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6" r:id="rId3"/>
    <p:sldId id="267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196" autoAdjust="0"/>
    <p:restoredTop sz="56077"/>
  </p:normalViewPr>
  <p:slideViewPr>
    <p:cSldViewPr snapToGrid="0">
      <p:cViewPr varScale="1">
        <p:scale>
          <a:sx n="65" d="100"/>
          <a:sy n="65" d="100"/>
        </p:scale>
        <p:origin x="1578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366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AC2E6-267C-564B-86CB-2D0BD98DC5C3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C2F29-CF65-F643-8554-67259F230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77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000" dirty="0" smtClean="0"/>
              <a:t>Sara: 	So Sue, </a:t>
            </a:r>
            <a:r>
              <a:rPr lang="en-AU" sz="1000" dirty="0"/>
              <a:t>we have to create a presentation for the eLearning showcase</a:t>
            </a:r>
            <a:r>
              <a:rPr lang="en-AU" sz="1000" dirty="0" smtClean="0"/>
              <a:t>.</a:t>
            </a:r>
          </a:p>
          <a:p>
            <a:r>
              <a:rPr lang="en-AU" sz="1000" dirty="0" smtClean="0"/>
              <a:t>	They </a:t>
            </a:r>
            <a:r>
              <a:rPr lang="en-AU" sz="1000" dirty="0"/>
              <a:t>want us to talk about </a:t>
            </a:r>
            <a:r>
              <a:rPr lang="en-AU" sz="1000" b="1" dirty="0"/>
              <a:t>what makes our course engaging</a:t>
            </a:r>
            <a:r>
              <a:rPr lang="en-AU" sz="1000" dirty="0"/>
              <a:t> for our </a:t>
            </a:r>
            <a:r>
              <a:rPr lang="en-AU" sz="1000" dirty="0" smtClean="0"/>
              <a:t>students. </a:t>
            </a:r>
          </a:p>
          <a:p>
            <a:endParaRPr lang="en-US" sz="1000" dirty="0"/>
          </a:p>
          <a:p>
            <a:r>
              <a:rPr lang="en-AU" sz="1000" dirty="0"/>
              <a:t>Sue: </a:t>
            </a:r>
            <a:r>
              <a:rPr lang="en-AU" sz="1000" dirty="0" smtClean="0"/>
              <a:t>	OK…Why don't we tell them about:</a:t>
            </a:r>
            <a:r>
              <a:rPr lang="en-AU" sz="1000" baseline="0" dirty="0" smtClean="0"/>
              <a:t> </a:t>
            </a:r>
            <a:r>
              <a:rPr lang="en-AU" sz="1000" dirty="0" smtClean="0"/>
              <a:t>the </a:t>
            </a:r>
            <a:r>
              <a:rPr lang="en-AU" sz="1000" dirty="0"/>
              <a:t>importance </a:t>
            </a:r>
            <a:r>
              <a:rPr lang="en-AU" sz="1000" b="1" dirty="0" smtClean="0"/>
              <a:t>of having the </a:t>
            </a:r>
          </a:p>
          <a:p>
            <a:r>
              <a:rPr lang="en-AU" sz="1000" b="1" dirty="0" smtClean="0"/>
              <a:t>	Learning </a:t>
            </a:r>
            <a:r>
              <a:rPr lang="en-AU" sz="1000" b="1" dirty="0"/>
              <a:t>Outcomes </a:t>
            </a:r>
            <a:r>
              <a:rPr lang="en-AU" sz="1000" b="1" dirty="0" smtClean="0"/>
              <a:t>underpin the Course CONTENT</a:t>
            </a:r>
            <a:r>
              <a:rPr lang="en-AU" sz="1000" dirty="0" smtClean="0"/>
              <a:t>? </a:t>
            </a:r>
            <a:endParaRPr lang="en-US" sz="1000" dirty="0"/>
          </a:p>
          <a:p>
            <a:pPr lvl="0"/>
            <a:r>
              <a:rPr lang="en-AU" sz="1000" dirty="0"/>
              <a:t> </a:t>
            </a:r>
            <a:r>
              <a:rPr lang="en-AU" sz="1000" dirty="0" smtClean="0"/>
              <a:t>	For </a:t>
            </a:r>
            <a:r>
              <a:rPr lang="en-AU" sz="1000" dirty="0"/>
              <a:t>example: If we say we want them to gain particular skills and knowledge, then it’s probably a good idea to </a:t>
            </a:r>
            <a:r>
              <a:rPr lang="en-AU" sz="1000" dirty="0" smtClean="0"/>
              <a:t>	</a:t>
            </a:r>
          </a:p>
          <a:p>
            <a:pPr lvl="0"/>
            <a:r>
              <a:rPr lang="en-AU" sz="1000" dirty="0" smtClean="0"/>
              <a:t>	include </a:t>
            </a:r>
            <a:r>
              <a:rPr lang="en-AU" sz="1000" dirty="0"/>
              <a:t>that in the course content. I think it would be more likely to </a:t>
            </a:r>
            <a:r>
              <a:rPr lang="en-AU" sz="1000" b="1" dirty="0"/>
              <a:t>ENGAGE</a:t>
            </a:r>
            <a:r>
              <a:rPr lang="en-AU" sz="1000" dirty="0"/>
              <a:t> them in the </a:t>
            </a:r>
            <a:r>
              <a:rPr lang="en-AU" sz="1000" dirty="0" smtClean="0"/>
              <a:t>course.</a:t>
            </a:r>
          </a:p>
          <a:p>
            <a:pPr lvl="0"/>
            <a:endParaRPr lang="en-US" sz="1000" dirty="0"/>
          </a:p>
          <a:p>
            <a:r>
              <a:rPr lang="en-AU" sz="1000" dirty="0"/>
              <a:t>Sara: </a:t>
            </a:r>
            <a:r>
              <a:rPr lang="en-AU" sz="1000" dirty="0" smtClean="0"/>
              <a:t>	Sure</a:t>
            </a:r>
            <a:r>
              <a:rPr lang="en-AU" sz="1000" dirty="0"/>
              <a:t>… Another thing is that the </a:t>
            </a:r>
            <a:r>
              <a:rPr lang="en-AU" sz="1000" b="1" dirty="0"/>
              <a:t>assessment tasks relate directly to the content of the course.</a:t>
            </a:r>
            <a:r>
              <a:rPr lang="en-AU" sz="1000" dirty="0"/>
              <a:t> That </a:t>
            </a:r>
            <a:r>
              <a:rPr lang="en-AU" sz="1000" dirty="0" smtClean="0"/>
              <a:t>	</a:t>
            </a:r>
          </a:p>
          <a:p>
            <a:r>
              <a:rPr lang="en-AU" sz="1000" dirty="0" smtClean="0"/>
              <a:t>	means </a:t>
            </a:r>
            <a:r>
              <a:rPr lang="en-AU" sz="1000" dirty="0"/>
              <a:t>that as they work through the topics, they know that they are learning stuff that they can use in their </a:t>
            </a:r>
            <a:r>
              <a:rPr lang="en-AU" sz="1000" dirty="0" smtClean="0"/>
              <a:t>	</a:t>
            </a:r>
          </a:p>
          <a:p>
            <a:r>
              <a:rPr lang="en-AU" sz="1000" dirty="0" smtClean="0"/>
              <a:t>	assessments.</a:t>
            </a:r>
          </a:p>
          <a:p>
            <a:endParaRPr lang="en-US" sz="1000" dirty="0"/>
          </a:p>
          <a:p>
            <a:r>
              <a:rPr lang="en-AU" sz="1000" dirty="0"/>
              <a:t>Sue: </a:t>
            </a:r>
            <a:r>
              <a:rPr lang="en-AU" sz="1000" dirty="0" smtClean="0"/>
              <a:t>	Yes </a:t>
            </a:r>
            <a:r>
              <a:rPr lang="en-AU" sz="1000" dirty="0"/>
              <a:t>– and turning it around the other way - we do want them to see that what they are </a:t>
            </a:r>
            <a:r>
              <a:rPr lang="en-AU" sz="1000" b="1" dirty="0"/>
              <a:t>doing in the course </a:t>
            </a:r>
            <a:r>
              <a:rPr lang="en-AU" sz="1000" b="1" dirty="0" smtClean="0"/>
              <a:t>	</a:t>
            </a:r>
          </a:p>
          <a:p>
            <a:r>
              <a:rPr lang="en-AU" sz="1000" b="1" dirty="0" smtClean="0"/>
              <a:t>	relates </a:t>
            </a:r>
            <a:r>
              <a:rPr lang="en-AU" sz="1000" b="1" dirty="0"/>
              <a:t>directly to the ass</a:t>
            </a:r>
            <a:r>
              <a:rPr lang="en-AU" sz="1000" dirty="0"/>
              <a:t>essments they’re going to submit</a:t>
            </a:r>
            <a:r>
              <a:rPr lang="en-AU" sz="1000" dirty="0" smtClean="0"/>
              <a:t>.</a:t>
            </a:r>
          </a:p>
          <a:p>
            <a:endParaRPr lang="en-US" sz="1000" dirty="0"/>
          </a:p>
          <a:p>
            <a:r>
              <a:rPr lang="en-AU" sz="1000" dirty="0"/>
              <a:t>Sara: </a:t>
            </a:r>
            <a:r>
              <a:rPr lang="en-AU" sz="1000" dirty="0" smtClean="0"/>
              <a:t>	Right</a:t>
            </a:r>
            <a:r>
              <a:rPr lang="en-AU" sz="1000" dirty="0"/>
              <a:t>! Another thing is that the </a:t>
            </a:r>
            <a:r>
              <a:rPr lang="en-AU" sz="1000" b="1" dirty="0"/>
              <a:t>assessment tasks – which are related to the content of the course – are </a:t>
            </a:r>
            <a:r>
              <a:rPr lang="en-AU" sz="1000" b="1" dirty="0" smtClean="0"/>
              <a:t>	</a:t>
            </a:r>
          </a:p>
          <a:p>
            <a:r>
              <a:rPr lang="en-AU" sz="1000" b="1" dirty="0" smtClean="0"/>
              <a:t>	also </a:t>
            </a:r>
            <a:r>
              <a:rPr lang="en-AU" sz="1000" b="1" dirty="0"/>
              <a:t>relevant to their future professional practice.</a:t>
            </a:r>
            <a:r>
              <a:rPr lang="en-AU" sz="1000" dirty="0"/>
              <a:t> </a:t>
            </a:r>
            <a:endParaRPr lang="en-AU" sz="1000" dirty="0" smtClean="0"/>
          </a:p>
          <a:p>
            <a:r>
              <a:rPr lang="en-AU" sz="1000" dirty="0" smtClean="0"/>
              <a:t>	They </a:t>
            </a:r>
            <a:r>
              <a:rPr lang="en-AU" sz="1000" dirty="0"/>
              <a:t>have </a:t>
            </a:r>
            <a:r>
              <a:rPr lang="en-AU" sz="1000" dirty="0" smtClean="0"/>
              <a:t>to:</a:t>
            </a:r>
            <a:r>
              <a:rPr lang="en-US" sz="1000" dirty="0" smtClean="0"/>
              <a:t> </a:t>
            </a:r>
            <a:r>
              <a:rPr lang="en-AU" sz="1000" b="1" dirty="0" smtClean="0"/>
              <a:t>research </a:t>
            </a:r>
            <a:r>
              <a:rPr lang="en-AU" sz="1000" b="1" dirty="0"/>
              <a:t>and share </a:t>
            </a:r>
            <a:r>
              <a:rPr lang="en-AU" sz="1000" dirty="0"/>
              <a:t>teaching resources relating to the arts, </a:t>
            </a:r>
            <a:endParaRPr lang="en-US" sz="1000" dirty="0"/>
          </a:p>
          <a:p>
            <a:pPr lvl="0"/>
            <a:r>
              <a:rPr lang="en-AU" sz="1000" dirty="0" smtClean="0"/>
              <a:t>	collaborate </a:t>
            </a:r>
            <a:r>
              <a:rPr lang="en-AU" sz="1000" dirty="0"/>
              <a:t>with a partner to plan a unit of work– just like real teachers do</a:t>
            </a:r>
            <a:r>
              <a:rPr lang="en-AU" sz="1000" dirty="0" smtClean="0"/>
              <a:t>!</a:t>
            </a:r>
          </a:p>
          <a:p>
            <a:pPr lvl="0"/>
            <a:endParaRPr lang="en-AU" sz="1000" dirty="0" smtClean="0"/>
          </a:p>
          <a:p>
            <a:pPr lvl="0"/>
            <a:r>
              <a:rPr lang="en-AU" sz="1000" dirty="0" smtClean="0"/>
              <a:t>Sue:	Of</a:t>
            </a:r>
            <a:r>
              <a:rPr lang="en-AU" sz="1000" baseline="0" dirty="0" smtClean="0"/>
              <a:t> course the other thing is that we do try and </a:t>
            </a:r>
            <a:r>
              <a:rPr lang="en-AU" sz="1000" b="1" baseline="0" dirty="0" smtClean="0"/>
              <a:t>have variety in the content</a:t>
            </a:r>
            <a:r>
              <a:rPr lang="en-AU" sz="1000" baseline="0" dirty="0" smtClean="0"/>
              <a:t>. We have readings, videos, 	</a:t>
            </a:r>
          </a:p>
          <a:p>
            <a:pPr lvl="0"/>
            <a:r>
              <a:rPr lang="en-AU" sz="1000" baseline="0" dirty="0" smtClean="0"/>
              <a:t>	activities, forums, discussions, just to make it interesting and unpredictable.</a:t>
            </a:r>
            <a:endParaRPr lang="en-US" sz="1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723313"/>
            <a:ext cx="2971800" cy="458787"/>
          </a:xfrm>
        </p:spPr>
        <p:txBody>
          <a:bodyPr/>
          <a:lstStyle/>
          <a:p>
            <a:fld id="{216C2F29-CF65-F643-8554-67259F2305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4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114800"/>
          </a:xfrm>
        </p:spPr>
        <p:txBody>
          <a:bodyPr/>
          <a:lstStyle/>
          <a:p>
            <a:r>
              <a:rPr lang="en-AU" sz="1000" dirty="0">
                <a:solidFill>
                  <a:srgbClr val="FF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Sue: </a:t>
            </a:r>
            <a:r>
              <a:rPr lang="en-AU" sz="1000" dirty="0" smtClean="0">
                <a:solidFill>
                  <a:srgbClr val="FF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	So </a:t>
            </a:r>
            <a:r>
              <a:rPr lang="en-AU" sz="1000" dirty="0">
                <a:solidFill>
                  <a:srgbClr val="FF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that’s</a:t>
            </a:r>
            <a:r>
              <a:rPr lang="en-AU" sz="1000" b="1" dirty="0">
                <a:solidFill>
                  <a:srgbClr val="FF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what</a:t>
            </a:r>
            <a:r>
              <a:rPr lang="en-AU" sz="1000" dirty="0">
                <a:solidFill>
                  <a:srgbClr val="FF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makes the </a:t>
            </a:r>
            <a:r>
              <a:rPr lang="en-AU" sz="1000" b="1" dirty="0">
                <a:solidFill>
                  <a:srgbClr val="FF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course itself</a:t>
            </a:r>
            <a:r>
              <a:rPr lang="en-AU" sz="1000" dirty="0">
                <a:solidFill>
                  <a:srgbClr val="FF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engaging. </a:t>
            </a:r>
            <a:endParaRPr lang="en-US" sz="1000" dirty="0">
              <a:solidFill>
                <a:srgbClr val="FF0000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r>
              <a:rPr lang="en-AU" sz="1000" dirty="0" smtClean="0">
                <a:solidFill>
                  <a:srgbClr val="FF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	But </a:t>
            </a:r>
            <a:r>
              <a:rPr lang="en-AU" sz="1000" dirty="0">
                <a:solidFill>
                  <a:srgbClr val="FF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we need to also talk about </a:t>
            </a:r>
            <a:r>
              <a:rPr lang="en-AU" sz="1000" b="1" dirty="0">
                <a:solidFill>
                  <a:srgbClr val="FF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how we engage the students</a:t>
            </a:r>
            <a:r>
              <a:rPr lang="en-AU" sz="1000" dirty="0">
                <a:solidFill>
                  <a:srgbClr val="FF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in the course. </a:t>
            </a:r>
            <a:endParaRPr lang="en-AU" sz="1000" dirty="0" smtClean="0">
              <a:solidFill>
                <a:srgbClr val="FF0000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r>
              <a:rPr lang="en-AU" sz="1000" b="1" dirty="0" smtClean="0">
                <a:solidFill>
                  <a:srgbClr val="FF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	We </a:t>
            </a:r>
            <a:r>
              <a:rPr lang="en-AU" sz="1000" dirty="0">
                <a:solidFill>
                  <a:srgbClr val="FF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know it’s engaging – but how do we get them to engage with it</a:t>
            </a:r>
            <a:r>
              <a:rPr lang="en-AU" sz="1000" dirty="0" smtClean="0">
                <a:solidFill>
                  <a:srgbClr val="FF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? </a:t>
            </a:r>
          </a:p>
          <a:p>
            <a:endParaRPr lang="en-US" sz="1000" dirty="0"/>
          </a:p>
          <a:p>
            <a:r>
              <a:rPr lang="en-AU" sz="1000" dirty="0" smtClean="0"/>
              <a:t>Sara:</a:t>
            </a:r>
            <a:r>
              <a:rPr lang="en-AU" sz="1000" baseline="0" dirty="0" smtClean="0"/>
              <a:t> 	It</a:t>
            </a:r>
            <a:r>
              <a:rPr lang="en-AU" sz="1000" dirty="0" smtClean="0"/>
              <a:t> sounds </a:t>
            </a:r>
            <a:r>
              <a:rPr lang="en-AU" sz="1000" dirty="0"/>
              <a:t>very </a:t>
            </a:r>
            <a:r>
              <a:rPr lang="en-AU" sz="1000" dirty="0" smtClean="0"/>
              <a:t>obvious…but we could tell</a:t>
            </a:r>
            <a:r>
              <a:rPr lang="en-AU" sz="1000" baseline="0" dirty="0" smtClean="0"/>
              <a:t> them about</a:t>
            </a:r>
            <a:r>
              <a:rPr lang="en-AU" sz="1000" dirty="0" smtClean="0"/>
              <a:t> - </a:t>
            </a:r>
            <a:r>
              <a:rPr lang="en-AU" sz="1000" b="1" dirty="0"/>
              <a:t>Always </a:t>
            </a:r>
            <a:r>
              <a:rPr lang="en-AU" sz="1000" b="1" dirty="0" smtClean="0"/>
              <a:t>replying </a:t>
            </a:r>
            <a:r>
              <a:rPr lang="en-AU" sz="1000" b="1" dirty="0"/>
              <a:t>to </a:t>
            </a:r>
            <a:r>
              <a:rPr lang="en-AU" sz="1000" b="1" dirty="0" smtClean="0"/>
              <a:t>emails</a:t>
            </a:r>
            <a:endParaRPr lang="en-AU" sz="1000" dirty="0" smtClean="0"/>
          </a:p>
          <a:p>
            <a:r>
              <a:rPr lang="en-AU" sz="1000" dirty="0" smtClean="0"/>
              <a:t>	it </a:t>
            </a:r>
            <a:r>
              <a:rPr lang="en-AU" sz="1000" dirty="0"/>
              <a:t>means they’re </a:t>
            </a:r>
            <a:r>
              <a:rPr lang="en-AU" sz="1000" dirty="0" smtClean="0"/>
              <a:t>not</a:t>
            </a:r>
            <a:r>
              <a:rPr lang="en-AU" sz="1000" baseline="0" dirty="0" smtClean="0"/>
              <a:t> </a:t>
            </a:r>
            <a:r>
              <a:rPr lang="en-AU" sz="1000" dirty="0" smtClean="0"/>
              <a:t>waiting around</a:t>
            </a:r>
            <a:r>
              <a:rPr lang="en-AU" sz="1000" baseline="0" dirty="0" smtClean="0"/>
              <a:t> </a:t>
            </a:r>
            <a:r>
              <a:rPr lang="en-AU" sz="1000" dirty="0" smtClean="0"/>
              <a:t>– and they </a:t>
            </a:r>
            <a:r>
              <a:rPr lang="en-AU" sz="1000" b="1" dirty="0"/>
              <a:t>feel</a:t>
            </a:r>
            <a:r>
              <a:rPr lang="en-AU" sz="1000" dirty="0"/>
              <a:t> that you want to </a:t>
            </a:r>
            <a:r>
              <a:rPr lang="en-AU" sz="1000" b="1" dirty="0"/>
              <a:t>help</a:t>
            </a:r>
            <a:r>
              <a:rPr lang="en-AU" sz="1000" dirty="0"/>
              <a:t> </a:t>
            </a:r>
            <a:r>
              <a:rPr lang="en-AU" sz="1000" dirty="0" smtClean="0"/>
              <a:t>them.</a:t>
            </a:r>
            <a:r>
              <a:rPr lang="en-AU" sz="1000" baseline="0" dirty="0" smtClean="0"/>
              <a:t> </a:t>
            </a:r>
          </a:p>
          <a:p>
            <a:endParaRPr lang="en-US" sz="1000" dirty="0"/>
          </a:p>
          <a:p>
            <a:r>
              <a:rPr lang="en-AU" sz="1000" dirty="0" smtClean="0"/>
              <a:t>Sue: 	Yes </a:t>
            </a:r>
            <a:r>
              <a:rPr lang="en-AU" sz="1000" dirty="0"/>
              <a:t>– we also </a:t>
            </a:r>
            <a:r>
              <a:rPr lang="en-AU" sz="1000" b="1" dirty="0"/>
              <a:t>REQUIRE them to contribute to the discussion forums.</a:t>
            </a:r>
            <a:r>
              <a:rPr lang="en-AU" sz="1000" dirty="0"/>
              <a:t> </a:t>
            </a:r>
            <a:endParaRPr lang="en-AU" sz="1000" dirty="0" smtClean="0"/>
          </a:p>
          <a:p>
            <a:r>
              <a:rPr lang="en-AU" sz="1000" dirty="0" smtClean="0"/>
              <a:t>	Sometimes </a:t>
            </a:r>
            <a:r>
              <a:rPr lang="en-AU" sz="1000" dirty="0"/>
              <a:t>they get involved in a discussion that they </a:t>
            </a:r>
            <a:r>
              <a:rPr lang="en-AU" sz="1000" b="1" dirty="0"/>
              <a:t>weren’t initially </a:t>
            </a:r>
            <a:r>
              <a:rPr lang="en-AU" sz="1000" dirty="0"/>
              <a:t>interested </a:t>
            </a:r>
            <a:r>
              <a:rPr lang="en-AU" sz="1000" dirty="0" smtClean="0"/>
              <a:t>in, </a:t>
            </a:r>
          </a:p>
          <a:p>
            <a:r>
              <a:rPr lang="en-AU" sz="1000" dirty="0" smtClean="0"/>
              <a:t>	but, then </a:t>
            </a:r>
            <a:r>
              <a:rPr lang="en-AU" sz="1000" dirty="0"/>
              <a:t>they </a:t>
            </a:r>
            <a:r>
              <a:rPr lang="en-AU" sz="1000" dirty="0" smtClean="0"/>
              <a:t>find </a:t>
            </a:r>
            <a:r>
              <a:rPr lang="en-AU" sz="1000" dirty="0"/>
              <a:t>that they actually have some ideas to contribute</a:t>
            </a:r>
            <a:r>
              <a:rPr lang="en-AU" sz="1000" dirty="0" smtClean="0"/>
              <a:t>.</a:t>
            </a:r>
          </a:p>
          <a:p>
            <a:endParaRPr lang="en-AU" sz="10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000" dirty="0" smtClean="0"/>
              <a:t>Sara: 	We could tell them how we </a:t>
            </a:r>
            <a:r>
              <a:rPr lang="en-AU" sz="1000" b="1" dirty="0" smtClean="0"/>
              <a:t>use the News Forums</a:t>
            </a:r>
            <a:r>
              <a:rPr lang="en-AU" sz="1000" dirty="0" smtClean="0"/>
              <a:t> to keep them engaged with the topic for the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000" dirty="0" smtClean="0"/>
              <a:t>	week or the assessment tasks – like a weekly reminder of what they’re supposed to be up to. </a:t>
            </a:r>
          </a:p>
          <a:p>
            <a:endParaRPr lang="en-US" sz="1000" dirty="0"/>
          </a:p>
          <a:p>
            <a:r>
              <a:rPr lang="en-AU" sz="1000" dirty="0"/>
              <a:t>Sue: </a:t>
            </a:r>
            <a:r>
              <a:rPr lang="en-AU" sz="1000" dirty="0" smtClean="0"/>
              <a:t>	The </a:t>
            </a:r>
            <a:r>
              <a:rPr lang="en-AU" sz="1000" dirty="0"/>
              <a:t>other thing is that we try </a:t>
            </a:r>
            <a:r>
              <a:rPr lang="en-AU" sz="1000" b="1" dirty="0"/>
              <a:t>to explain assessment tasks in a range of different ways</a:t>
            </a:r>
            <a:r>
              <a:rPr lang="en-AU" sz="1000" dirty="0"/>
              <a:t> – </a:t>
            </a:r>
            <a:endParaRPr lang="en-US" sz="1000" dirty="0"/>
          </a:p>
          <a:p>
            <a:pPr lvl="0"/>
            <a:r>
              <a:rPr lang="en-AU" sz="1000" dirty="0" smtClean="0"/>
              <a:t>	Of </a:t>
            </a:r>
            <a:r>
              <a:rPr lang="en-AU" sz="1000" dirty="0"/>
              <a:t>course the assessments are in the Course </a:t>
            </a:r>
            <a:r>
              <a:rPr lang="en-AU" sz="1000" dirty="0" smtClean="0"/>
              <a:t>Description.</a:t>
            </a:r>
            <a:endParaRPr lang="en-US" sz="1000" dirty="0"/>
          </a:p>
          <a:p>
            <a:pPr lvl="0"/>
            <a:r>
              <a:rPr lang="en-AU" sz="1000" dirty="0" smtClean="0"/>
              <a:t>	But </a:t>
            </a:r>
            <a:r>
              <a:rPr lang="en-AU" sz="1000" dirty="0"/>
              <a:t>we also </a:t>
            </a:r>
            <a:r>
              <a:rPr lang="en-AU" sz="1000" b="1" dirty="0"/>
              <a:t>have step-by-step instructions </a:t>
            </a:r>
            <a:r>
              <a:rPr lang="en-AU" sz="1000" dirty="0"/>
              <a:t>in </a:t>
            </a:r>
            <a:r>
              <a:rPr lang="en-AU" sz="1000" dirty="0" smtClean="0"/>
              <a:t>Moodle</a:t>
            </a:r>
            <a:endParaRPr lang="en-US" sz="1000" dirty="0"/>
          </a:p>
          <a:p>
            <a:pPr lvl="0"/>
            <a:r>
              <a:rPr lang="en-AU" sz="1000" dirty="0" smtClean="0"/>
              <a:t>	And </a:t>
            </a:r>
            <a:r>
              <a:rPr lang="en-AU" sz="1000" dirty="0"/>
              <a:t>there’s also a </a:t>
            </a:r>
            <a:r>
              <a:rPr lang="en-AU" sz="1000" b="1" dirty="0"/>
              <a:t>video explanation </a:t>
            </a:r>
            <a:r>
              <a:rPr lang="en-AU" sz="1000" dirty="0"/>
              <a:t>– that has had </a:t>
            </a:r>
            <a:r>
              <a:rPr lang="en-AU" sz="1000" dirty="0" smtClean="0"/>
              <a:t>345 views </a:t>
            </a:r>
            <a:r>
              <a:rPr lang="en-AU" sz="1000" dirty="0"/>
              <a:t>– so they </a:t>
            </a:r>
            <a:r>
              <a:rPr lang="en-AU" sz="1000" dirty="0" smtClean="0"/>
              <a:t>obviously</a:t>
            </a:r>
          </a:p>
          <a:p>
            <a:pPr lvl="0"/>
            <a:r>
              <a:rPr lang="en-AU" sz="1000" dirty="0" smtClean="0"/>
              <a:t>	look </a:t>
            </a:r>
            <a:r>
              <a:rPr lang="en-AU" sz="1000" dirty="0"/>
              <a:t>at it more than once… </a:t>
            </a:r>
            <a:r>
              <a:rPr lang="en-AU" sz="1000" b="1" dirty="0"/>
              <a:t>multiple access points</a:t>
            </a:r>
            <a:r>
              <a:rPr lang="en-AU" sz="1000" dirty="0"/>
              <a:t> to make sure they understand what they need to </a:t>
            </a:r>
            <a:r>
              <a:rPr lang="en-AU" sz="1000" dirty="0" smtClean="0"/>
              <a:t>do</a:t>
            </a:r>
            <a:endParaRPr lang="en-US" sz="1000" dirty="0"/>
          </a:p>
          <a:p>
            <a:r>
              <a:rPr lang="en-AU" sz="1000" dirty="0"/>
              <a:t>Sara: </a:t>
            </a:r>
            <a:r>
              <a:rPr lang="en-AU" sz="1000" dirty="0" smtClean="0"/>
              <a:t>	The </a:t>
            </a:r>
            <a:r>
              <a:rPr lang="en-AU" sz="1000" dirty="0"/>
              <a:t>other thing is that the </a:t>
            </a:r>
            <a:r>
              <a:rPr lang="en-AU" sz="1000" b="1" dirty="0"/>
              <a:t>topics in Moodle</a:t>
            </a:r>
            <a:r>
              <a:rPr lang="en-AU" sz="1000" dirty="0"/>
              <a:t> are sequenced  so that they </a:t>
            </a:r>
            <a:r>
              <a:rPr lang="en-AU" sz="1000" b="1" dirty="0"/>
              <a:t>are directly </a:t>
            </a:r>
            <a:endParaRPr lang="en-AU" sz="1000" b="1" dirty="0" smtClean="0"/>
          </a:p>
          <a:p>
            <a:r>
              <a:rPr lang="en-AU" sz="1000" b="1" dirty="0" smtClean="0"/>
              <a:t>	connected </a:t>
            </a:r>
            <a:r>
              <a:rPr lang="en-AU" sz="1000" b="1" dirty="0"/>
              <a:t>with the assessment tasks</a:t>
            </a:r>
            <a:r>
              <a:rPr lang="en-AU" sz="1000" dirty="0"/>
              <a:t>. </a:t>
            </a:r>
            <a:r>
              <a:rPr lang="en-AU" sz="1000" dirty="0" smtClean="0"/>
              <a:t>For example -  </a:t>
            </a:r>
            <a:r>
              <a:rPr lang="en-AU" sz="1000" dirty="0"/>
              <a:t>3 weeks, three sequential topics – </a:t>
            </a:r>
            <a:endParaRPr lang="en-AU" sz="1000" dirty="0" smtClean="0"/>
          </a:p>
          <a:p>
            <a:r>
              <a:rPr lang="en-AU" sz="1000" dirty="0" smtClean="0"/>
              <a:t>	Contemporary </a:t>
            </a:r>
            <a:r>
              <a:rPr lang="en-AU" sz="1000" dirty="0"/>
              <a:t>artists…Indigenous and Asian </a:t>
            </a:r>
            <a:r>
              <a:rPr lang="en-AU" sz="1000" dirty="0" smtClean="0"/>
              <a:t>arts…</a:t>
            </a:r>
            <a:endParaRPr lang="en-US" sz="1000" dirty="0"/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C2F29-CF65-F643-8554-67259F23052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28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100" dirty="0"/>
              <a:t>Sue: </a:t>
            </a:r>
            <a:r>
              <a:rPr lang="en-AU" sz="1100" dirty="0" smtClean="0"/>
              <a:t>	OK</a:t>
            </a:r>
            <a:r>
              <a:rPr lang="en-AU" sz="1100" dirty="0"/>
              <a:t>. But we also need to explain how we </a:t>
            </a:r>
            <a:r>
              <a:rPr lang="en-AU" sz="1100" b="1" dirty="0"/>
              <a:t>KNOW</a:t>
            </a:r>
            <a:r>
              <a:rPr lang="en-AU" sz="1100" dirty="0"/>
              <a:t> that the students are </a:t>
            </a:r>
            <a:r>
              <a:rPr lang="en-AU" sz="1100" dirty="0" smtClean="0"/>
              <a:t>engaged.</a:t>
            </a:r>
          </a:p>
          <a:p>
            <a:endParaRPr lang="en-AU" sz="1100" dirty="0" smtClean="0"/>
          </a:p>
          <a:p>
            <a:r>
              <a:rPr lang="en-AU" sz="1100" dirty="0" smtClean="0"/>
              <a:t>Sara</a:t>
            </a:r>
            <a:r>
              <a:rPr lang="en-AU" sz="1100" dirty="0"/>
              <a:t>: </a:t>
            </a:r>
            <a:r>
              <a:rPr lang="en-AU" sz="1100" dirty="0" smtClean="0"/>
              <a:t>	Alright</a:t>
            </a:r>
            <a:r>
              <a:rPr lang="en-AU" sz="1100" dirty="0"/>
              <a:t>. We could give an example – how about the way that </a:t>
            </a:r>
            <a:r>
              <a:rPr lang="en-AU" sz="1100" dirty="0" smtClean="0"/>
              <a:t>the</a:t>
            </a:r>
          </a:p>
          <a:p>
            <a:r>
              <a:rPr lang="en-AU" sz="1100" dirty="0" smtClean="0"/>
              <a:t> 	</a:t>
            </a:r>
            <a:r>
              <a:rPr lang="en-AU" sz="1100" b="1" dirty="0" smtClean="0"/>
              <a:t>assessment </a:t>
            </a:r>
            <a:r>
              <a:rPr lang="en-AU" sz="1100" b="1" dirty="0"/>
              <a:t>tasks are structured to </a:t>
            </a:r>
            <a:r>
              <a:rPr lang="en-AU" sz="1100" b="1" dirty="0" smtClean="0"/>
              <a:t>engage </a:t>
            </a:r>
            <a:r>
              <a:rPr lang="en-AU" sz="1100" b="1" dirty="0"/>
              <a:t>the students</a:t>
            </a:r>
            <a:r>
              <a:rPr lang="en-AU" sz="1100" b="1" dirty="0" smtClean="0"/>
              <a:t>? </a:t>
            </a:r>
          </a:p>
          <a:p>
            <a:endParaRPr lang="en-US" sz="1100" dirty="0"/>
          </a:p>
          <a:p>
            <a:r>
              <a:rPr lang="en-AU" sz="1100" dirty="0"/>
              <a:t>Sue: </a:t>
            </a:r>
            <a:r>
              <a:rPr lang="en-AU" sz="1100" dirty="0" smtClean="0"/>
              <a:t>	Sure</a:t>
            </a:r>
            <a:r>
              <a:rPr lang="en-AU" sz="1100" dirty="0"/>
              <a:t>. Such as… that the first assessment is </a:t>
            </a:r>
            <a:r>
              <a:rPr lang="en-AU" sz="1100" b="1" dirty="0"/>
              <a:t>spread over three weeks</a:t>
            </a:r>
            <a:r>
              <a:rPr lang="en-AU" sz="1100" dirty="0"/>
              <a:t> </a:t>
            </a:r>
            <a:endParaRPr lang="en-AU" sz="1100" dirty="0" smtClean="0"/>
          </a:p>
          <a:p>
            <a:r>
              <a:rPr lang="en-AU" sz="1100" dirty="0" smtClean="0"/>
              <a:t>	and </a:t>
            </a:r>
            <a:r>
              <a:rPr lang="en-AU" sz="1100" dirty="0"/>
              <a:t>the students have to share three different posts to a Forum. </a:t>
            </a:r>
            <a:endParaRPr lang="en-AU" sz="1100" dirty="0" smtClean="0"/>
          </a:p>
          <a:p>
            <a:r>
              <a:rPr lang="en-AU" sz="1100" dirty="0" smtClean="0"/>
              <a:t>	They </a:t>
            </a:r>
            <a:r>
              <a:rPr lang="en-AU" sz="1100" dirty="0"/>
              <a:t>get a few chances to work on the quality of what they post after </a:t>
            </a:r>
            <a:r>
              <a:rPr lang="en-AU" sz="1100" dirty="0" smtClean="0"/>
              <a:t>they’ve </a:t>
            </a:r>
            <a:r>
              <a:rPr lang="en-AU" sz="1100" dirty="0"/>
              <a:t>seen what </a:t>
            </a:r>
            <a:endParaRPr lang="en-AU" sz="1100" dirty="0" smtClean="0"/>
          </a:p>
          <a:p>
            <a:r>
              <a:rPr lang="en-AU" sz="1100" dirty="0" smtClean="0"/>
              <a:t>	other </a:t>
            </a:r>
            <a:r>
              <a:rPr lang="en-AU" sz="1100" dirty="0"/>
              <a:t>students have done</a:t>
            </a:r>
            <a:r>
              <a:rPr lang="en-AU" sz="1100" dirty="0" smtClean="0"/>
              <a:t>. </a:t>
            </a:r>
          </a:p>
          <a:p>
            <a:endParaRPr lang="en-US" sz="1100" dirty="0"/>
          </a:p>
          <a:p>
            <a:r>
              <a:rPr lang="en-AU" sz="1100" dirty="0"/>
              <a:t>Sara:  </a:t>
            </a:r>
            <a:r>
              <a:rPr lang="en-AU" sz="1100" dirty="0" smtClean="0"/>
              <a:t>	Yes</a:t>
            </a:r>
            <a:r>
              <a:rPr lang="en-AU" sz="1100" dirty="0"/>
              <a:t>. The other thing is that they are </a:t>
            </a:r>
            <a:r>
              <a:rPr lang="en-AU" sz="1100" b="1" dirty="0"/>
              <a:t>continually engaging with each other</a:t>
            </a:r>
            <a:r>
              <a:rPr lang="en-AU" sz="1100" dirty="0"/>
              <a:t> </a:t>
            </a:r>
            <a:endParaRPr lang="en-AU" sz="1100" dirty="0" smtClean="0"/>
          </a:p>
          <a:p>
            <a:r>
              <a:rPr lang="en-AU" sz="1100" dirty="0" smtClean="0"/>
              <a:t>	because </a:t>
            </a:r>
            <a:r>
              <a:rPr lang="en-AU" sz="1100" dirty="0"/>
              <a:t>they have to give each other feedback for the three weeks. </a:t>
            </a:r>
            <a:endParaRPr lang="en-AU" sz="1100" dirty="0" smtClean="0"/>
          </a:p>
          <a:p>
            <a:r>
              <a:rPr lang="en-AU" sz="1100" dirty="0" smtClean="0"/>
              <a:t>	So </a:t>
            </a:r>
            <a:r>
              <a:rPr lang="en-AU" sz="1100" dirty="0"/>
              <a:t>we’re </a:t>
            </a:r>
            <a:r>
              <a:rPr lang="en-AU" sz="1100" b="1" dirty="0"/>
              <a:t>promoting collegiality</a:t>
            </a:r>
            <a:r>
              <a:rPr lang="en-AU" sz="1100" dirty="0"/>
              <a:t> by getting them to do some research and share what they have found</a:t>
            </a:r>
            <a:r>
              <a:rPr lang="en-AU" sz="1100" dirty="0" smtClean="0"/>
              <a:t>.</a:t>
            </a:r>
          </a:p>
          <a:p>
            <a:endParaRPr lang="en-US" sz="1100" dirty="0"/>
          </a:p>
          <a:p>
            <a:r>
              <a:rPr lang="en-AU" sz="1100" dirty="0"/>
              <a:t>Sue: </a:t>
            </a:r>
            <a:r>
              <a:rPr lang="en-AU" sz="1100" dirty="0" smtClean="0"/>
              <a:t>	The </a:t>
            </a:r>
            <a:r>
              <a:rPr lang="en-AU" sz="1100" dirty="0"/>
              <a:t>other thing is that they have the chance to </a:t>
            </a:r>
            <a:r>
              <a:rPr lang="en-AU" sz="1100" b="1" dirty="0"/>
              <a:t>revise their work on the basis of the feedback</a:t>
            </a:r>
            <a:r>
              <a:rPr lang="en-AU" sz="1100" dirty="0"/>
              <a:t> </a:t>
            </a:r>
            <a:endParaRPr lang="en-AU" sz="1100" dirty="0" smtClean="0"/>
          </a:p>
          <a:p>
            <a:r>
              <a:rPr lang="en-AU" sz="1100" dirty="0" smtClean="0"/>
              <a:t>	they </a:t>
            </a:r>
            <a:r>
              <a:rPr lang="en-AU" sz="1100" dirty="0"/>
              <a:t>have been given from other students before they submit their final draft for marking.  </a:t>
            </a:r>
            <a:endParaRPr lang="en-AU" sz="1100" dirty="0" smtClean="0"/>
          </a:p>
          <a:p>
            <a:r>
              <a:rPr lang="en-AU" sz="1100" dirty="0" smtClean="0"/>
              <a:t>	This </a:t>
            </a:r>
            <a:r>
              <a:rPr lang="en-AU" sz="1100" dirty="0"/>
              <a:t>means that the whole process of giving and receiving feedback has a legitimate purpose</a:t>
            </a:r>
            <a:r>
              <a:rPr lang="en-AU" sz="1100" dirty="0" smtClean="0"/>
              <a:t>.</a:t>
            </a:r>
          </a:p>
          <a:p>
            <a:endParaRPr lang="en-US" sz="1100" dirty="0"/>
          </a:p>
          <a:p>
            <a:r>
              <a:rPr lang="en-AU" sz="1100" dirty="0"/>
              <a:t>Sara</a:t>
            </a:r>
            <a:r>
              <a:rPr lang="en-AU" sz="1100" dirty="0" smtClean="0"/>
              <a:t>:	And </a:t>
            </a:r>
            <a:r>
              <a:rPr lang="en-AU" sz="1100" dirty="0"/>
              <a:t>as far as the second assessment goes, we ask them to develop a unit of work with a partner – </a:t>
            </a:r>
            <a:endParaRPr lang="en-AU" sz="1100" dirty="0" smtClean="0"/>
          </a:p>
          <a:p>
            <a:r>
              <a:rPr lang="en-AU" sz="1100" dirty="0" smtClean="0"/>
              <a:t>	so </a:t>
            </a:r>
            <a:r>
              <a:rPr lang="en-AU" sz="1100" dirty="0"/>
              <a:t>it’s </a:t>
            </a:r>
            <a:r>
              <a:rPr lang="en-AU" sz="1100" b="1" dirty="0"/>
              <a:t>a reflection of a real professional practice</a:t>
            </a:r>
            <a:r>
              <a:rPr lang="en-AU" sz="1100" dirty="0"/>
              <a:t>, and again, they have to upload the </a:t>
            </a:r>
            <a:endParaRPr lang="en-AU" sz="1100" dirty="0" smtClean="0"/>
          </a:p>
          <a:p>
            <a:r>
              <a:rPr lang="en-AU" sz="1100" dirty="0" smtClean="0"/>
              <a:t>	unit </a:t>
            </a:r>
            <a:r>
              <a:rPr lang="en-AU" sz="1100" dirty="0"/>
              <a:t>to share with each other. </a:t>
            </a:r>
            <a:endParaRPr lang="en-US" sz="11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C2F29-CF65-F643-8554-67259F2305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88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Sue: </a:t>
            </a:r>
            <a:r>
              <a:rPr lang="en-AU" dirty="0" smtClean="0"/>
              <a:t>	There </a:t>
            </a:r>
            <a:r>
              <a:rPr lang="en-AU" dirty="0"/>
              <a:t>must be </a:t>
            </a:r>
            <a:r>
              <a:rPr lang="en-AU" b="1" dirty="0"/>
              <a:t>something else we do</a:t>
            </a:r>
            <a:r>
              <a:rPr lang="en-AU" dirty="0"/>
              <a:t> so we know the students are engaged in the course</a:t>
            </a:r>
            <a:r>
              <a:rPr lang="en-AU" dirty="0" smtClean="0"/>
              <a:t>?</a:t>
            </a:r>
          </a:p>
          <a:p>
            <a:endParaRPr lang="en-US" dirty="0"/>
          </a:p>
          <a:p>
            <a:r>
              <a:rPr lang="en-AU" dirty="0"/>
              <a:t>Sara: </a:t>
            </a:r>
            <a:r>
              <a:rPr lang="en-AU" dirty="0" smtClean="0"/>
              <a:t>	How </a:t>
            </a:r>
            <a:r>
              <a:rPr lang="en-AU" dirty="0"/>
              <a:t>about the way that </a:t>
            </a:r>
            <a:r>
              <a:rPr lang="en-AU" b="1" dirty="0"/>
              <a:t>we use the features in Moodle</a:t>
            </a:r>
            <a:r>
              <a:rPr lang="en-AU" b="1" dirty="0" smtClean="0"/>
              <a:t>?</a:t>
            </a:r>
          </a:p>
          <a:p>
            <a:endParaRPr lang="en-US" dirty="0"/>
          </a:p>
          <a:p>
            <a:r>
              <a:rPr lang="en-AU" dirty="0"/>
              <a:t>Sue: </a:t>
            </a:r>
            <a:r>
              <a:rPr lang="en-AU" dirty="0" smtClean="0"/>
              <a:t>	Yes </a:t>
            </a:r>
            <a:r>
              <a:rPr lang="en-AU" dirty="0"/>
              <a:t>– do you mean like the way that </a:t>
            </a:r>
            <a:r>
              <a:rPr lang="en-AU" b="1" dirty="0"/>
              <a:t>we track </a:t>
            </a:r>
            <a:r>
              <a:rPr lang="en-AU" b="1" dirty="0" smtClean="0"/>
              <a:t>them </a:t>
            </a:r>
            <a:r>
              <a:rPr lang="en-AU" dirty="0" smtClean="0"/>
              <a:t> </a:t>
            </a:r>
            <a:r>
              <a:rPr lang="en-AU" dirty="0"/>
              <a:t>and </a:t>
            </a:r>
            <a:r>
              <a:rPr lang="en-AU" b="1" dirty="0"/>
              <a:t>how they can track their own </a:t>
            </a:r>
            <a:r>
              <a:rPr lang="en-AU" b="1" dirty="0" smtClean="0"/>
              <a:t>progress</a:t>
            </a:r>
            <a:r>
              <a:rPr lang="en-AU" b="0" dirty="0" smtClean="0"/>
              <a:t>?</a:t>
            </a:r>
          </a:p>
          <a:p>
            <a:endParaRPr lang="en-US" dirty="0"/>
          </a:p>
          <a:p>
            <a:r>
              <a:rPr lang="en-AU" dirty="0"/>
              <a:t>Sara: </a:t>
            </a:r>
            <a:r>
              <a:rPr lang="en-AU" dirty="0" smtClean="0"/>
              <a:t>	Yes </a:t>
            </a:r>
            <a:r>
              <a:rPr lang="en-AU" dirty="0"/>
              <a:t>– Like </a:t>
            </a:r>
            <a:r>
              <a:rPr lang="en-AU" b="1" dirty="0"/>
              <a:t>the progress bars</a:t>
            </a:r>
            <a:r>
              <a:rPr lang="en-AU" dirty="0"/>
              <a:t> – they can track what they’ve completed </a:t>
            </a:r>
            <a:r>
              <a:rPr lang="en-AU" dirty="0" smtClean="0"/>
              <a:t>the </a:t>
            </a:r>
            <a:r>
              <a:rPr lang="en-AU" b="1" dirty="0"/>
              <a:t>topics and </a:t>
            </a:r>
            <a:endParaRPr lang="en-AU" b="1" dirty="0" smtClean="0"/>
          </a:p>
          <a:p>
            <a:r>
              <a:rPr lang="en-AU" b="1" dirty="0" smtClean="0"/>
              <a:t>	also </a:t>
            </a:r>
            <a:r>
              <a:rPr lang="en-AU" b="1" dirty="0"/>
              <a:t>the assessments,</a:t>
            </a:r>
            <a:r>
              <a:rPr lang="en-AU" dirty="0"/>
              <a:t> and we can easily see who has completed what and if they’re on </a:t>
            </a:r>
            <a:endParaRPr lang="en-AU" dirty="0" smtClean="0"/>
          </a:p>
          <a:p>
            <a:r>
              <a:rPr lang="en-AU" dirty="0" smtClean="0"/>
              <a:t>	track </a:t>
            </a:r>
            <a:r>
              <a:rPr lang="en-AU" dirty="0"/>
              <a:t>as far as the timing</a:t>
            </a:r>
            <a:r>
              <a:rPr lang="en-AU" dirty="0" smtClean="0"/>
              <a:t>. </a:t>
            </a:r>
          </a:p>
          <a:p>
            <a:endParaRPr lang="en-AU" dirty="0" smtClean="0"/>
          </a:p>
          <a:p>
            <a:r>
              <a:rPr lang="en-AU" dirty="0" smtClean="0"/>
              <a:t>Sue</a:t>
            </a:r>
            <a:r>
              <a:rPr lang="en-AU" dirty="0"/>
              <a:t>: </a:t>
            </a:r>
            <a:r>
              <a:rPr lang="en-AU" dirty="0" smtClean="0"/>
              <a:t>	The </a:t>
            </a:r>
            <a:r>
              <a:rPr lang="en-AU" dirty="0"/>
              <a:t>other way we use Moodle is by </a:t>
            </a:r>
            <a:r>
              <a:rPr lang="en-AU" b="1" dirty="0"/>
              <a:t>only releasing the topics after they have </a:t>
            </a:r>
            <a:r>
              <a:rPr lang="en-AU" b="1" dirty="0" smtClean="0"/>
              <a:t>completed</a:t>
            </a:r>
            <a:r>
              <a:rPr lang="en-AU" b="1" baseline="0" dirty="0" smtClean="0"/>
              <a:t> </a:t>
            </a:r>
          </a:p>
          <a:p>
            <a:r>
              <a:rPr lang="en-AU" b="1" baseline="0" dirty="0" smtClean="0"/>
              <a:t>	</a:t>
            </a:r>
            <a:r>
              <a:rPr lang="en-AU" b="1" dirty="0" smtClean="0"/>
              <a:t>the </a:t>
            </a:r>
            <a:r>
              <a:rPr lang="en-AU" b="1" dirty="0"/>
              <a:t>previous ones</a:t>
            </a:r>
            <a:r>
              <a:rPr lang="en-AU" dirty="0"/>
              <a:t> – it’s a progressive release of the content</a:t>
            </a:r>
            <a:r>
              <a:rPr lang="en-AU" dirty="0" smtClean="0"/>
              <a:t>.</a:t>
            </a:r>
          </a:p>
          <a:p>
            <a:endParaRPr lang="en-US" dirty="0"/>
          </a:p>
          <a:p>
            <a:r>
              <a:rPr lang="en-AU" dirty="0"/>
              <a:t>Sara: </a:t>
            </a:r>
            <a:r>
              <a:rPr lang="en-AU" dirty="0" smtClean="0"/>
              <a:t>	And </a:t>
            </a:r>
            <a:r>
              <a:rPr lang="en-AU" dirty="0"/>
              <a:t>we can </a:t>
            </a:r>
            <a:r>
              <a:rPr lang="en-AU" b="1" dirty="0"/>
              <a:t>use the activity reports</a:t>
            </a:r>
            <a:r>
              <a:rPr lang="en-AU" dirty="0"/>
              <a:t> in Moodle to see what each student has done – and follow </a:t>
            </a:r>
            <a:endParaRPr lang="en-AU" dirty="0" smtClean="0"/>
          </a:p>
          <a:p>
            <a:r>
              <a:rPr lang="en-AU" dirty="0" smtClean="0"/>
              <a:t>	up </a:t>
            </a:r>
            <a:r>
              <a:rPr lang="en-AU" dirty="0"/>
              <a:t>with anyone who is falling </a:t>
            </a:r>
            <a:r>
              <a:rPr lang="en-AU" dirty="0" smtClean="0"/>
              <a:t>behind.</a:t>
            </a:r>
          </a:p>
          <a:p>
            <a:endParaRPr lang="en-US" dirty="0"/>
          </a:p>
          <a:p>
            <a:r>
              <a:rPr lang="en-AU" dirty="0"/>
              <a:t> Sue: </a:t>
            </a:r>
            <a:r>
              <a:rPr lang="en-AU" dirty="0" smtClean="0"/>
              <a:t>	It </a:t>
            </a:r>
            <a:r>
              <a:rPr lang="en-AU" dirty="0"/>
              <a:t>just means that we can use the </a:t>
            </a:r>
            <a:r>
              <a:rPr lang="en-AU" b="1" dirty="0"/>
              <a:t>features of Moodle to help the students stay engaged </a:t>
            </a:r>
            <a:endParaRPr lang="en-AU" b="1" dirty="0" smtClean="0"/>
          </a:p>
          <a:p>
            <a:r>
              <a:rPr lang="en-AU" b="1" dirty="0" smtClean="0"/>
              <a:t>	</a:t>
            </a:r>
            <a:r>
              <a:rPr lang="en-AU" dirty="0" smtClean="0"/>
              <a:t>with </a:t>
            </a:r>
            <a:r>
              <a:rPr lang="en-AU" dirty="0"/>
              <a:t>the course as the semester </a:t>
            </a:r>
            <a:r>
              <a:rPr lang="en-AU" dirty="0" smtClean="0"/>
              <a:t>progresses.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C2F29-CF65-F643-8554-67259F23052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88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/>
          <a:lstStyle/>
          <a:p>
            <a:r>
              <a:rPr lang="en-AU" sz="1000" dirty="0"/>
              <a:t>Sara: </a:t>
            </a:r>
            <a:r>
              <a:rPr lang="en-AU" sz="1000" dirty="0" smtClean="0"/>
              <a:t>	Alright</a:t>
            </a:r>
            <a:r>
              <a:rPr lang="en-AU" sz="1000" dirty="0"/>
              <a:t>. Well what else is there? How else do we know they’re engaged? </a:t>
            </a:r>
            <a:endParaRPr lang="en-AU" sz="1000" dirty="0" smtClean="0"/>
          </a:p>
          <a:p>
            <a:endParaRPr lang="en-US" sz="1000" dirty="0"/>
          </a:p>
          <a:p>
            <a:r>
              <a:rPr lang="en-AU" sz="1000" dirty="0"/>
              <a:t>Sue: </a:t>
            </a:r>
            <a:r>
              <a:rPr lang="en-AU" sz="1000" dirty="0" smtClean="0"/>
              <a:t>	How </a:t>
            </a:r>
            <a:r>
              <a:rPr lang="en-AU" sz="1000" dirty="0"/>
              <a:t>about the pre </a:t>
            </a:r>
            <a:r>
              <a:rPr lang="en-AU" sz="1000" dirty="0" smtClean="0"/>
              <a:t>2 and </a:t>
            </a:r>
            <a:r>
              <a:rPr lang="en-AU" sz="1000" dirty="0"/>
              <a:t>post-course surveys? </a:t>
            </a:r>
            <a:endParaRPr lang="en-AU" sz="1000" dirty="0" smtClean="0"/>
          </a:p>
          <a:p>
            <a:endParaRPr lang="en-US" sz="1000" dirty="0"/>
          </a:p>
          <a:p>
            <a:r>
              <a:rPr lang="en-AU" sz="1000" dirty="0"/>
              <a:t>Sara: </a:t>
            </a:r>
            <a:r>
              <a:rPr lang="en-AU" sz="1000" dirty="0" smtClean="0"/>
              <a:t>	Sure</a:t>
            </a:r>
            <a:r>
              <a:rPr lang="en-AU" sz="1000" dirty="0"/>
              <a:t>. The </a:t>
            </a:r>
            <a:r>
              <a:rPr lang="en-AU" sz="1000" b="1" dirty="0"/>
              <a:t>survey questions are based on the course learning outcomes</a:t>
            </a:r>
            <a:r>
              <a:rPr lang="en-AU" sz="1000" dirty="0"/>
              <a:t>, so they </a:t>
            </a:r>
            <a:endParaRPr lang="en-AU" sz="1000" dirty="0" smtClean="0"/>
          </a:p>
          <a:p>
            <a:r>
              <a:rPr lang="en-AU" sz="1000" dirty="0" smtClean="0"/>
              <a:t>	give </a:t>
            </a:r>
            <a:r>
              <a:rPr lang="en-AU" sz="1000" dirty="0"/>
              <a:t>us a good indication of where the students are at before they start the course, and </a:t>
            </a:r>
            <a:endParaRPr lang="en-AU" sz="1000" dirty="0" smtClean="0"/>
          </a:p>
          <a:p>
            <a:r>
              <a:rPr lang="en-AU" sz="1000" dirty="0" smtClean="0"/>
              <a:t>	then </a:t>
            </a:r>
            <a:r>
              <a:rPr lang="en-AU" sz="1000" dirty="0"/>
              <a:t>where they are at after they have finished</a:t>
            </a:r>
            <a:r>
              <a:rPr lang="en-AU" sz="1000" dirty="0" smtClean="0"/>
              <a:t>.</a:t>
            </a:r>
          </a:p>
          <a:p>
            <a:endParaRPr lang="en-US" sz="1000" dirty="0"/>
          </a:p>
          <a:p>
            <a:r>
              <a:rPr lang="en-AU" sz="1000" dirty="0"/>
              <a:t>Sue: </a:t>
            </a:r>
            <a:r>
              <a:rPr lang="en-AU" sz="1000" dirty="0" smtClean="0"/>
              <a:t>	Yes</a:t>
            </a:r>
            <a:r>
              <a:rPr lang="en-AU" sz="1000" dirty="0"/>
              <a:t>. So we ask the students to </a:t>
            </a:r>
            <a:r>
              <a:rPr lang="en-AU" sz="1000" b="1" dirty="0"/>
              <a:t>self-evaluate their own learning</a:t>
            </a:r>
            <a:r>
              <a:rPr lang="en-AU" sz="1000" dirty="0"/>
              <a:t>, and we also ask </a:t>
            </a:r>
            <a:endParaRPr lang="en-AU" sz="1000" dirty="0" smtClean="0"/>
          </a:p>
          <a:p>
            <a:r>
              <a:rPr lang="en-AU" sz="1000" dirty="0" smtClean="0"/>
              <a:t>	them </a:t>
            </a:r>
            <a:r>
              <a:rPr lang="en-AU" sz="1000" dirty="0"/>
              <a:t>for </a:t>
            </a:r>
            <a:r>
              <a:rPr lang="en-AU" sz="1000" b="1" dirty="0"/>
              <a:t>feedback on the course content and how it’s </a:t>
            </a:r>
            <a:r>
              <a:rPr lang="en-AU" sz="1000" b="1" dirty="0" smtClean="0"/>
              <a:t>delivered.</a:t>
            </a:r>
          </a:p>
          <a:p>
            <a:endParaRPr lang="en-US" sz="1000" dirty="0"/>
          </a:p>
          <a:p>
            <a:r>
              <a:rPr lang="en-AU" sz="1000" dirty="0"/>
              <a:t>Sara: </a:t>
            </a:r>
            <a:r>
              <a:rPr lang="en-AU" sz="1000" dirty="0" smtClean="0"/>
              <a:t>	And </a:t>
            </a:r>
            <a:r>
              <a:rPr lang="en-AU" sz="1000" dirty="0"/>
              <a:t>of course, we make </a:t>
            </a:r>
            <a:r>
              <a:rPr lang="en-AU" sz="1000" b="1" dirty="0"/>
              <a:t>completing the surveys a requirement</a:t>
            </a:r>
            <a:r>
              <a:rPr lang="en-AU" sz="1000" dirty="0"/>
              <a:t> before the students </a:t>
            </a:r>
            <a:endParaRPr lang="en-AU" sz="1000" dirty="0" smtClean="0"/>
          </a:p>
          <a:p>
            <a:r>
              <a:rPr lang="en-AU" sz="1000" dirty="0" smtClean="0"/>
              <a:t>	can </a:t>
            </a:r>
            <a:r>
              <a:rPr lang="en-AU" sz="1000" dirty="0"/>
              <a:t>commence Topic 1 (for the pre-course survey), and they have to complete the </a:t>
            </a:r>
            <a:endParaRPr lang="en-AU" sz="1000" dirty="0" smtClean="0"/>
          </a:p>
          <a:p>
            <a:r>
              <a:rPr lang="en-AU" sz="1000" dirty="0" smtClean="0"/>
              <a:t>	post-course </a:t>
            </a:r>
            <a:r>
              <a:rPr lang="en-AU" sz="1000" dirty="0"/>
              <a:t>survey before they can submit their final assignment – so we get a 100% return </a:t>
            </a:r>
            <a:r>
              <a:rPr lang="en-AU" sz="1000" dirty="0" smtClean="0"/>
              <a:t>rate!</a:t>
            </a:r>
          </a:p>
          <a:p>
            <a:endParaRPr lang="en-US" sz="1000" dirty="0"/>
          </a:p>
          <a:p>
            <a:r>
              <a:rPr lang="en-AU" sz="1000" dirty="0"/>
              <a:t>Sue: </a:t>
            </a:r>
            <a:r>
              <a:rPr lang="en-AU" sz="1000" dirty="0" smtClean="0"/>
              <a:t>	Exactly</a:t>
            </a:r>
            <a:r>
              <a:rPr lang="en-AU" sz="1000" dirty="0"/>
              <a:t>! And we can then </a:t>
            </a:r>
            <a:r>
              <a:rPr lang="en-AU" sz="1000" b="1" dirty="0"/>
              <a:t>analyse the results t</a:t>
            </a:r>
            <a:r>
              <a:rPr lang="en-AU" sz="1000" dirty="0"/>
              <a:t>o see what the students think they have </a:t>
            </a:r>
            <a:endParaRPr lang="en-AU" sz="1000" dirty="0" smtClean="0"/>
          </a:p>
          <a:p>
            <a:r>
              <a:rPr lang="en-AU" sz="1000" dirty="0" smtClean="0"/>
              <a:t>	learnt </a:t>
            </a:r>
            <a:r>
              <a:rPr lang="en-AU" sz="1000" dirty="0"/>
              <a:t>and what they think has been valuable to them. </a:t>
            </a:r>
            <a:r>
              <a:rPr lang="en-AU" sz="1000" dirty="0" smtClean="0"/>
              <a:t>So just in relation to student engagement, </a:t>
            </a:r>
          </a:p>
          <a:p>
            <a:r>
              <a:rPr lang="en-AU" sz="1000" dirty="0" smtClean="0"/>
              <a:t>	what </a:t>
            </a:r>
            <a:r>
              <a:rPr lang="en-AU" sz="1000" dirty="0"/>
              <a:t>would we say is the point of the surveys</a:t>
            </a:r>
            <a:r>
              <a:rPr lang="en-AU" sz="1000" dirty="0" smtClean="0"/>
              <a:t>?</a:t>
            </a:r>
          </a:p>
          <a:p>
            <a:endParaRPr lang="en-US" sz="1000" dirty="0"/>
          </a:p>
          <a:p>
            <a:r>
              <a:rPr lang="en-AU" sz="1000" dirty="0"/>
              <a:t>Sara: </a:t>
            </a:r>
            <a:r>
              <a:rPr lang="en-AU" sz="1000" dirty="0" smtClean="0"/>
              <a:t>	Well</a:t>
            </a:r>
            <a:r>
              <a:rPr lang="en-AU" sz="1000" dirty="0"/>
              <a:t>… we want the students to engage in the course, but only because we believe that this </a:t>
            </a:r>
            <a:endParaRPr lang="en-AU" sz="1000" dirty="0" smtClean="0"/>
          </a:p>
          <a:p>
            <a:r>
              <a:rPr lang="en-AU" sz="1000" dirty="0" smtClean="0"/>
              <a:t>	will </a:t>
            </a:r>
            <a:r>
              <a:rPr lang="en-AU" sz="1000" dirty="0"/>
              <a:t>result in them actually </a:t>
            </a:r>
            <a:r>
              <a:rPr lang="en-AU" sz="1000" b="1" dirty="0"/>
              <a:t>learning something</a:t>
            </a:r>
            <a:r>
              <a:rPr lang="en-AU" sz="1000" dirty="0"/>
              <a:t>. </a:t>
            </a:r>
            <a:r>
              <a:rPr lang="en-AU" sz="1000" dirty="0" smtClean="0"/>
              <a:t>So </a:t>
            </a:r>
            <a:r>
              <a:rPr lang="en-AU" sz="1000" dirty="0"/>
              <a:t>we can look at </a:t>
            </a:r>
            <a:r>
              <a:rPr lang="en-AU" sz="1000" b="1" dirty="0"/>
              <a:t>the analysis reports </a:t>
            </a:r>
            <a:endParaRPr lang="en-AU" sz="1000" b="1" dirty="0" smtClean="0"/>
          </a:p>
          <a:p>
            <a:r>
              <a:rPr lang="en-AU" sz="1000" b="1" dirty="0" smtClean="0"/>
              <a:t>	from </a:t>
            </a:r>
            <a:r>
              <a:rPr lang="en-AU" sz="1000" b="1" dirty="0"/>
              <a:t>the two surveys</a:t>
            </a:r>
            <a:r>
              <a:rPr lang="en-AU" sz="1000" dirty="0"/>
              <a:t> and see whether they think that they </a:t>
            </a:r>
            <a:r>
              <a:rPr lang="en-AU" sz="1000" dirty="0" smtClean="0"/>
              <a:t>have learnt</a:t>
            </a:r>
            <a:r>
              <a:rPr lang="en-AU" sz="1000" baseline="0" dirty="0" smtClean="0"/>
              <a:t> something</a:t>
            </a:r>
            <a:r>
              <a:rPr lang="en-AU" sz="1000" dirty="0" smtClean="0"/>
              <a:t>!</a:t>
            </a:r>
          </a:p>
          <a:p>
            <a:r>
              <a:rPr lang="en-AU" sz="1000" dirty="0" smtClean="0"/>
              <a:t>	 </a:t>
            </a:r>
            <a:r>
              <a:rPr lang="en-AU" sz="1000" dirty="0"/>
              <a:t>We can also combine that </a:t>
            </a:r>
            <a:r>
              <a:rPr lang="en-AU" sz="1000" dirty="0" smtClean="0"/>
              <a:t>with </a:t>
            </a:r>
            <a:r>
              <a:rPr lang="en-AU" sz="1000" dirty="0"/>
              <a:t>the results of their assignments. </a:t>
            </a:r>
            <a:endParaRPr lang="en-AU" sz="1000" dirty="0" smtClean="0"/>
          </a:p>
          <a:p>
            <a:endParaRPr lang="en-US" sz="1000" dirty="0"/>
          </a:p>
          <a:p>
            <a:r>
              <a:rPr lang="en-AU" sz="1000" dirty="0"/>
              <a:t>Sue: </a:t>
            </a:r>
            <a:r>
              <a:rPr lang="en-AU" sz="1000" dirty="0" smtClean="0"/>
              <a:t>	And </a:t>
            </a:r>
            <a:r>
              <a:rPr lang="en-AU" sz="1000" dirty="0"/>
              <a:t>we can then get a comparison of the perception with the reality – and hopefully see </a:t>
            </a:r>
            <a:r>
              <a:rPr lang="en-AU" sz="1000" b="1" dirty="0"/>
              <a:t>that </a:t>
            </a:r>
            <a:endParaRPr lang="en-AU" sz="1000" b="1" dirty="0" smtClean="0"/>
          </a:p>
          <a:p>
            <a:r>
              <a:rPr lang="en-AU" sz="1000" b="1" dirty="0" smtClean="0"/>
              <a:t>	engagement </a:t>
            </a:r>
            <a:r>
              <a:rPr lang="en-AU" sz="1000" b="1" dirty="0"/>
              <a:t>in the course has achieved the course learning outcomes </a:t>
            </a:r>
            <a:r>
              <a:rPr lang="en-AU" sz="1000" dirty="0"/>
              <a:t>– the circle is complete! </a:t>
            </a:r>
            <a:endParaRPr lang="en-AU" sz="1000" dirty="0" smtClean="0"/>
          </a:p>
          <a:p>
            <a:endParaRPr lang="en-US" sz="1000" dirty="0"/>
          </a:p>
          <a:p>
            <a:r>
              <a:rPr lang="en-AU" sz="900" dirty="0"/>
              <a:t>Sara: </a:t>
            </a:r>
            <a:r>
              <a:rPr lang="en-AU" sz="900" dirty="0" smtClean="0"/>
              <a:t>	Great</a:t>
            </a:r>
            <a:r>
              <a:rPr lang="en-AU" sz="900" dirty="0"/>
              <a:t>! Well that’s probably enough for now - So do you think that we can say all that in 8 minutes? </a:t>
            </a:r>
            <a:endParaRPr lang="en-AU" sz="900" dirty="0" smtClean="0"/>
          </a:p>
          <a:p>
            <a:endParaRPr lang="en-US" sz="900" dirty="0"/>
          </a:p>
          <a:p>
            <a:r>
              <a:rPr lang="en-AU" sz="900" dirty="0"/>
              <a:t>Sue: </a:t>
            </a:r>
            <a:r>
              <a:rPr lang="en-AU" sz="900" dirty="0" smtClean="0"/>
              <a:t>	Yeah…I </a:t>
            </a:r>
            <a:r>
              <a:rPr lang="en-AU" sz="900" dirty="0"/>
              <a:t>think we can. </a:t>
            </a:r>
            <a:r>
              <a:rPr lang="en-AU" sz="900" dirty="0" smtClean="0">
                <a:sym typeface="Wingdings" charset="2"/>
              </a:rPr>
              <a:t> </a:t>
            </a:r>
          </a:p>
          <a:p>
            <a:endParaRPr lang="en-US" sz="900" dirty="0"/>
          </a:p>
          <a:p>
            <a:r>
              <a:rPr lang="en-AU" sz="900" dirty="0"/>
              <a:t>Sara:  </a:t>
            </a:r>
            <a:r>
              <a:rPr lang="en-AU" sz="900" dirty="0" smtClean="0"/>
              <a:t>	(calls) Hey </a:t>
            </a:r>
            <a:r>
              <a:rPr lang="en-AU" sz="900" dirty="0"/>
              <a:t>Sue – What are we going to call it</a:t>
            </a:r>
            <a:r>
              <a:rPr lang="en-AU" sz="900" dirty="0" smtClean="0"/>
              <a:t>?</a:t>
            </a:r>
          </a:p>
          <a:p>
            <a:endParaRPr lang="en-US" sz="900" dirty="0"/>
          </a:p>
          <a:p>
            <a:r>
              <a:rPr lang="en-AU" sz="900" dirty="0"/>
              <a:t>Sue: </a:t>
            </a:r>
            <a:r>
              <a:rPr lang="en-AU" sz="900" dirty="0" smtClean="0"/>
              <a:t>	(</a:t>
            </a:r>
            <a:r>
              <a:rPr lang="en-AU" sz="900" dirty="0"/>
              <a:t>calls) How </a:t>
            </a:r>
            <a:r>
              <a:rPr lang="en-AU" sz="900" dirty="0" smtClean="0"/>
              <a:t>about…Rules </a:t>
            </a:r>
            <a:r>
              <a:rPr lang="en-AU" sz="900" dirty="0"/>
              <a:t>of </a:t>
            </a:r>
            <a:r>
              <a:rPr lang="en-AU" sz="900" dirty="0" smtClean="0"/>
              <a:t>Engagement?</a:t>
            </a:r>
            <a:endParaRPr lang="en-US" sz="9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C2F29-CF65-F643-8554-67259F23052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202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6066"/>
            <a:ext cx="12192000" cy="8248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67" b="15039"/>
          <a:stretch/>
        </p:blipFill>
        <p:spPr>
          <a:xfrm>
            <a:off x="9338882" y="6364751"/>
            <a:ext cx="2776917" cy="41486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66" y="6322416"/>
            <a:ext cx="3469235" cy="49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31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285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3043102" y="1547445"/>
            <a:ext cx="5398475" cy="3239417"/>
            <a:chOff x="3017702" y="1352639"/>
            <a:chExt cx="5398475" cy="3239417"/>
          </a:xfrm>
        </p:grpSpPr>
        <p:sp>
          <p:nvSpPr>
            <p:cNvPr id="2" name="Cloud 1"/>
            <p:cNvSpPr/>
            <p:nvPr/>
          </p:nvSpPr>
          <p:spPr>
            <a:xfrm>
              <a:off x="3017702" y="1352639"/>
              <a:ext cx="5398475" cy="3239417"/>
            </a:xfrm>
            <a:prstGeom prst="cloud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477825" y="2147216"/>
              <a:ext cx="4756639" cy="17543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  <a:effectLst>
                    <a:outerShdw dist="12700" dir="5400000" algn="ctr" rotWithShape="0">
                      <a:schemeClr val="bg1">
                        <a:alpha val="48000"/>
                      </a:schemeClr>
                    </a:outerShdw>
                  </a:effectLst>
                </a:rPr>
                <a:t>What makes our course </a:t>
              </a:r>
              <a:r>
                <a:rPr lang="en-US" sz="3600" b="1" u="sng" dirty="0" smtClean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  <a:effectLst>
                    <a:outerShdw dist="12700" dir="5400000" algn="ctr" rotWithShape="0">
                      <a:schemeClr val="bg1">
                        <a:alpha val="48000"/>
                      </a:schemeClr>
                    </a:outerShdw>
                  </a:effectLst>
                </a:rPr>
                <a:t>engaging</a:t>
              </a:r>
              <a:r>
                <a:rPr lang="en-US" sz="3600" b="1" dirty="0" smtClean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  <a:effectLst>
                    <a:outerShdw dist="12700" dir="5400000" algn="ctr" rotWithShape="0">
                      <a:schemeClr val="bg1">
                        <a:alpha val="48000"/>
                      </a:schemeClr>
                    </a:outerShdw>
                  </a:effectLst>
                </a:rPr>
                <a:t> for our students?</a:t>
              </a:r>
              <a:endParaRPr lang="en-US" sz="3600" b="1" dirty="0">
                <a:ln w="3175">
                  <a:solidFill>
                    <a:schemeClr val="tx1"/>
                  </a:solidFill>
                </a:ln>
                <a:solidFill>
                  <a:schemeClr val="bg2"/>
                </a:solidFill>
                <a:effectLst>
                  <a:outerShdw dist="12700" dir="5400000" algn="ctr" rotWithShape="0">
                    <a:schemeClr val="bg1">
                      <a:alpha val="48000"/>
                    </a:schemeClr>
                  </a:outerShdw>
                </a:effectLst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25557" y="421957"/>
            <a:ext cx="3895576" cy="2282612"/>
            <a:chOff x="155724" y="406139"/>
            <a:chExt cx="3895576" cy="2282612"/>
          </a:xfrm>
        </p:grpSpPr>
        <p:sp>
          <p:nvSpPr>
            <p:cNvPr id="27" name="Cloud 26"/>
            <p:cNvSpPr/>
            <p:nvPr/>
          </p:nvSpPr>
          <p:spPr>
            <a:xfrm>
              <a:off x="155724" y="406139"/>
              <a:ext cx="3895576" cy="2282612"/>
            </a:xfrm>
            <a:prstGeom prst="cloud">
              <a:avLst/>
            </a:prstGeom>
            <a:ln>
              <a:solidFill>
                <a:schemeClr val="tx1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87445" y="963099"/>
              <a:ext cx="29717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n w="3175" cap="flat">
                    <a:noFill/>
                    <a:round/>
                  </a:ln>
                  <a:effectLst>
                    <a:outerShdw blurRad="12700" dist="25400" dir="8100000" algn="tr" rotWithShape="0">
                      <a:srgbClr val="7030A0"/>
                    </a:outerShdw>
                  </a:effectLst>
                </a:rPr>
                <a:t>L</a:t>
              </a:r>
              <a:r>
                <a:rPr lang="en-US" sz="2400" b="1" dirty="0" smtClean="0">
                  <a:ln w="3175" cap="flat">
                    <a:noFill/>
                    <a:round/>
                  </a:ln>
                  <a:effectLst>
                    <a:outerShdw blurRad="12700" dist="25400" dir="8100000" algn="tr" rotWithShape="0">
                      <a:srgbClr val="7030A0"/>
                    </a:outerShdw>
                  </a:effectLst>
                </a:rPr>
                <a:t>earning outcomes underpin the course content</a:t>
              </a:r>
              <a:endParaRPr lang="en-US" sz="2400" b="1" dirty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srgbClr val="7030A0"/>
                  </a:outerShdw>
                </a:effectLst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99367" y="4088977"/>
            <a:ext cx="3408289" cy="1997086"/>
            <a:chOff x="3779463" y="1489117"/>
            <a:chExt cx="3895576" cy="2282612"/>
          </a:xfrm>
        </p:grpSpPr>
        <p:sp>
          <p:nvSpPr>
            <p:cNvPr id="18" name="Cloud 17"/>
            <p:cNvSpPr/>
            <p:nvPr/>
          </p:nvSpPr>
          <p:spPr>
            <a:xfrm>
              <a:off x="3779463" y="1489117"/>
              <a:ext cx="3895576" cy="2282612"/>
            </a:xfrm>
            <a:prstGeom prst="cloud">
              <a:avLst/>
            </a:prstGeom>
            <a:ln>
              <a:solidFill>
                <a:schemeClr val="tx1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06872" y="1965158"/>
              <a:ext cx="2971799" cy="1371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n w="3175" cap="flat">
                    <a:noFill/>
                    <a:round/>
                  </a:ln>
                  <a:effectLst>
                    <a:outerShdw blurRad="12700" dist="25400" dir="8100000" algn="tr" rotWithShape="0">
                      <a:srgbClr val="7030A0"/>
                    </a:outerShdw>
                  </a:effectLst>
                </a:rPr>
                <a:t>Assessment tasks relate directly to the content</a:t>
              </a:r>
              <a:endParaRPr lang="en-US" sz="2400" b="1" dirty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srgbClr val="7030A0"/>
                  </a:outerShdw>
                </a:effectLst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163140" y="421957"/>
            <a:ext cx="3895576" cy="2282612"/>
            <a:chOff x="8070451" y="1511202"/>
            <a:chExt cx="3895576" cy="2282612"/>
          </a:xfrm>
        </p:grpSpPr>
        <p:sp>
          <p:nvSpPr>
            <p:cNvPr id="22" name="Cloud 21"/>
            <p:cNvSpPr/>
            <p:nvPr/>
          </p:nvSpPr>
          <p:spPr>
            <a:xfrm>
              <a:off x="8070451" y="1511202"/>
              <a:ext cx="3895576" cy="2282612"/>
            </a:xfrm>
            <a:prstGeom prst="cloud">
              <a:avLst/>
            </a:prstGeom>
            <a:ln>
              <a:solidFill>
                <a:schemeClr val="tx1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532339" y="1896209"/>
              <a:ext cx="2971799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n w="3175" cap="flat">
                    <a:noFill/>
                    <a:round/>
                  </a:ln>
                  <a:effectLst>
                    <a:outerShdw blurRad="12700" dist="25400" dir="8100000" algn="tr" rotWithShape="0">
                      <a:srgbClr val="7030A0">
                        <a:alpha val="98000"/>
                      </a:srgbClr>
                    </a:outerShdw>
                  </a:effectLst>
                </a:rPr>
                <a:t>Content supports the learning outcomes and the assessment tasks</a:t>
              </a:r>
              <a:endParaRPr lang="en-US" sz="2400" b="1" dirty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srgbClr val="7030A0">
                      <a:alpha val="98000"/>
                    </a:srgbClr>
                  </a:outerShdw>
                </a:effectLst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315052" y="3772232"/>
            <a:ext cx="3895576" cy="2282612"/>
            <a:chOff x="155724" y="406139"/>
            <a:chExt cx="3895576" cy="2282612"/>
          </a:xfrm>
        </p:grpSpPr>
        <p:sp>
          <p:nvSpPr>
            <p:cNvPr id="25" name="Cloud 24"/>
            <p:cNvSpPr/>
            <p:nvPr/>
          </p:nvSpPr>
          <p:spPr>
            <a:xfrm>
              <a:off x="155724" y="406139"/>
              <a:ext cx="3895576" cy="2282612"/>
            </a:xfrm>
            <a:prstGeom prst="cloud">
              <a:avLst/>
            </a:prstGeom>
            <a:ln>
              <a:solidFill>
                <a:schemeClr val="tx1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04912" y="894740"/>
              <a:ext cx="29717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n w="3175" cap="flat">
                    <a:noFill/>
                    <a:round/>
                  </a:ln>
                  <a:effectLst>
                    <a:outerShdw blurRad="12700" dist="25400" dir="8100000" algn="tr" rotWithShape="0">
                      <a:srgbClr val="7030A0">
                        <a:alpha val="95000"/>
                      </a:srgbClr>
                    </a:outerShdw>
                  </a:effectLst>
                </a:rPr>
                <a:t>Assessment tasks are relevant to future professional practice</a:t>
              </a:r>
              <a:endParaRPr lang="en-US" sz="2400" b="1" dirty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srgbClr val="7030A0">
                      <a:alpha val="95000"/>
                    </a:srgbClr>
                  </a:outerShdw>
                </a:effectLst>
              </a:endParaRPr>
            </a:p>
          </p:txBody>
        </p:sp>
      </p:grpSp>
      <p:sp>
        <p:nvSpPr>
          <p:cNvPr id="7" name="Oval 6"/>
          <p:cNvSpPr/>
          <p:nvPr/>
        </p:nvSpPr>
        <p:spPr>
          <a:xfrm>
            <a:off x="11448288" y="5705800"/>
            <a:ext cx="384048" cy="38026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33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10000">
        <p159:morph option="byObject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7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3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4000"/>
                            </p:stCondLst>
                            <p:childTnLst>
                              <p:par>
                                <p:cTn id="24" presetID="1" presetClass="entr" presetSubtype="0" fill="hold" grpId="0" nodeType="afterEffect" nodePh="1">
                                  <p:stCondLst>
                                    <p:cond delay="2000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3043102" y="1547445"/>
            <a:ext cx="5398475" cy="3239417"/>
            <a:chOff x="3017702" y="1352639"/>
            <a:chExt cx="5398475" cy="3239417"/>
          </a:xfrm>
        </p:grpSpPr>
        <p:sp>
          <p:nvSpPr>
            <p:cNvPr id="2" name="Cloud 1"/>
            <p:cNvSpPr/>
            <p:nvPr/>
          </p:nvSpPr>
          <p:spPr>
            <a:xfrm>
              <a:off x="3017702" y="1352639"/>
              <a:ext cx="5398475" cy="3239417"/>
            </a:xfrm>
            <a:prstGeom prst="cloud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381101" y="2438149"/>
              <a:ext cx="4756639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u="sng" dirty="0" smtClean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</a:rPr>
                <a:t>HOW</a:t>
              </a:r>
              <a:r>
                <a:rPr lang="en-US" sz="3600" b="1" dirty="0" smtClean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</a:rPr>
                <a:t> do we engage our students?</a:t>
              </a:r>
              <a:endParaRPr lang="en-US" sz="3600" b="1" u="sng" dirty="0">
                <a:ln w="3175">
                  <a:solidFill>
                    <a:schemeClr val="tx1"/>
                  </a:solidFill>
                </a:ln>
                <a:solidFill>
                  <a:schemeClr val="bg2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96483" y="639933"/>
            <a:ext cx="349166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Always reply to </a:t>
            </a:r>
          </a:p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srgbClr val="FF0000">
                      <a:alpha val="79000"/>
                    </a:srgbClr>
                  </a:outerShdw>
                </a:effectLst>
              </a:rPr>
              <a:t>emails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 in a timely manner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80111" y="2640121"/>
            <a:ext cx="2848280" cy="147732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Using </a:t>
            </a:r>
          </a:p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“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srgbClr val="FF0000">
                      <a:alpha val="59000"/>
                    </a:srgbClr>
                  </a:outerShdw>
                </a:effectLst>
              </a:rPr>
              <a:t>Discussion Forums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”</a:t>
            </a:r>
          </a:p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with replies required</a:t>
            </a:r>
          </a:p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02311" y="4821695"/>
            <a:ext cx="484100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Regular “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srgbClr val="FF0000">
                      <a:alpha val="62000"/>
                    </a:srgbClr>
                  </a:outerShdw>
                </a:effectLst>
              </a:rPr>
              <a:t>News Forum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” posts keep </a:t>
            </a:r>
          </a:p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students informed </a:t>
            </a:r>
          </a:p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and creates a community of learners</a:t>
            </a:r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031471" y="643267"/>
            <a:ext cx="4240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Different 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srgbClr val="FF0000">
                      <a:alpha val="74000"/>
                    </a:srgbClr>
                  </a:outerShdw>
                </a:effectLst>
              </a:rPr>
              <a:t>modes 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of explanation 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441577" y="2001201"/>
            <a:ext cx="258455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srgbClr val="FF0000">
                      <a:alpha val="74000"/>
                    </a:srgbClr>
                  </a:outerShdw>
                </a:effectLst>
              </a:rPr>
              <a:t>Step by step </a:t>
            </a:r>
          </a:p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instructions</a:t>
            </a:r>
          </a:p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236399" y="3562953"/>
            <a:ext cx="30517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srgbClr val="FF0000">
                      <a:alpha val="71000"/>
                    </a:srgbClr>
                  </a:outerShdw>
                </a:effectLst>
              </a:rPr>
              <a:t>Video </a:t>
            </a:r>
            <a:r>
              <a:rPr lang="en-US" sz="2400" b="1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elaboration </a:t>
            </a:r>
          </a:p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of tasks</a:t>
            </a:r>
          </a:p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031471" y="4821695"/>
            <a:ext cx="36849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srgbClr val="FF0000">
                      <a:alpha val="75000"/>
                    </a:srgbClr>
                  </a:outerShdw>
                </a:effectLst>
              </a:rPr>
              <a:t>Explicit connections 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made </a:t>
            </a:r>
          </a:p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within Moodle topics</a:t>
            </a:r>
          </a:p>
          <a:p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1448288" y="5705800"/>
            <a:ext cx="384048" cy="38026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8969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2000">
        <p159:morph option="byObject"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53" presetClass="entr" presetSubtype="16" fill="hold" grpId="1" nodeType="after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5" presetID="53" presetClass="entr" presetSubtype="16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8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3500"/>
                            </p:stCondLst>
                            <p:childTnLst>
                              <p:par>
                                <p:cTn id="27" presetID="53" presetClass="entr" presetSubtype="16" fill="hold" grpId="1" nodeType="after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6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4500"/>
                            </p:stCondLst>
                            <p:childTnLst>
                              <p:par>
                                <p:cTn id="39" presetID="53" presetClass="entr" presetSubtype="16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9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6500"/>
                            </p:stCondLst>
                            <p:childTnLst>
                              <p:par>
                                <p:cTn id="51" presetID="1" presetClass="entr" presetSubtype="0" fill="hold" grpId="0" nodeType="afterEffect" nodePh="1">
                                  <p:stCondLst>
                                    <p:cond delay="1500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20" grpId="1"/>
      <p:bldP spid="26" grpId="0"/>
      <p:bldP spid="30" grpId="1"/>
      <p:bldP spid="32" grpId="0"/>
      <p:bldP spid="33" grpId="1"/>
      <p:bldP spid="34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109402" y="424489"/>
            <a:ext cx="5398475" cy="3239417"/>
            <a:chOff x="3017702" y="1282006"/>
            <a:chExt cx="5398475" cy="3239417"/>
          </a:xfrm>
        </p:grpSpPr>
        <p:sp>
          <p:nvSpPr>
            <p:cNvPr id="2" name="Cloud 1"/>
            <p:cNvSpPr/>
            <p:nvPr/>
          </p:nvSpPr>
          <p:spPr>
            <a:xfrm>
              <a:off x="3017702" y="1282006"/>
              <a:ext cx="5398475" cy="3239417"/>
            </a:xfrm>
            <a:prstGeom prst="cloud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436710" y="2301551"/>
              <a:ext cx="4756639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</a:rPr>
                <a:t>How do we </a:t>
              </a:r>
              <a:r>
                <a:rPr lang="en-US" sz="3600" b="1" u="sng" dirty="0" smtClean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</a:rPr>
                <a:t>KNOW</a:t>
              </a:r>
              <a:r>
                <a:rPr lang="en-US" sz="3600" b="1" dirty="0" smtClean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</a:rPr>
                <a:t> our students are engaged?</a:t>
              </a:r>
              <a:endParaRPr lang="en-US" sz="3600" b="1" dirty="0">
                <a:ln w="3175">
                  <a:solidFill>
                    <a:schemeClr val="tx1"/>
                  </a:solidFill>
                </a:ln>
                <a:solidFill>
                  <a:schemeClr val="bg2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776314" y="284789"/>
            <a:ext cx="530247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Structure of Assessment Tasks</a:t>
            </a:r>
          </a:p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805167" y="1290432"/>
            <a:ext cx="524477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srgbClr val="FF0000">
                      <a:alpha val="75000"/>
                    </a:srgbClr>
                  </a:outerShdw>
                </a:effectLst>
              </a:rPr>
              <a:t>Spread over time  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-  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three opportunities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76314" y="2275031"/>
            <a:ext cx="588084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srgbClr val="000000">
                      <a:alpha val="43137"/>
                    </a:srgbClr>
                  </a:outerShdw>
                </a:effectLst>
              </a:rPr>
              <a:t>Requires students to 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srgbClr val="FF0000">
                      <a:alpha val="75000"/>
                    </a:srgbClr>
                  </a:outerShdw>
                </a:effectLst>
              </a:rPr>
              <a:t>engage with each other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53019" y="3297702"/>
            <a:ext cx="6254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Opportunities </a:t>
            </a:r>
            <a:r>
              <a:rPr lang="en-US" sz="2400" b="1" dirty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to 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srgbClr val="FF0000">
                      <a:alpha val="75000"/>
                    </a:srgbClr>
                  </a:outerShdw>
                </a:effectLst>
              </a:rPr>
              <a:t>improve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srgbClr val="FF0000">
                      <a:alpha val="75000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their final submission</a:t>
            </a:r>
            <a:endParaRPr lang="en-US" sz="2400" b="1" dirty="0">
              <a:ln w="3175" cap="flat">
                <a:noFill/>
                <a:round/>
              </a:ln>
              <a:effectLst>
                <a:outerShdw blurRad="12700" dist="254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85164" y="4223348"/>
            <a:ext cx="6664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Promotes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srgbClr val="FF0000">
                      <a:alpha val="75000"/>
                    </a:srgbClr>
                  </a:outerShdw>
                </a:effectLst>
              </a:rPr>
              <a:t>collegiality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srgbClr val="FF0000">
                      <a:alpha val="75000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through research and sharing</a:t>
            </a:r>
            <a:endParaRPr lang="en-US" sz="2400" b="1" dirty="0">
              <a:ln w="3175" cap="flat">
                <a:noFill/>
                <a:round/>
              </a:ln>
              <a:effectLst>
                <a:outerShdw blurRad="12700" dist="254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8410" y="5055911"/>
            <a:ext cx="11190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Supports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srgbClr val="FF0000">
                      <a:alpha val="75000"/>
                    </a:srgbClr>
                  </a:outerShdw>
                </a:effectLst>
              </a:rPr>
              <a:t>professional practices </a:t>
            </a:r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of giving effective feedback and collaborative planning</a:t>
            </a:r>
            <a:endParaRPr lang="en-US" sz="2400" b="1" dirty="0">
              <a:ln w="3175" cap="flat">
                <a:noFill/>
                <a:round/>
              </a:ln>
              <a:effectLst>
                <a:outerShdw blurRad="12700" dist="254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Oval 10"/>
          <p:cNvSpPr/>
          <p:nvPr/>
        </p:nvSpPr>
        <p:spPr>
          <a:xfrm>
            <a:off x="11448288" y="5705800"/>
            <a:ext cx="384048" cy="38026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647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Tm="2000">
        <p159:morph option="byObject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9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8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4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4000"/>
                            </p:stCondLst>
                            <p:childTnLst>
                              <p:par>
                                <p:cTn id="27" presetID="1" presetClass="entr" presetSubtype="0" fill="hold" grpId="0" nodeType="afterEffect" nodePh="1">
                                  <p:stCondLst>
                                    <p:cond delay="1000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" grpId="0"/>
      <p:bldP spid="12" grpId="0"/>
      <p:bldP spid="4" grpId="0"/>
      <p:bldP spid="7" grpId="0"/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109402" y="424489"/>
            <a:ext cx="5398475" cy="3239417"/>
            <a:chOff x="3017702" y="1282006"/>
            <a:chExt cx="5398475" cy="3239417"/>
          </a:xfrm>
        </p:grpSpPr>
        <p:sp>
          <p:nvSpPr>
            <p:cNvPr id="2" name="Cloud 1"/>
            <p:cNvSpPr/>
            <p:nvPr/>
          </p:nvSpPr>
          <p:spPr>
            <a:xfrm>
              <a:off x="3017702" y="1282006"/>
              <a:ext cx="5398475" cy="3239417"/>
            </a:xfrm>
            <a:prstGeom prst="cloud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473286" y="2100525"/>
              <a:ext cx="4756639" cy="17543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</a:rPr>
                <a:t>How else do we </a:t>
              </a:r>
              <a:r>
                <a:rPr lang="en-US" sz="3600" b="1" u="sng" dirty="0" smtClean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</a:rPr>
                <a:t>KNOW</a:t>
              </a:r>
              <a:r>
                <a:rPr lang="en-US" sz="3600" b="1" dirty="0" smtClean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</a:rPr>
                <a:t> our students are engaged?</a:t>
              </a:r>
              <a:endParaRPr lang="en-US" sz="3600" b="1" dirty="0">
                <a:ln w="3175">
                  <a:solidFill>
                    <a:schemeClr val="tx1"/>
                  </a:solidFill>
                </a:ln>
                <a:solidFill>
                  <a:schemeClr val="bg2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335861" y="284789"/>
            <a:ext cx="418338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Use of Moodle features</a:t>
            </a:r>
          </a:p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486777" y="1038841"/>
            <a:ext cx="249042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srgbClr val="FF0000">
                      <a:alpha val="75000"/>
                    </a:srgbClr>
                  </a:outerShdw>
                </a:effectLst>
              </a:rPr>
              <a:t>We track students</a:t>
            </a:r>
            <a:endParaRPr lang="en-US" sz="2400" b="1" dirty="0" smtClean="0">
              <a:ln w="3175" cap="flat">
                <a:noFill/>
                <a:round/>
              </a:ln>
              <a:effectLst>
                <a:outerShdw blurRad="12700" dist="25400" dir="81000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540647" y="1020253"/>
            <a:ext cx="354699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srgbClr val="000000">
                      <a:alpha val="43137"/>
                    </a:srgbClr>
                  </a:outerShdw>
                </a:effectLst>
              </a:rPr>
              <a:t>Students track themselves</a:t>
            </a:r>
            <a:endParaRPr lang="en-US" sz="2400" b="1" dirty="0" smtClean="0">
              <a:ln w="3175" cap="flat">
                <a:noFill/>
                <a:round/>
              </a:ln>
              <a:effectLst>
                <a:outerShdw blurRad="12700" dist="25400" dir="8100000" algn="tr" rotWithShape="0">
                  <a:srgbClr val="FF0000">
                    <a:alpha val="75000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074180" y="2153736"/>
            <a:ext cx="1895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Progress Bars</a:t>
            </a:r>
            <a:endParaRPr lang="en-US" sz="2400" b="1" dirty="0">
              <a:ln w="3175" cap="flat">
                <a:noFill/>
                <a:round/>
              </a:ln>
              <a:effectLst>
                <a:outerShdw blurRad="12700" dist="254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954725" y="2582376"/>
            <a:ext cx="213436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Can include:</a:t>
            </a:r>
          </a:p>
          <a:p>
            <a:pPr marL="285750" indent="-285750" algn="ctr">
              <a:buFont typeface="Arial" charset="0"/>
              <a:buChar char="•"/>
            </a:pPr>
            <a:r>
              <a:rPr lang="en-US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Topic completion</a:t>
            </a:r>
          </a:p>
          <a:p>
            <a:pPr marL="285750" indent="-285750" algn="ctr">
              <a:buFont typeface="Arial" charset="0"/>
              <a:buChar char="•"/>
            </a:pPr>
            <a:r>
              <a:rPr lang="en-US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Assessment tasks</a:t>
            </a:r>
            <a:endParaRPr lang="en-US" b="1" dirty="0">
              <a:ln w="3175" cap="flat">
                <a:noFill/>
                <a:round/>
              </a:ln>
              <a:effectLst>
                <a:outerShdw blurRad="12700" dist="254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73643" y="1633161"/>
            <a:ext cx="5570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u="sng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Release of content is based on completion</a:t>
            </a:r>
            <a:endParaRPr lang="en-US" sz="2400" b="1" u="sng" dirty="0">
              <a:ln w="3175" cap="flat">
                <a:noFill/>
                <a:round/>
              </a:ln>
              <a:effectLst>
                <a:outerShdw blurRad="12700" dist="254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38119" y="2153735"/>
            <a:ext cx="20327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Activity report</a:t>
            </a:r>
            <a:endParaRPr lang="en-US" sz="2400" b="1" dirty="0">
              <a:ln w="3175" cap="flat">
                <a:noFill/>
                <a:round/>
              </a:ln>
              <a:effectLst>
                <a:outerShdw blurRad="12700" dist="254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725" y="3505706"/>
            <a:ext cx="2611059" cy="2647396"/>
          </a:xfrm>
          <a:prstGeom prst="rect">
            <a:avLst/>
          </a:prstGeom>
        </p:spPr>
      </p:pic>
      <p:grpSp>
        <p:nvGrpSpPr>
          <p:cNvPr id="41" name="Group 40"/>
          <p:cNvGrpSpPr/>
          <p:nvPr/>
        </p:nvGrpSpPr>
        <p:grpSpPr>
          <a:xfrm>
            <a:off x="83706" y="410419"/>
            <a:ext cx="5444732" cy="5742683"/>
            <a:chOff x="-1251346" y="5258754"/>
            <a:chExt cx="5915025" cy="5742683"/>
          </a:xfrm>
        </p:grpSpPr>
        <p:sp>
          <p:nvSpPr>
            <p:cNvPr id="40" name="Rectangle 39"/>
            <p:cNvSpPr/>
            <p:nvPr/>
          </p:nvSpPr>
          <p:spPr>
            <a:xfrm>
              <a:off x="-1251346" y="5258754"/>
              <a:ext cx="5915025" cy="57426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809" y="5390554"/>
              <a:ext cx="2877115" cy="5365430"/>
            </a:xfrm>
            <a:prstGeom prst="rect">
              <a:avLst/>
            </a:prstGeom>
          </p:spPr>
        </p:pic>
      </p:grpSp>
      <p:pic>
        <p:nvPicPr>
          <p:cNvPr id="38" name="Picture 3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93"/>
          <a:stretch/>
        </p:blipFill>
        <p:spPr>
          <a:xfrm>
            <a:off x="5507877" y="2700090"/>
            <a:ext cx="2158919" cy="3453012"/>
          </a:xfrm>
          <a:prstGeom prst="rect">
            <a:avLst/>
          </a:prstGeom>
        </p:spPr>
      </p:pic>
      <p:sp>
        <p:nvSpPr>
          <p:cNvPr id="17" name="Oval 16"/>
          <p:cNvSpPr/>
          <p:nvPr/>
        </p:nvSpPr>
        <p:spPr>
          <a:xfrm>
            <a:off x="11448288" y="5705800"/>
            <a:ext cx="384048" cy="38026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62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2000">
        <p159:morph option="byObject"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9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3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7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3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2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8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500"/>
                            </p:stCondLst>
                            <p:childTnLst>
                              <p:par>
                                <p:cTn id="39" presetID="1" presetClass="entr" presetSubtype="0" fill="hold" grpId="0" nodeType="afterEffect" nodePh="1">
                                  <p:stCondLst>
                                    <p:cond delay="1000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" grpId="0"/>
      <p:bldP spid="12" grpId="0"/>
      <p:bldP spid="4" grpId="0"/>
      <p:bldP spid="7" grpId="0"/>
      <p:bldP spid="8" grpId="0"/>
      <p:bldP spid="11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462473" y="3423751"/>
            <a:ext cx="2077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100% return rate!</a:t>
            </a:r>
            <a:endParaRPr lang="en-US" b="1" u="sng" dirty="0"/>
          </a:p>
        </p:txBody>
      </p:sp>
      <p:sp>
        <p:nvSpPr>
          <p:cNvPr id="29" name="Down Arrow 28"/>
          <p:cNvSpPr/>
          <p:nvPr/>
        </p:nvSpPr>
        <p:spPr>
          <a:xfrm>
            <a:off x="6180716" y="1341093"/>
            <a:ext cx="261123" cy="13157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10696626" y="1337372"/>
            <a:ext cx="261123" cy="13157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21710" y="338773"/>
            <a:ext cx="2385461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Pre </a:t>
            </a:r>
            <a:r>
              <a:rPr lang="en-US" sz="2800" b="1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Course </a:t>
            </a:r>
          </a:p>
          <a:p>
            <a:pPr algn="ctr"/>
            <a:r>
              <a:rPr lang="en-US" sz="28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Survey</a:t>
            </a:r>
          </a:p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820131" y="1356666"/>
            <a:ext cx="31921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srgbClr val="FF0000">
                      <a:alpha val="75000"/>
                    </a:srgbClr>
                  </a:outerShdw>
                </a:effectLst>
              </a:rPr>
              <a:t>Survey questions </a:t>
            </a:r>
          </a:p>
          <a:p>
            <a:pPr algn="ctr"/>
            <a:r>
              <a:rPr lang="en-US" sz="22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srgbClr val="FF0000">
                      <a:alpha val="75000"/>
                    </a:srgbClr>
                  </a:outerShdw>
                </a:effectLst>
              </a:rPr>
              <a:t>are linked to </a:t>
            </a:r>
          </a:p>
          <a:p>
            <a:pPr algn="ctr"/>
            <a:r>
              <a:rPr lang="en-US" sz="2200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srgbClr val="FF0000">
                      <a:alpha val="75000"/>
                    </a:srgbClr>
                  </a:outerShdw>
                </a:effectLst>
              </a:rPr>
              <a:t>course learning outcomes</a:t>
            </a:r>
            <a:endParaRPr lang="en-US" sz="2200" b="1" dirty="0" smtClean="0">
              <a:ln w="3175" cap="flat">
                <a:noFill/>
                <a:round/>
              </a:ln>
              <a:effectLst>
                <a:outerShdw blurRad="12700" dist="25400" dir="81000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en-US" sz="2200" dirty="0"/>
          </a:p>
        </p:txBody>
      </p:sp>
      <p:sp>
        <p:nvSpPr>
          <p:cNvPr id="12" name="TextBox 11"/>
          <p:cNvSpPr txBox="1"/>
          <p:nvPr/>
        </p:nvSpPr>
        <p:spPr>
          <a:xfrm>
            <a:off x="5180600" y="2625468"/>
            <a:ext cx="25731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srgbClr val="000000">
                      <a:alpha val="43137"/>
                    </a:srgbClr>
                  </a:outerShdw>
                </a:effectLst>
              </a:rPr>
              <a:t>Complete to </a:t>
            </a:r>
          </a:p>
          <a:p>
            <a:pPr algn="ctr"/>
            <a:r>
              <a:rPr lang="en-US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srgbClr val="000000">
                      <a:alpha val="43137"/>
                    </a:srgbClr>
                  </a:outerShdw>
                </a:effectLst>
              </a:rPr>
              <a:t>commence Topic 1</a:t>
            </a:r>
            <a:endParaRPr lang="en-US" b="1" dirty="0" smtClean="0">
              <a:ln w="3175" cap="flat">
                <a:noFill/>
                <a:round/>
              </a:ln>
              <a:effectLst>
                <a:outerShdw blurRad="12700" dist="25400" dir="8100000" algn="tr" rotWithShape="0">
                  <a:srgbClr val="FF0000">
                    <a:alpha val="75000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657136" y="2638132"/>
            <a:ext cx="21260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Complete to </a:t>
            </a:r>
            <a:r>
              <a:rPr lang="en-US" b="1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submit </a:t>
            </a:r>
          </a:p>
          <a:p>
            <a:pPr algn="ctr"/>
            <a:r>
              <a:rPr lang="en-US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the final assignment</a:t>
            </a:r>
            <a:endParaRPr lang="en-US" b="1" dirty="0">
              <a:ln w="3175" cap="flat">
                <a:noFill/>
                <a:round/>
              </a:ln>
              <a:effectLst>
                <a:outerShdw blurRad="12700" dist="254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454774" y="288901"/>
            <a:ext cx="2530821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Post Course </a:t>
            </a:r>
          </a:p>
          <a:p>
            <a:pPr algn="ctr"/>
            <a:r>
              <a:rPr lang="en-US" sz="2800" b="1" dirty="0" smtClean="0">
                <a:ln w="3175" cap="flat">
                  <a:noFill/>
                  <a:round/>
                </a:ln>
                <a:effectLst>
                  <a:outerShdw blurRad="50800" dist="76200" dir="8100000" algn="tr" rotWithShape="0">
                    <a:prstClr val="black">
                      <a:alpha val="40000"/>
                    </a:prstClr>
                  </a:outerShdw>
                </a:effectLst>
              </a:rPr>
              <a:t>Survey</a:t>
            </a:r>
          </a:p>
          <a:p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261802" y="576889"/>
            <a:ext cx="5398475" cy="3239417"/>
            <a:chOff x="3017702" y="1282006"/>
            <a:chExt cx="5398475" cy="3239417"/>
          </a:xfrm>
        </p:grpSpPr>
        <p:sp>
          <p:nvSpPr>
            <p:cNvPr id="17" name="Cloud 16"/>
            <p:cNvSpPr/>
            <p:nvPr/>
          </p:nvSpPr>
          <p:spPr>
            <a:xfrm>
              <a:off x="3017702" y="1282006"/>
              <a:ext cx="5398475" cy="3239417"/>
            </a:xfrm>
            <a:prstGeom prst="cloud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73286" y="2100525"/>
              <a:ext cx="4756639" cy="17543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</a:rPr>
                <a:t>How </a:t>
              </a:r>
              <a:r>
                <a:rPr lang="en-US" sz="3600" b="1" u="sng" dirty="0" smtClean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</a:rPr>
                <a:t>ELSE</a:t>
              </a:r>
              <a:r>
                <a:rPr lang="en-US" sz="3600" b="1" dirty="0" smtClean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</a:rPr>
                <a:t> do we know our students are engaged?</a:t>
              </a:r>
              <a:endParaRPr lang="en-US" sz="3600" b="1" dirty="0">
                <a:ln w="3175">
                  <a:solidFill>
                    <a:schemeClr val="tx1"/>
                  </a:solidFill>
                </a:ln>
                <a:solidFill>
                  <a:schemeClr val="bg2"/>
                </a:solidFill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61801" y="5720050"/>
            <a:ext cx="11930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Analysis reports	         Feedback </a:t>
            </a:r>
            <a:r>
              <a:rPr lang="en-US" b="1" dirty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on course content and </a:t>
            </a:r>
            <a:r>
              <a:rPr lang="en-US" b="1" dirty="0" smtClean="0">
                <a:ln w="3175" cap="flat">
                  <a:noFill/>
                  <a:round/>
                </a:ln>
                <a:effectLst>
                  <a:outerShdw blurRad="12700" dist="25400" dir="8100000" algn="tr" rotWithShape="0">
                    <a:prstClr val="black">
                      <a:alpha val="40000"/>
                    </a:prstClr>
                  </a:outerShdw>
                </a:effectLst>
              </a:rPr>
              <a:t>delivery                 Self evaluation of their learning                  	</a:t>
            </a:r>
            <a:endParaRPr lang="en-US" b="1" dirty="0">
              <a:ln w="3175" cap="flat">
                <a:noFill/>
                <a:round/>
              </a:ln>
              <a:effectLst>
                <a:outerShdw blurRad="12700" dist="254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85361" y="576889"/>
            <a:ext cx="5398475" cy="3239417"/>
            <a:chOff x="3017702" y="1282006"/>
            <a:chExt cx="5398475" cy="3239417"/>
          </a:xfrm>
        </p:grpSpPr>
        <p:sp>
          <p:nvSpPr>
            <p:cNvPr id="2" name="Cloud 1"/>
            <p:cNvSpPr/>
            <p:nvPr/>
          </p:nvSpPr>
          <p:spPr>
            <a:xfrm>
              <a:off x="3017702" y="1282006"/>
              <a:ext cx="5398475" cy="3239417"/>
            </a:xfrm>
            <a:prstGeom prst="cloud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261474" y="2440731"/>
              <a:ext cx="4756639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</a:rPr>
                <a:t>What</a:t>
              </a:r>
              <a:r>
                <a:rPr lang="uk-UA" sz="3600" b="1" dirty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</a:rPr>
                <a:t>’</a:t>
              </a:r>
              <a:r>
                <a:rPr lang="en-US" sz="3600" b="1" dirty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</a:rPr>
                <a:t>s the point?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73581" y="569793"/>
            <a:ext cx="5398475" cy="3239417"/>
            <a:chOff x="6038714" y="7178856"/>
            <a:chExt cx="5398475" cy="3239417"/>
          </a:xfrm>
        </p:grpSpPr>
        <p:sp>
          <p:nvSpPr>
            <p:cNvPr id="19" name="Cloud 18"/>
            <p:cNvSpPr/>
            <p:nvPr/>
          </p:nvSpPr>
          <p:spPr>
            <a:xfrm>
              <a:off x="6038714" y="7178856"/>
              <a:ext cx="5398475" cy="3239417"/>
            </a:xfrm>
            <a:prstGeom prst="cloud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49029" y="8045566"/>
              <a:ext cx="4756639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b="1" dirty="0" smtClean="0">
                  <a:ln w="3175">
                    <a:solidFill>
                      <a:schemeClr val="tx1"/>
                    </a:solidFill>
                  </a:ln>
                  <a:solidFill>
                    <a:schemeClr val="bg2"/>
                  </a:solidFill>
                </a:rPr>
                <a:t>Has their engagement resulted in learning?</a:t>
              </a:r>
              <a:endParaRPr lang="en-US" sz="3600" b="1" dirty="0">
                <a:ln w="3175">
                  <a:solidFill>
                    <a:schemeClr val="tx1"/>
                  </a:solidFill>
                </a:ln>
                <a:solidFill>
                  <a:schemeClr val="bg2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0" y="93655"/>
            <a:ext cx="11985595" cy="5559830"/>
            <a:chOff x="-74737" y="3190829"/>
            <a:chExt cx="11985595" cy="5559830"/>
          </a:xfrm>
        </p:grpSpPr>
        <p:sp>
          <p:nvSpPr>
            <p:cNvPr id="26" name="Rectangle 25"/>
            <p:cNvSpPr/>
            <p:nvPr/>
          </p:nvSpPr>
          <p:spPr>
            <a:xfrm>
              <a:off x="-74737" y="3190829"/>
              <a:ext cx="11985595" cy="555983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7890" y="3248387"/>
              <a:ext cx="8544970" cy="5304193"/>
            </a:xfrm>
            <a:prstGeom prst="rect">
              <a:avLst/>
            </a:prstGeom>
          </p:spPr>
        </p:pic>
      </p:grpSp>
      <p:sp>
        <p:nvSpPr>
          <p:cNvPr id="30" name="Oval 29"/>
          <p:cNvSpPr/>
          <p:nvPr/>
        </p:nvSpPr>
        <p:spPr>
          <a:xfrm>
            <a:off x="11591207" y="5451621"/>
            <a:ext cx="384048" cy="38026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1450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 advClick="0" advTm="2000">
        <p159:morph option="byObject"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3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3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4000"/>
                            </p:stCondLst>
                            <p:childTnLst>
                              <p:par>
                                <p:cTn id="35" presetID="53" presetClass="entr" presetSubtype="16" repeatCount="0" fill="hold" nodeType="after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75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8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0"/>
                            </p:stCondLst>
                            <p:childTnLst>
                              <p:par>
                                <p:cTn id="53" presetID="1" presetClass="entr" presetSubtype="0" fill="hold" grpId="0" nodeType="afterEffect" nodePh="1">
                                  <p:stCondLst>
                                    <p:cond delay="250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9" grpId="0" animBg="1"/>
      <p:bldP spid="31" grpId="0" animBg="1"/>
      <p:bldP spid="6" grpId="0"/>
      <p:bldP spid="34" grpId="0"/>
      <p:bldP spid="12" grpId="0"/>
      <p:bldP spid="7" grpId="0"/>
      <p:bldP spid="14" grpId="0"/>
      <p:bldP spid="23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2029</TotalTime>
  <Words>251</Words>
  <Application>Microsoft Office PowerPoint</Application>
  <PresentationFormat>Widescreen</PresentationFormat>
  <Paragraphs>176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Rounded MT Bold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Federation University Australia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McCarthy</dc:creator>
  <cp:lastModifiedBy>Kate Roberts</cp:lastModifiedBy>
  <cp:revision>112</cp:revision>
  <cp:lastPrinted>2016-10-27T09:13:13Z</cp:lastPrinted>
  <dcterms:created xsi:type="dcterms:W3CDTF">2016-10-06T04:03:19Z</dcterms:created>
  <dcterms:modified xsi:type="dcterms:W3CDTF">2016-10-31T01:29:43Z</dcterms:modified>
</cp:coreProperties>
</file>