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6" r:id="rId3"/>
    <p:sldId id="265" r:id="rId4"/>
    <p:sldId id="259" r:id="rId5"/>
    <p:sldId id="264" r:id="rId6"/>
    <p:sldId id="258" r:id="rId7"/>
    <p:sldId id="260" r:id="rId8"/>
    <p:sldId id="262" r:id="rId9"/>
    <p:sldId id="263" r:id="rId10"/>
    <p:sldId id="26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6" d="100"/>
          <a:sy n="86" d="100"/>
        </p:scale>
        <p:origin x="32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a Smith" userId="a9419848-9638-4ded-a7d6-8c5748979d0b" providerId="ADAL" clId="{5125F37C-7CDB-4840-9290-9673CB304858}"/>
    <pc:docChg chg="undo custSel addSld modSld">
      <pc:chgData name="Erica Smith" userId="a9419848-9638-4ded-a7d6-8c5748979d0b" providerId="ADAL" clId="{5125F37C-7CDB-4840-9290-9673CB304858}" dt="2020-09-30T06:41:49.177" v="699" actId="20577"/>
      <pc:docMkLst>
        <pc:docMk/>
      </pc:docMkLst>
      <pc:sldChg chg="modSp">
        <pc:chgData name="Erica Smith" userId="a9419848-9638-4ded-a7d6-8c5748979d0b" providerId="ADAL" clId="{5125F37C-7CDB-4840-9290-9673CB304858}" dt="2020-09-30T06:35:29.485" v="579" actId="20577"/>
        <pc:sldMkLst>
          <pc:docMk/>
          <pc:sldMk cId="730216336" sldId="257"/>
        </pc:sldMkLst>
        <pc:spChg chg="mod">
          <ac:chgData name="Erica Smith" userId="a9419848-9638-4ded-a7d6-8c5748979d0b" providerId="ADAL" clId="{5125F37C-7CDB-4840-9290-9673CB304858}" dt="2020-09-30T06:31:20.279" v="558" actId="20577"/>
          <ac:spMkLst>
            <pc:docMk/>
            <pc:sldMk cId="730216336" sldId="257"/>
            <ac:spMk id="2" creationId="{00000000-0000-0000-0000-000000000000}"/>
          </ac:spMkLst>
        </pc:spChg>
        <pc:spChg chg="mod">
          <ac:chgData name="Erica Smith" userId="a9419848-9638-4ded-a7d6-8c5748979d0b" providerId="ADAL" clId="{5125F37C-7CDB-4840-9290-9673CB304858}" dt="2020-09-30T06:35:29.485" v="579" actId="20577"/>
          <ac:spMkLst>
            <pc:docMk/>
            <pc:sldMk cId="730216336" sldId="257"/>
            <ac:spMk id="3" creationId="{00000000-0000-0000-0000-000000000000}"/>
          </ac:spMkLst>
        </pc:spChg>
      </pc:sldChg>
      <pc:sldChg chg="modSp">
        <pc:chgData name="Erica Smith" userId="a9419848-9638-4ded-a7d6-8c5748979d0b" providerId="ADAL" clId="{5125F37C-7CDB-4840-9290-9673CB304858}" dt="2020-09-30T06:28:50.353" v="457" actId="20577"/>
        <pc:sldMkLst>
          <pc:docMk/>
          <pc:sldMk cId="1156517426" sldId="258"/>
        </pc:sldMkLst>
        <pc:spChg chg="mod">
          <ac:chgData name="Erica Smith" userId="a9419848-9638-4ded-a7d6-8c5748979d0b" providerId="ADAL" clId="{5125F37C-7CDB-4840-9290-9673CB304858}" dt="2020-09-30T06:28:44.043" v="453" actId="20577"/>
          <ac:spMkLst>
            <pc:docMk/>
            <pc:sldMk cId="1156517426" sldId="258"/>
            <ac:spMk id="2" creationId="{00000000-0000-0000-0000-000000000000}"/>
          </ac:spMkLst>
        </pc:spChg>
        <pc:spChg chg="mod">
          <ac:chgData name="Erica Smith" userId="a9419848-9638-4ded-a7d6-8c5748979d0b" providerId="ADAL" clId="{5125F37C-7CDB-4840-9290-9673CB304858}" dt="2020-09-30T06:28:50.353" v="457" actId="20577"/>
          <ac:spMkLst>
            <pc:docMk/>
            <pc:sldMk cId="1156517426" sldId="258"/>
            <ac:spMk id="3" creationId="{00000000-0000-0000-0000-000000000000}"/>
          </ac:spMkLst>
        </pc:spChg>
      </pc:sldChg>
      <pc:sldChg chg="modSp">
        <pc:chgData name="Erica Smith" userId="a9419848-9638-4ded-a7d6-8c5748979d0b" providerId="ADAL" clId="{5125F37C-7CDB-4840-9290-9673CB304858}" dt="2020-09-30T06:31:37.663" v="572" actId="20577"/>
        <pc:sldMkLst>
          <pc:docMk/>
          <pc:sldMk cId="3199821926" sldId="259"/>
        </pc:sldMkLst>
        <pc:spChg chg="mod">
          <ac:chgData name="Erica Smith" userId="a9419848-9638-4ded-a7d6-8c5748979d0b" providerId="ADAL" clId="{5125F37C-7CDB-4840-9290-9673CB304858}" dt="2020-09-30T06:31:37.663" v="572" actId="20577"/>
          <ac:spMkLst>
            <pc:docMk/>
            <pc:sldMk cId="3199821926" sldId="259"/>
            <ac:spMk id="2" creationId="{00000000-0000-0000-0000-000000000000}"/>
          </ac:spMkLst>
        </pc:spChg>
        <pc:spChg chg="mod">
          <ac:chgData name="Erica Smith" userId="a9419848-9638-4ded-a7d6-8c5748979d0b" providerId="ADAL" clId="{5125F37C-7CDB-4840-9290-9673CB304858}" dt="2020-09-30T06:23:29.172" v="140" actId="20577"/>
          <ac:spMkLst>
            <pc:docMk/>
            <pc:sldMk cId="3199821926" sldId="259"/>
            <ac:spMk id="3" creationId="{00000000-0000-0000-0000-000000000000}"/>
          </ac:spMkLst>
        </pc:spChg>
      </pc:sldChg>
      <pc:sldChg chg="modSp">
        <pc:chgData name="Erica Smith" userId="a9419848-9638-4ded-a7d6-8c5748979d0b" providerId="ADAL" clId="{5125F37C-7CDB-4840-9290-9673CB304858}" dt="2020-09-30T06:21:11.831" v="47" actId="207"/>
        <pc:sldMkLst>
          <pc:docMk/>
          <pc:sldMk cId="1562117903" sldId="260"/>
        </pc:sldMkLst>
        <pc:spChg chg="mod">
          <ac:chgData name="Erica Smith" userId="a9419848-9638-4ded-a7d6-8c5748979d0b" providerId="ADAL" clId="{5125F37C-7CDB-4840-9290-9673CB304858}" dt="2020-09-30T06:21:11.831" v="47" actId="207"/>
          <ac:spMkLst>
            <pc:docMk/>
            <pc:sldMk cId="1562117903" sldId="260"/>
            <ac:spMk id="3" creationId="{00000000-0000-0000-0000-000000000000}"/>
          </ac:spMkLst>
        </pc:spChg>
      </pc:sldChg>
      <pc:sldChg chg="modSp">
        <pc:chgData name="Erica Smith" userId="a9419848-9638-4ded-a7d6-8c5748979d0b" providerId="ADAL" clId="{5125F37C-7CDB-4840-9290-9673CB304858}" dt="2020-09-30T06:21:21.505" v="49" actId="20577"/>
        <pc:sldMkLst>
          <pc:docMk/>
          <pc:sldMk cId="618426141" sldId="262"/>
        </pc:sldMkLst>
        <pc:spChg chg="mod">
          <ac:chgData name="Erica Smith" userId="a9419848-9638-4ded-a7d6-8c5748979d0b" providerId="ADAL" clId="{5125F37C-7CDB-4840-9290-9673CB304858}" dt="2020-09-30T06:21:21.505" v="49" actId="20577"/>
          <ac:spMkLst>
            <pc:docMk/>
            <pc:sldMk cId="618426141" sldId="262"/>
            <ac:spMk id="2" creationId="{00000000-0000-0000-0000-000000000000}"/>
          </ac:spMkLst>
        </pc:spChg>
      </pc:sldChg>
      <pc:sldChg chg="modSp">
        <pc:chgData name="Erica Smith" userId="a9419848-9638-4ded-a7d6-8c5748979d0b" providerId="ADAL" clId="{5125F37C-7CDB-4840-9290-9673CB304858}" dt="2020-09-30T06:21:28.647" v="51" actId="20577"/>
        <pc:sldMkLst>
          <pc:docMk/>
          <pc:sldMk cId="1173406741" sldId="263"/>
        </pc:sldMkLst>
        <pc:spChg chg="mod">
          <ac:chgData name="Erica Smith" userId="a9419848-9638-4ded-a7d6-8c5748979d0b" providerId="ADAL" clId="{5125F37C-7CDB-4840-9290-9673CB304858}" dt="2020-09-30T06:21:28.647" v="51" actId="20577"/>
          <ac:spMkLst>
            <pc:docMk/>
            <pc:sldMk cId="1173406741" sldId="263"/>
            <ac:spMk id="2" creationId="{00000000-0000-0000-0000-000000000000}"/>
          </ac:spMkLst>
        </pc:spChg>
      </pc:sldChg>
      <pc:sldChg chg="modSp add">
        <pc:chgData name="Erica Smith" userId="a9419848-9638-4ded-a7d6-8c5748979d0b" providerId="ADAL" clId="{5125F37C-7CDB-4840-9290-9673CB304858}" dt="2020-09-30T06:27:12.599" v="388" actId="20577"/>
        <pc:sldMkLst>
          <pc:docMk/>
          <pc:sldMk cId="3961812237" sldId="264"/>
        </pc:sldMkLst>
        <pc:spChg chg="mod">
          <ac:chgData name="Erica Smith" userId="a9419848-9638-4ded-a7d6-8c5748979d0b" providerId="ADAL" clId="{5125F37C-7CDB-4840-9290-9673CB304858}" dt="2020-09-30T06:27:12.599" v="388" actId="20577"/>
          <ac:spMkLst>
            <pc:docMk/>
            <pc:sldMk cId="3961812237" sldId="264"/>
            <ac:spMk id="2" creationId="{6CBFC1C5-052A-4E8E-93A5-AA26C217C796}"/>
          </ac:spMkLst>
        </pc:spChg>
        <pc:spChg chg="mod">
          <ac:chgData name="Erica Smith" userId="a9419848-9638-4ded-a7d6-8c5748979d0b" providerId="ADAL" clId="{5125F37C-7CDB-4840-9290-9673CB304858}" dt="2020-09-30T06:27:08.095" v="385" actId="27636"/>
          <ac:spMkLst>
            <pc:docMk/>
            <pc:sldMk cId="3961812237" sldId="264"/>
            <ac:spMk id="3" creationId="{5DE43B82-86EF-4C1E-A2DB-E40CDE500207}"/>
          </ac:spMkLst>
        </pc:spChg>
      </pc:sldChg>
      <pc:sldChg chg="modSp add">
        <pc:chgData name="Erica Smith" userId="a9419848-9638-4ded-a7d6-8c5748979d0b" providerId="ADAL" clId="{5125F37C-7CDB-4840-9290-9673CB304858}" dt="2020-09-30T06:36:21.309" v="653" actId="6549"/>
        <pc:sldMkLst>
          <pc:docMk/>
          <pc:sldMk cId="633181166" sldId="265"/>
        </pc:sldMkLst>
        <pc:spChg chg="mod">
          <ac:chgData name="Erica Smith" userId="a9419848-9638-4ded-a7d6-8c5748979d0b" providerId="ADAL" clId="{5125F37C-7CDB-4840-9290-9673CB304858}" dt="2020-09-30T06:36:21.309" v="653" actId="6549"/>
          <ac:spMkLst>
            <pc:docMk/>
            <pc:sldMk cId="633181166" sldId="265"/>
            <ac:spMk id="2" creationId="{00000000-0000-0000-0000-000000000000}"/>
          </ac:spMkLst>
        </pc:spChg>
      </pc:sldChg>
      <pc:sldChg chg="modSp add">
        <pc:chgData name="Erica Smith" userId="a9419848-9638-4ded-a7d6-8c5748979d0b" providerId="ADAL" clId="{5125F37C-7CDB-4840-9290-9673CB304858}" dt="2020-09-30T06:41:49.177" v="699" actId="20577"/>
        <pc:sldMkLst>
          <pc:docMk/>
          <pc:sldMk cId="2005780406" sldId="266"/>
        </pc:sldMkLst>
        <pc:spChg chg="mod">
          <ac:chgData name="Erica Smith" userId="a9419848-9638-4ded-a7d6-8c5748979d0b" providerId="ADAL" clId="{5125F37C-7CDB-4840-9290-9673CB304858}" dt="2020-09-30T06:39:49.528" v="668" actId="20577"/>
          <ac:spMkLst>
            <pc:docMk/>
            <pc:sldMk cId="2005780406" sldId="266"/>
            <ac:spMk id="2" creationId="{00000000-0000-0000-0000-000000000000}"/>
          </ac:spMkLst>
        </pc:spChg>
        <pc:spChg chg="mod">
          <ac:chgData name="Erica Smith" userId="a9419848-9638-4ded-a7d6-8c5748979d0b" providerId="ADAL" clId="{5125F37C-7CDB-4840-9290-9673CB304858}" dt="2020-09-30T06:41:49.177" v="699" actId="20577"/>
          <ac:spMkLst>
            <pc:docMk/>
            <pc:sldMk cId="2005780406" sldId="266"/>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D3D4F6DB-B970-43DE-B72A-45240B162AE0}" type="datetimeFigureOut">
              <a:rPr lang="en-AU" smtClean="0"/>
              <a:t>30/09/2020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6D0C697-014A-4C7E-942F-06C31C2EDDDE}" type="slidenum">
              <a:rPr lang="en-AU" smtClean="0"/>
              <a:t>‹#›</a:t>
            </a:fld>
            <a:endParaRPr lang="en-AU"/>
          </a:p>
        </p:txBody>
      </p:sp>
    </p:spTree>
    <p:extLst>
      <p:ext uri="{BB962C8B-B14F-4D97-AF65-F5344CB8AC3E}">
        <p14:creationId xmlns:p14="http://schemas.microsoft.com/office/powerpoint/2010/main" val="3109247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D3D4F6DB-B970-43DE-B72A-45240B162AE0}" type="datetimeFigureOut">
              <a:rPr lang="en-AU" smtClean="0"/>
              <a:t>30/09/2020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6D0C697-014A-4C7E-942F-06C31C2EDDDE}" type="slidenum">
              <a:rPr lang="en-AU" smtClean="0"/>
              <a:t>‹#›</a:t>
            </a:fld>
            <a:endParaRPr lang="en-AU"/>
          </a:p>
        </p:txBody>
      </p:sp>
    </p:spTree>
    <p:extLst>
      <p:ext uri="{BB962C8B-B14F-4D97-AF65-F5344CB8AC3E}">
        <p14:creationId xmlns:p14="http://schemas.microsoft.com/office/powerpoint/2010/main" val="1977954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D3D4F6DB-B970-43DE-B72A-45240B162AE0}" type="datetimeFigureOut">
              <a:rPr lang="en-AU" smtClean="0"/>
              <a:t>30/09/2020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6D0C697-014A-4C7E-942F-06C31C2EDDDE}" type="slidenum">
              <a:rPr lang="en-AU" smtClean="0"/>
              <a:t>‹#›</a:t>
            </a:fld>
            <a:endParaRPr lang="en-AU"/>
          </a:p>
        </p:txBody>
      </p:sp>
    </p:spTree>
    <p:extLst>
      <p:ext uri="{BB962C8B-B14F-4D97-AF65-F5344CB8AC3E}">
        <p14:creationId xmlns:p14="http://schemas.microsoft.com/office/powerpoint/2010/main" val="3284145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D3D4F6DB-B970-43DE-B72A-45240B162AE0}" type="datetimeFigureOut">
              <a:rPr lang="en-AU" smtClean="0"/>
              <a:t>30/09/2020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6D0C697-014A-4C7E-942F-06C31C2EDDDE}" type="slidenum">
              <a:rPr lang="en-AU" smtClean="0"/>
              <a:t>‹#›</a:t>
            </a:fld>
            <a:endParaRPr lang="en-AU"/>
          </a:p>
        </p:txBody>
      </p:sp>
    </p:spTree>
    <p:extLst>
      <p:ext uri="{BB962C8B-B14F-4D97-AF65-F5344CB8AC3E}">
        <p14:creationId xmlns:p14="http://schemas.microsoft.com/office/powerpoint/2010/main" val="3154223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3D4F6DB-B970-43DE-B72A-45240B162AE0}" type="datetimeFigureOut">
              <a:rPr lang="en-AU" smtClean="0"/>
              <a:t>30/09/2020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6D0C697-014A-4C7E-942F-06C31C2EDDDE}" type="slidenum">
              <a:rPr lang="en-AU" smtClean="0"/>
              <a:t>‹#›</a:t>
            </a:fld>
            <a:endParaRPr lang="en-AU"/>
          </a:p>
        </p:txBody>
      </p:sp>
    </p:spTree>
    <p:extLst>
      <p:ext uri="{BB962C8B-B14F-4D97-AF65-F5344CB8AC3E}">
        <p14:creationId xmlns:p14="http://schemas.microsoft.com/office/powerpoint/2010/main" val="3269428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D3D4F6DB-B970-43DE-B72A-45240B162AE0}" type="datetimeFigureOut">
              <a:rPr lang="en-AU" smtClean="0"/>
              <a:t>30/09/2020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6D0C697-014A-4C7E-942F-06C31C2EDDDE}" type="slidenum">
              <a:rPr lang="en-AU" smtClean="0"/>
              <a:t>‹#›</a:t>
            </a:fld>
            <a:endParaRPr lang="en-AU"/>
          </a:p>
        </p:txBody>
      </p:sp>
    </p:spTree>
    <p:extLst>
      <p:ext uri="{BB962C8B-B14F-4D97-AF65-F5344CB8AC3E}">
        <p14:creationId xmlns:p14="http://schemas.microsoft.com/office/powerpoint/2010/main" val="4065613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D3D4F6DB-B970-43DE-B72A-45240B162AE0}" type="datetimeFigureOut">
              <a:rPr lang="en-AU" smtClean="0"/>
              <a:t>30/09/2020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B6D0C697-014A-4C7E-942F-06C31C2EDDDE}" type="slidenum">
              <a:rPr lang="en-AU" smtClean="0"/>
              <a:t>‹#›</a:t>
            </a:fld>
            <a:endParaRPr lang="en-AU"/>
          </a:p>
        </p:txBody>
      </p:sp>
    </p:spTree>
    <p:extLst>
      <p:ext uri="{BB962C8B-B14F-4D97-AF65-F5344CB8AC3E}">
        <p14:creationId xmlns:p14="http://schemas.microsoft.com/office/powerpoint/2010/main" val="2731914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D3D4F6DB-B970-43DE-B72A-45240B162AE0}" type="datetimeFigureOut">
              <a:rPr lang="en-AU" smtClean="0"/>
              <a:t>30/09/2020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B6D0C697-014A-4C7E-942F-06C31C2EDDDE}" type="slidenum">
              <a:rPr lang="en-AU" smtClean="0"/>
              <a:t>‹#›</a:t>
            </a:fld>
            <a:endParaRPr lang="en-AU"/>
          </a:p>
        </p:txBody>
      </p:sp>
    </p:spTree>
    <p:extLst>
      <p:ext uri="{BB962C8B-B14F-4D97-AF65-F5344CB8AC3E}">
        <p14:creationId xmlns:p14="http://schemas.microsoft.com/office/powerpoint/2010/main" val="3445087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D4F6DB-B970-43DE-B72A-45240B162AE0}" type="datetimeFigureOut">
              <a:rPr lang="en-AU" smtClean="0"/>
              <a:t>30/09/2020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B6D0C697-014A-4C7E-942F-06C31C2EDDDE}" type="slidenum">
              <a:rPr lang="en-AU" smtClean="0"/>
              <a:t>‹#›</a:t>
            </a:fld>
            <a:endParaRPr lang="en-AU"/>
          </a:p>
        </p:txBody>
      </p:sp>
    </p:spTree>
    <p:extLst>
      <p:ext uri="{BB962C8B-B14F-4D97-AF65-F5344CB8AC3E}">
        <p14:creationId xmlns:p14="http://schemas.microsoft.com/office/powerpoint/2010/main" val="404065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3D4F6DB-B970-43DE-B72A-45240B162AE0}" type="datetimeFigureOut">
              <a:rPr lang="en-AU" smtClean="0"/>
              <a:t>30/09/2020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6D0C697-014A-4C7E-942F-06C31C2EDDDE}" type="slidenum">
              <a:rPr lang="en-AU" smtClean="0"/>
              <a:t>‹#›</a:t>
            </a:fld>
            <a:endParaRPr lang="en-AU"/>
          </a:p>
        </p:txBody>
      </p:sp>
    </p:spTree>
    <p:extLst>
      <p:ext uri="{BB962C8B-B14F-4D97-AF65-F5344CB8AC3E}">
        <p14:creationId xmlns:p14="http://schemas.microsoft.com/office/powerpoint/2010/main" val="3264181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3D4F6DB-B970-43DE-B72A-45240B162AE0}" type="datetimeFigureOut">
              <a:rPr lang="en-AU" smtClean="0"/>
              <a:t>30/09/2020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6D0C697-014A-4C7E-942F-06C31C2EDDDE}" type="slidenum">
              <a:rPr lang="en-AU" smtClean="0"/>
              <a:t>‹#›</a:t>
            </a:fld>
            <a:endParaRPr lang="en-AU"/>
          </a:p>
        </p:txBody>
      </p:sp>
    </p:spTree>
    <p:extLst>
      <p:ext uri="{BB962C8B-B14F-4D97-AF65-F5344CB8AC3E}">
        <p14:creationId xmlns:p14="http://schemas.microsoft.com/office/powerpoint/2010/main" val="1025927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D4F6DB-B970-43DE-B72A-45240B162AE0}" type="datetimeFigureOut">
              <a:rPr lang="en-AU" smtClean="0"/>
              <a:t>30/09/2020</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D0C697-014A-4C7E-942F-06C31C2EDDDE}" type="slidenum">
              <a:rPr lang="en-AU" smtClean="0"/>
              <a:t>‹#›</a:t>
            </a:fld>
            <a:endParaRPr lang="en-AU"/>
          </a:p>
        </p:txBody>
      </p:sp>
    </p:spTree>
    <p:extLst>
      <p:ext uri="{BB962C8B-B14F-4D97-AF65-F5344CB8AC3E}">
        <p14:creationId xmlns:p14="http://schemas.microsoft.com/office/powerpoint/2010/main" val="1101321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federation.edu.au/research-vet-quality"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AU" dirty="0"/>
              <a:t>‘Delphi 3’ survey findings .</a:t>
            </a:r>
            <a:br>
              <a:rPr lang="en-AU" dirty="0"/>
            </a:br>
            <a:r>
              <a:rPr lang="en-AU" sz="4400" dirty="0"/>
              <a:t>ARC-funded project on VET teacher qualifications and quality</a:t>
            </a:r>
          </a:p>
        </p:txBody>
      </p:sp>
      <p:sp>
        <p:nvSpPr>
          <p:cNvPr id="3" name="Subtitle 2"/>
          <p:cNvSpPr>
            <a:spLocks noGrp="1"/>
          </p:cNvSpPr>
          <p:nvPr>
            <p:ph type="subTitle" idx="1"/>
          </p:nvPr>
        </p:nvSpPr>
        <p:spPr/>
        <p:txBody>
          <a:bodyPr>
            <a:normAutofit lnSpcReduction="10000"/>
          </a:bodyPr>
          <a:lstStyle/>
          <a:p>
            <a:r>
              <a:rPr lang="en-AU" dirty="0"/>
              <a:t>Prepared for final stakeholder meeting, Melbourne, December 2017</a:t>
            </a:r>
          </a:p>
          <a:p>
            <a:r>
              <a:rPr lang="en-AU" dirty="0"/>
              <a:t>This should be read in conjunction with the report on the Delphi Phases 1 and 2</a:t>
            </a:r>
          </a:p>
          <a:p>
            <a:r>
              <a:rPr lang="en-AU" dirty="0"/>
              <a:t>Project web site </a:t>
            </a:r>
            <a:r>
              <a:rPr lang="en-AU" u="sng" dirty="0">
                <a:hlinkClick r:id="rId2"/>
              </a:rPr>
              <a:t>http://federation.edu.au/research-vet-quality</a:t>
            </a:r>
            <a:endParaRPr lang="en-AU" dirty="0"/>
          </a:p>
        </p:txBody>
      </p:sp>
    </p:spTree>
    <p:extLst>
      <p:ext uri="{BB962C8B-B14F-4D97-AF65-F5344CB8AC3E}">
        <p14:creationId xmlns:p14="http://schemas.microsoft.com/office/powerpoint/2010/main" val="730216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a:t>Could the Cert IV TAE or Dip VET be a traineeship?</a:t>
            </a:r>
            <a:br>
              <a:rPr lang="en-AU" dirty="0"/>
            </a:br>
            <a:endParaRPr lang="en-AU" dirty="0"/>
          </a:p>
        </p:txBody>
      </p:sp>
      <p:sp>
        <p:nvSpPr>
          <p:cNvPr id="3" name="Content Placeholder 2"/>
          <p:cNvSpPr>
            <a:spLocks noGrp="1"/>
          </p:cNvSpPr>
          <p:nvPr>
            <p:ph sz="half" idx="1"/>
          </p:nvPr>
        </p:nvSpPr>
        <p:spPr/>
        <p:txBody>
          <a:bodyPr/>
          <a:lstStyle/>
          <a:p>
            <a:pPr marL="0" indent="0">
              <a:buNone/>
            </a:pPr>
            <a:r>
              <a:rPr lang="en-AU" b="1" dirty="0"/>
              <a:t>Cert IV TAE</a:t>
            </a:r>
          </a:p>
          <a:p>
            <a:pPr marL="0" indent="0">
              <a:buNone/>
            </a:pPr>
            <a:r>
              <a:rPr lang="en-AU" u="sng" dirty="0"/>
              <a:t>Policy stream</a:t>
            </a:r>
          </a:p>
          <a:p>
            <a:r>
              <a:rPr lang="en-AU" dirty="0"/>
              <a:t>Yes 6; Maybe 7; No 3</a:t>
            </a:r>
          </a:p>
          <a:p>
            <a:endParaRPr lang="en-AU" dirty="0"/>
          </a:p>
          <a:p>
            <a:pPr marL="0" indent="0">
              <a:buNone/>
            </a:pPr>
            <a:r>
              <a:rPr lang="en-AU" u="sng" dirty="0"/>
              <a:t>RTO stream</a:t>
            </a:r>
          </a:p>
          <a:p>
            <a:r>
              <a:rPr lang="en-AU" dirty="0"/>
              <a:t>Yes 6; Maybe 5; No 3</a:t>
            </a:r>
          </a:p>
        </p:txBody>
      </p:sp>
      <p:sp>
        <p:nvSpPr>
          <p:cNvPr id="4" name="Content Placeholder 3"/>
          <p:cNvSpPr>
            <a:spLocks noGrp="1"/>
          </p:cNvSpPr>
          <p:nvPr>
            <p:ph sz="half" idx="2"/>
          </p:nvPr>
        </p:nvSpPr>
        <p:spPr/>
        <p:txBody>
          <a:bodyPr/>
          <a:lstStyle/>
          <a:p>
            <a:pPr marL="0" indent="0">
              <a:buNone/>
            </a:pPr>
            <a:r>
              <a:rPr lang="en-AU" b="1" dirty="0"/>
              <a:t>Dip VET</a:t>
            </a:r>
          </a:p>
          <a:p>
            <a:pPr marL="0" indent="0">
              <a:buNone/>
            </a:pPr>
            <a:r>
              <a:rPr lang="en-AU" u="sng" dirty="0"/>
              <a:t>Policy stream</a:t>
            </a:r>
          </a:p>
          <a:p>
            <a:r>
              <a:rPr lang="en-AU" dirty="0"/>
              <a:t>Yes 7; Maybe 7; No 2</a:t>
            </a:r>
          </a:p>
          <a:p>
            <a:endParaRPr lang="en-AU" dirty="0"/>
          </a:p>
          <a:p>
            <a:pPr marL="0" indent="0">
              <a:buNone/>
            </a:pPr>
            <a:r>
              <a:rPr lang="en-AU" u="sng" dirty="0"/>
              <a:t>RTO stream</a:t>
            </a:r>
          </a:p>
          <a:p>
            <a:r>
              <a:rPr lang="en-AU" dirty="0"/>
              <a:t>Yes 4; Maybe 6; No 4</a:t>
            </a:r>
          </a:p>
        </p:txBody>
      </p:sp>
    </p:spTree>
    <p:extLst>
      <p:ext uri="{BB962C8B-B14F-4D97-AF65-F5344CB8AC3E}">
        <p14:creationId xmlns:p14="http://schemas.microsoft.com/office/powerpoint/2010/main" val="2212123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‘Delphi’ phase of the project</a:t>
            </a:r>
          </a:p>
        </p:txBody>
      </p:sp>
      <p:sp>
        <p:nvSpPr>
          <p:cNvPr id="3" name="Content Placeholder 2"/>
          <p:cNvSpPr>
            <a:spLocks noGrp="1"/>
          </p:cNvSpPr>
          <p:nvPr>
            <p:ph idx="1"/>
          </p:nvPr>
        </p:nvSpPr>
        <p:spPr/>
        <p:txBody>
          <a:bodyPr>
            <a:normAutofit fontScale="85000" lnSpcReduction="20000"/>
          </a:bodyPr>
          <a:lstStyle/>
          <a:p>
            <a:r>
              <a:rPr lang="en-AU" dirty="0"/>
              <a:t>This phase examines policy and implementation issues, drawn out through a ‘Delphi’ process with over 70 experts . </a:t>
            </a:r>
          </a:p>
          <a:p>
            <a:r>
              <a:rPr lang="en-AU" dirty="0"/>
              <a:t>Each expert is surveyed three times. </a:t>
            </a:r>
          </a:p>
          <a:p>
            <a:r>
              <a:rPr lang="en-AU" dirty="0"/>
              <a:t>Its aim is to uncover (Stream 1 experts, n=35) the national policy national VET teacher workforce development implications of the findings; and (Stream 2 experts, n=34) institutional-level implications.</a:t>
            </a:r>
          </a:p>
          <a:p>
            <a:r>
              <a:rPr lang="en-AU" dirty="0"/>
              <a:t>In Round 1 we presented the findings of the main part of the project and asked a number of questions about whether the findings seemed credible, how they would be received in the sector, and about the implications.</a:t>
            </a:r>
          </a:p>
          <a:p>
            <a:r>
              <a:rPr lang="en-AU" dirty="0"/>
              <a:t>Round 2 sought feedback on the findings about professional development, and feedback on the responses in Round 1. </a:t>
            </a:r>
          </a:p>
          <a:p>
            <a:r>
              <a:rPr lang="en-AU" dirty="0"/>
              <a:t>Round 3 summarised the results of the Delphi 2 survey and asked some questions which delved more deeply into the implications of the project findings and the reactions of the ‘Delphi’ experts. </a:t>
            </a:r>
          </a:p>
        </p:txBody>
      </p:sp>
    </p:spTree>
    <p:extLst>
      <p:ext uri="{BB962C8B-B14F-4D97-AF65-F5344CB8AC3E}">
        <p14:creationId xmlns:p14="http://schemas.microsoft.com/office/powerpoint/2010/main" val="2005780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‘Delphi’ participants – 3 phases</a:t>
            </a:r>
            <a:br>
              <a:rPr lang="en-AU" dirty="0"/>
            </a:br>
            <a:r>
              <a:rPr lang="en-AU" sz="2700" dirty="0"/>
              <a:t>Invitation list of 55 constructed via recommendations &amp; with assistance of peak bodies and government </a:t>
            </a:r>
            <a:br>
              <a:rPr lang="en-AU" sz="2700" dirty="0"/>
            </a:br>
            <a:r>
              <a:rPr lang="en-AU" sz="2700" dirty="0"/>
              <a:t>This slide shows the numbers who responded to Delphi 1</a:t>
            </a:r>
          </a:p>
        </p:txBody>
      </p:sp>
      <p:graphicFrame>
        <p:nvGraphicFramePr>
          <p:cNvPr id="4" name="Content Placeholder 3"/>
          <p:cNvGraphicFramePr>
            <a:graphicFrameLocks noGrp="1"/>
          </p:cNvGraphicFramePr>
          <p:nvPr>
            <p:ph idx="1"/>
          </p:nvPr>
        </p:nvGraphicFramePr>
        <p:xfrm>
          <a:off x="6810195" y="2865356"/>
          <a:ext cx="4404651" cy="2903430"/>
        </p:xfrm>
        <a:graphic>
          <a:graphicData uri="http://schemas.openxmlformats.org/drawingml/2006/table">
            <a:tbl>
              <a:tblPr firstRow="1" firstCol="1" bandRow="1"/>
              <a:tblGrid>
                <a:gridCol w="3505060">
                  <a:extLst>
                    <a:ext uri="{9D8B030D-6E8A-4147-A177-3AD203B41FA5}">
                      <a16:colId xmlns:a16="http://schemas.microsoft.com/office/drawing/2014/main" val="20000"/>
                    </a:ext>
                  </a:extLst>
                </a:gridCol>
                <a:gridCol w="899591">
                  <a:extLst>
                    <a:ext uri="{9D8B030D-6E8A-4147-A177-3AD203B41FA5}">
                      <a16:colId xmlns:a16="http://schemas.microsoft.com/office/drawing/2014/main" val="20001"/>
                    </a:ext>
                  </a:extLst>
                </a:gridCol>
              </a:tblGrid>
              <a:tr h="483905">
                <a:tc>
                  <a:txBody>
                    <a:bodyPr/>
                    <a:lstStyle/>
                    <a:p>
                      <a:pPr algn="ctr">
                        <a:lnSpc>
                          <a:spcPct val="107000"/>
                        </a:lnSpc>
                        <a:spcAft>
                          <a:spcPts val="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Type</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b="1">
                          <a:effectLst/>
                          <a:latin typeface="Calibri" panose="020F0502020204030204" pitchFamily="34" charset="0"/>
                          <a:ea typeface="Calibri" panose="020F0502020204030204" pitchFamily="34" charset="0"/>
                          <a:cs typeface="Times New Roman" panose="02020603050405020304" pitchFamily="18" charset="0"/>
                        </a:rPr>
                        <a:t>No.</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83905">
                <a:tc>
                  <a:txBody>
                    <a:bodyPr/>
                    <a:lstStyle/>
                    <a:p>
                      <a:pPr>
                        <a:lnSpc>
                          <a:spcPct val="107000"/>
                        </a:lnSpc>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TAFE/</a:t>
                      </a:r>
                      <a:r>
                        <a:rPr lang="en-US" sz="2000" baseline="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dual-sector uni</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a:effectLst/>
                          <a:latin typeface="Calibri" panose="020F0502020204030204" pitchFamily="34" charset="0"/>
                          <a:ea typeface="Calibri" panose="020F0502020204030204" pitchFamily="34" charset="0"/>
                          <a:cs typeface="Times New Roman" panose="02020603050405020304" pitchFamily="18" charset="0"/>
                        </a:rPr>
                        <a:t>12</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83905">
                <a:tc>
                  <a:txBody>
                    <a:bodyPr/>
                    <a:lstStyle/>
                    <a:p>
                      <a:pPr>
                        <a:lnSpc>
                          <a:spcPct val="107000"/>
                        </a:lnSpc>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Private RTO</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a:effectLst/>
                          <a:latin typeface="Calibri" panose="020F0502020204030204" pitchFamily="34" charset="0"/>
                          <a:ea typeface="Calibri" panose="020F0502020204030204" pitchFamily="34" charset="0"/>
                          <a:cs typeface="Times New Roman" panose="02020603050405020304" pitchFamily="18" charset="0"/>
                        </a:rPr>
                        <a:t>5</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83905">
                <a:tc>
                  <a:txBody>
                    <a:bodyPr/>
                    <a:lstStyle/>
                    <a:p>
                      <a:pPr>
                        <a:lnSpc>
                          <a:spcPct val="107000"/>
                        </a:lnSpc>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Community college</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4</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83905">
                <a:tc>
                  <a:txBody>
                    <a:bodyPr/>
                    <a:lstStyle/>
                    <a:p>
                      <a:pPr>
                        <a:lnSpc>
                          <a:spcPct val="107000"/>
                        </a:lnSpc>
                        <a:spcAft>
                          <a:spcPts val="0"/>
                        </a:spcAft>
                      </a:pPr>
                      <a:r>
                        <a:rPr lang="en-US" sz="2000">
                          <a:effectLst/>
                          <a:latin typeface="Calibri" panose="020F0502020204030204" pitchFamily="34" charset="0"/>
                          <a:ea typeface="Calibri" panose="020F0502020204030204" pitchFamily="34" charset="0"/>
                          <a:cs typeface="Times New Roman" panose="02020603050405020304" pitchFamily="18" charset="0"/>
                        </a:rPr>
                        <a:t>Enterprise RTO</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4</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83905">
                <a:tc>
                  <a:txBody>
                    <a:bodyPr/>
                    <a:lstStyle/>
                    <a:p>
                      <a:pPr>
                        <a:lnSpc>
                          <a:spcPct val="107000"/>
                        </a:lnSpc>
                        <a:spcAft>
                          <a:spcPts val="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Total</a:t>
                      </a:r>
                      <a:endParaRPr lang="en-AU"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25</a:t>
                      </a:r>
                      <a:endParaRPr lang="en-AU"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5" name="Rectangle 1"/>
          <p:cNvSpPr>
            <a:spLocks noChangeArrowheads="1"/>
          </p:cNvSpPr>
          <p:nvPr/>
        </p:nvSpPr>
        <p:spPr bwMode="auto">
          <a:xfrm>
            <a:off x="8162773" y="2058655"/>
            <a:ext cx="239316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RTO CEO stream</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graphicFrame>
        <p:nvGraphicFramePr>
          <p:cNvPr id="6" name="Table 5"/>
          <p:cNvGraphicFramePr>
            <a:graphicFrameLocks noGrp="1"/>
          </p:cNvGraphicFramePr>
          <p:nvPr/>
        </p:nvGraphicFramePr>
        <p:xfrm>
          <a:off x="962669" y="2865356"/>
          <a:ext cx="4322025" cy="2903430"/>
        </p:xfrm>
        <a:graphic>
          <a:graphicData uri="http://schemas.openxmlformats.org/drawingml/2006/table">
            <a:tbl>
              <a:tblPr firstRow="1" firstCol="1" bandRow="1"/>
              <a:tblGrid>
                <a:gridCol w="3439310">
                  <a:extLst>
                    <a:ext uri="{9D8B030D-6E8A-4147-A177-3AD203B41FA5}">
                      <a16:colId xmlns:a16="http://schemas.microsoft.com/office/drawing/2014/main" val="20000"/>
                    </a:ext>
                  </a:extLst>
                </a:gridCol>
                <a:gridCol w="882715">
                  <a:extLst>
                    <a:ext uri="{9D8B030D-6E8A-4147-A177-3AD203B41FA5}">
                      <a16:colId xmlns:a16="http://schemas.microsoft.com/office/drawing/2014/main" val="20001"/>
                    </a:ext>
                  </a:extLst>
                </a:gridCol>
              </a:tblGrid>
              <a:tr h="414671">
                <a:tc>
                  <a:txBody>
                    <a:bodyPr/>
                    <a:lstStyle/>
                    <a:p>
                      <a:pPr algn="ctr">
                        <a:lnSpc>
                          <a:spcPct val="107000"/>
                        </a:lnSpc>
                        <a:spcAft>
                          <a:spcPts val="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Type</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No.</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14671">
                <a:tc>
                  <a:txBody>
                    <a:bodyPr/>
                    <a:lstStyle/>
                    <a:p>
                      <a:pPr>
                        <a:lnSpc>
                          <a:spcPct val="107000"/>
                        </a:lnSpc>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Government/regulatory body</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9</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14671">
                <a:tc>
                  <a:txBody>
                    <a:bodyPr/>
                    <a:lstStyle/>
                    <a:p>
                      <a:pPr>
                        <a:lnSpc>
                          <a:spcPct val="107000"/>
                        </a:lnSpc>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Peak body – VET/adult ed</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7</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15404">
                <a:tc>
                  <a:txBody>
                    <a:bodyPr/>
                    <a:lstStyle/>
                    <a:p>
                      <a:pPr>
                        <a:lnSpc>
                          <a:spcPct val="107000"/>
                        </a:lnSpc>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Individual expert</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6</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14671">
                <a:tc>
                  <a:txBody>
                    <a:bodyPr/>
                    <a:lstStyle/>
                    <a:p>
                      <a:pPr>
                        <a:lnSpc>
                          <a:spcPct val="107000"/>
                        </a:lnSpc>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Skills Service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Organisation</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2</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14671">
                <a:tc>
                  <a:txBody>
                    <a:bodyPr/>
                    <a:lstStyle/>
                    <a:p>
                      <a:pPr>
                        <a:lnSpc>
                          <a:spcPct val="107000"/>
                        </a:lnSpc>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Other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organisation</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1</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14671">
                <a:tc>
                  <a:txBody>
                    <a:bodyPr/>
                    <a:lstStyle/>
                    <a:p>
                      <a:pPr>
                        <a:lnSpc>
                          <a:spcPct val="107000"/>
                        </a:lnSpc>
                        <a:spcAft>
                          <a:spcPts val="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Total</a:t>
                      </a:r>
                      <a:endParaRPr lang="en-AU"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25</a:t>
                      </a:r>
                      <a:endParaRPr lang="en-AU"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7" name="Rectangle 2"/>
          <p:cNvSpPr>
            <a:spLocks noChangeArrowheads="1"/>
          </p:cNvSpPr>
          <p:nvPr/>
        </p:nvSpPr>
        <p:spPr bwMode="auto">
          <a:xfrm>
            <a:off x="2164976" y="2085474"/>
            <a:ext cx="242047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Policy stream</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33181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Delphi 3 survey: Responses and validation</a:t>
            </a:r>
          </a:p>
        </p:txBody>
      </p:sp>
      <p:sp>
        <p:nvSpPr>
          <p:cNvPr id="3" name="Content Placeholder 2"/>
          <p:cNvSpPr>
            <a:spLocks noGrp="1"/>
          </p:cNvSpPr>
          <p:nvPr>
            <p:ph idx="1"/>
          </p:nvPr>
        </p:nvSpPr>
        <p:spPr/>
        <p:txBody>
          <a:bodyPr>
            <a:normAutofit/>
          </a:bodyPr>
          <a:lstStyle/>
          <a:p>
            <a:pPr marL="0" indent="0">
              <a:buNone/>
            </a:pPr>
            <a:r>
              <a:rPr lang="en-AU" sz="2700" dirty="0"/>
              <a:t>Responses</a:t>
            </a:r>
          </a:p>
          <a:p>
            <a:r>
              <a:rPr lang="en-AU" dirty="0"/>
              <a:t>Policy stream: Individual experts – 7; government/regulatory body – 4; Skills Service Organisations (SSOs) – 3; Peak body VET-2, n=16 (46%)</a:t>
            </a:r>
          </a:p>
          <a:p>
            <a:r>
              <a:rPr lang="en-AU" dirty="0"/>
              <a:t>Registered Training Organisation (RTO) stream: TAFE 7; Private RTO – 3; Enterprise RTO – 3; Community college - 2. n=14 (41%)</a:t>
            </a:r>
          </a:p>
          <a:p>
            <a:pPr marL="0" indent="0">
              <a:buNone/>
            </a:pPr>
            <a:r>
              <a:rPr lang="en-AU" sz="2700" dirty="0"/>
              <a:t>Proportion that would have expected, or partly expected, the proportion of Delphi 2 respondents who said they would take action on the key findings: </a:t>
            </a:r>
            <a:r>
              <a:rPr lang="en-AU" dirty="0"/>
              <a:t>Policy stream 81%; RTO stream 80%</a:t>
            </a:r>
          </a:p>
        </p:txBody>
      </p:sp>
    </p:spTree>
    <p:extLst>
      <p:ext uri="{BB962C8B-B14F-4D97-AF65-F5344CB8AC3E}">
        <p14:creationId xmlns:p14="http://schemas.microsoft.com/office/powerpoint/2010/main" val="3199821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FC1C5-052A-4E8E-93A5-AA26C217C796}"/>
              </a:ext>
            </a:extLst>
          </p:cNvPr>
          <p:cNvSpPr>
            <a:spLocks noGrp="1"/>
          </p:cNvSpPr>
          <p:nvPr>
            <p:ph type="title"/>
          </p:nvPr>
        </p:nvSpPr>
        <p:spPr/>
        <p:txBody>
          <a:bodyPr/>
          <a:lstStyle/>
          <a:p>
            <a:r>
              <a:rPr lang="en-AU" dirty="0"/>
              <a:t>Key findings of the project as a whole</a:t>
            </a:r>
          </a:p>
        </p:txBody>
      </p:sp>
      <p:sp>
        <p:nvSpPr>
          <p:cNvPr id="3" name="Content Placeholder 2">
            <a:extLst>
              <a:ext uri="{FF2B5EF4-FFF2-40B4-BE49-F238E27FC236}">
                <a16:creationId xmlns:a16="http://schemas.microsoft.com/office/drawing/2014/main" id="{5DE43B82-86EF-4C1E-A2DB-E40CDE500207}"/>
              </a:ext>
            </a:extLst>
          </p:cNvPr>
          <p:cNvSpPr>
            <a:spLocks noGrp="1"/>
          </p:cNvSpPr>
          <p:nvPr>
            <p:ph idx="1"/>
          </p:nvPr>
        </p:nvSpPr>
        <p:spPr/>
        <p:txBody>
          <a:bodyPr>
            <a:normAutofit fontScale="85000" lnSpcReduction="20000"/>
          </a:bodyPr>
          <a:lstStyle/>
          <a:p>
            <a:r>
              <a:rPr lang="en-AU" dirty="0"/>
              <a:t>Key Finding 1: Higher level qualifications in VET pedagogy improve teaching approaches, confidence and ability to address diversity in contexts, learners and AQF level of teaching.</a:t>
            </a:r>
          </a:p>
          <a:p>
            <a:r>
              <a:rPr lang="en-AU" dirty="0"/>
              <a:t>Key Finding 2: VET teachers often have high level qualifications in their industry area or other disciplines and these too improve teaching approaches, confidence and ability to address diversity in contexts, learners and AQF level of teaching.</a:t>
            </a:r>
          </a:p>
          <a:p>
            <a:r>
              <a:rPr lang="en-AU" dirty="0"/>
              <a:t>Key Finding 3: Higher level qualifications in VET pedagogy make a significant difference to VET teachers’ confidence in teaching a diversity of learners.</a:t>
            </a:r>
          </a:p>
          <a:p>
            <a:r>
              <a:rPr lang="en-AU" dirty="0"/>
              <a:t>Key Finding 4: The key qualification level that makes a difference is a degree. </a:t>
            </a:r>
          </a:p>
          <a:p>
            <a:r>
              <a:rPr lang="en-AU" dirty="0"/>
              <a:t>Key Finding 5: Participation in both formal and informal PD, in both industry/discipline and VET teaching/training increases with higher qualifications, irrespective of the type of qualification. </a:t>
            </a:r>
          </a:p>
          <a:p>
            <a:r>
              <a:rPr lang="en-AU" dirty="0"/>
              <a:t>Key Finding 6: VET teaching/training PD should be tailored for teachers with higher levels of VET pedagogy qualifications</a:t>
            </a:r>
          </a:p>
          <a:p>
            <a:endParaRPr lang="en-AU" dirty="0"/>
          </a:p>
        </p:txBody>
      </p:sp>
    </p:spTree>
    <p:extLst>
      <p:ext uri="{BB962C8B-B14F-4D97-AF65-F5344CB8AC3E}">
        <p14:creationId xmlns:p14="http://schemas.microsoft.com/office/powerpoint/2010/main" val="3961812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Delphi 3 findings on Main </a:t>
            </a:r>
            <a:r>
              <a:rPr lang="en-AU" b="1" dirty="0"/>
              <a:t>barriers</a:t>
            </a:r>
            <a:r>
              <a:rPr lang="en-AU" dirty="0"/>
              <a:t> to actions on Key Findings 1-4</a:t>
            </a:r>
          </a:p>
        </p:txBody>
      </p:sp>
      <p:sp>
        <p:nvSpPr>
          <p:cNvPr id="3" name="Content Placeholder 2"/>
          <p:cNvSpPr>
            <a:spLocks noGrp="1"/>
          </p:cNvSpPr>
          <p:nvPr>
            <p:ph idx="1"/>
          </p:nvPr>
        </p:nvSpPr>
        <p:spPr/>
        <p:txBody>
          <a:bodyPr/>
          <a:lstStyle/>
          <a:p>
            <a:pPr marL="0" indent="0">
              <a:buNone/>
            </a:pPr>
            <a:r>
              <a:rPr lang="en-AU" dirty="0"/>
              <a:t>Items nominated as significant barriers by over 55% of each stream (in order):  </a:t>
            </a:r>
            <a:r>
              <a:rPr lang="en-AU" b="1" dirty="0">
                <a:solidFill>
                  <a:srgbClr val="FF0000"/>
                </a:solidFill>
              </a:rPr>
              <a:t>Most significant are in red font.</a:t>
            </a:r>
          </a:p>
          <a:p>
            <a:endParaRPr lang="en-AU" b="1" dirty="0"/>
          </a:p>
          <a:p>
            <a:r>
              <a:rPr lang="en-AU" dirty="0"/>
              <a:t>Policy stream: Extra cost; need for culture change; </a:t>
            </a:r>
            <a:r>
              <a:rPr lang="en-AU" b="1" dirty="0">
                <a:solidFill>
                  <a:srgbClr val="FF0000"/>
                </a:solidFill>
              </a:rPr>
              <a:t>need to change policy, incentives and funding settings</a:t>
            </a:r>
            <a:r>
              <a:rPr lang="en-AU" dirty="0">
                <a:solidFill>
                  <a:srgbClr val="FF0000"/>
                </a:solidFill>
              </a:rPr>
              <a:t>; </a:t>
            </a:r>
            <a:r>
              <a:rPr lang="en-AU" dirty="0"/>
              <a:t>resistance to more change; need to show return on investment. </a:t>
            </a:r>
          </a:p>
          <a:p>
            <a:r>
              <a:rPr lang="en-AU" dirty="0"/>
              <a:t>RTO stream: teachers’ ability to undertake quals as well as maintain industry currency</a:t>
            </a:r>
            <a:r>
              <a:rPr lang="en-AU" dirty="0">
                <a:solidFill>
                  <a:srgbClr val="FF0000"/>
                </a:solidFill>
              </a:rPr>
              <a:t>; </a:t>
            </a:r>
            <a:r>
              <a:rPr lang="en-AU" b="1" dirty="0">
                <a:solidFill>
                  <a:srgbClr val="FF0000"/>
                </a:solidFill>
              </a:rPr>
              <a:t>need to change policy, incentives and funding settings</a:t>
            </a:r>
            <a:r>
              <a:rPr lang="en-AU" dirty="0">
                <a:solidFill>
                  <a:srgbClr val="FF0000"/>
                </a:solidFill>
              </a:rPr>
              <a:t>; </a:t>
            </a:r>
            <a:r>
              <a:rPr lang="en-AU" dirty="0"/>
              <a:t>Need to improve/tailor degree qualifications in VET teaching; extra cost. </a:t>
            </a:r>
          </a:p>
          <a:p>
            <a:endParaRPr lang="en-AU" dirty="0"/>
          </a:p>
          <a:p>
            <a:endParaRPr lang="en-AU" dirty="0"/>
          </a:p>
        </p:txBody>
      </p:sp>
    </p:spTree>
    <p:extLst>
      <p:ext uri="{BB962C8B-B14F-4D97-AF65-F5344CB8AC3E}">
        <p14:creationId xmlns:p14="http://schemas.microsoft.com/office/powerpoint/2010/main" val="1156517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200" dirty="0"/>
              <a:t>Main </a:t>
            </a:r>
            <a:r>
              <a:rPr lang="en-AU" sz="4200" b="1" dirty="0"/>
              <a:t>facilitators</a:t>
            </a:r>
            <a:r>
              <a:rPr lang="en-AU" sz="4200" dirty="0"/>
              <a:t> for actions on Key Findings 5-6</a:t>
            </a:r>
          </a:p>
        </p:txBody>
      </p:sp>
      <p:sp>
        <p:nvSpPr>
          <p:cNvPr id="3" name="Content Placeholder 2"/>
          <p:cNvSpPr>
            <a:spLocks noGrp="1"/>
          </p:cNvSpPr>
          <p:nvPr>
            <p:ph idx="1"/>
          </p:nvPr>
        </p:nvSpPr>
        <p:spPr/>
        <p:txBody>
          <a:bodyPr/>
          <a:lstStyle/>
          <a:p>
            <a:pPr marL="0" indent="0">
              <a:buNone/>
            </a:pPr>
            <a:r>
              <a:rPr lang="en-AU" dirty="0"/>
              <a:t>Items nominated as potential significant facilitators by over 55% of the stream (in order):  </a:t>
            </a:r>
            <a:r>
              <a:rPr lang="en-AU" dirty="0">
                <a:solidFill>
                  <a:srgbClr val="FF0000"/>
                </a:solidFill>
              </a:rPr>
              <a:t>Most significant in red font</a:t>
            </a:r>
          </a:p>
          <a:p>
            <a:r>
              <a:rPr lang="en-AU" dirty="0"/>
              <a:t>Policy stream: </a:t>
            </a:r>
            <a:r>
              <a:rPr lang="en-AU" b="1" dirty="0">
                <a:solidFill>
                  <a:srgbClr val="FF0000"/>
                </a:solidFill>
              </a:rPr>
              <a:t>national standards/frameworks for PD/prof. assn. </a:t>
            </a:r>
            <a:r>
              <a:rPr lang="en-AU" dirty="0"/>
              <a:t>RTOs to develop PD strategy; career pathways/incentives linked to PD; employers to provide time release for PD; VET teachers to take more responsibility;  good on-line resources available for RTOs to use in PD.</a:t>
            </a:r>
          </a:p>
          <a:p>
            <a:r>
              <a:rPr lang="en-AU" dirty="0"/>
              <a:t>RTO stream: Funding – might only need initial funding from Commonwealth. ( </a:t>
            </a:r>
            <a:r>
              <a:rPr lang="en-AU" i="1" dirty="0"/>
              <a:t>Most votes for ‘most significant’ went to ‘national standards/frameworks for PD/prof. assn.’)</a:t>
            </a:r>
          </a:p>
          <a:p>
            <a:endParaRPr lang="en-AU" dirty="0"/>
          </a:p>
        </p:txBody>
      </p:sp>
    </p:spTree>
    <p:extLst>
      <p:ext uri="{BB962C8B-B14F-4D97-AF65-F5344CB8AC3E}">
        <p14:creationId xmlns:p14="http://schemas.microsoft.com/office/powerpoint/2010/main" val="1562117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000" dirty="0"/>
              <a:t>How difficult would it be to require </a:t>
            </a:r>
            <a:r>
              <a:rPr lang="en-AU" sz="3000" b="1" dirty="0"/>
              <a:t>new recruits</a:t>
            </a:r>
            <a:r>
              <a:rPr lang="en-AU" sz="3000" dirty="0"/>
              <a:t> to have </a:t>
            </a:r>
            <a:r>
              <a:rPr lang="en-AU" sz="3000" b="1" dirty="0"/>
              <a:t>or acquire</a:t>
            </a:r>
            <a:r>
              <a:rPr lang="en-AU" sz="3000" dirty="0"/>
              <a:t> the Diploma of VET or a degree in VET pedagogy?</a:t>
            </a:r>
          </a:p>
        </p:txBody>
      </p:sp>
      <p:sp>
        <p:nvSpPr>
          <p:cNvPr id="3" name="Text Placeholder 2"/>
          <p:cNvSpPr>
            <a:spLocks noGrp="1"/>
          </p:cNvSpPr>
          <p:nvPr>
            <p:ph type="body" idx="1"/>
          </p:nvPr>
        </p:nvSpPr>
        <p:spPr/>
        <p:txBody>
          <a:bodyPr/>
          <a:lstStyle/>
          <a:p>
            <a:r>
              <a:rPr lang="en-AU" dirty="0"/>
              <a:t>Policy stream</a:t>
            </a:r>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214141718"/>
              </p:ext>
            </p:extLst>
          </p:nvPr>
        </p:nvGraphicFramePr>
        <p:xfrm>
          <a:off x="1097280" y="3006724"/>
          <a:ext cx="4345146" cy="2388235"/>
        </p:xfrm>
        <a:graphic>
          <a:graphicData uri="http://schemas.openxmlformats.org/drawingml/2006/table">
            <a:tbl>
              <a:tblPr firstRow="1" firstCol="1" bandRow="1">
                <a:tableStyleId>{5C22544A-7EE6-4342-B048-85BDC9FD1C3A}</a:tableStyleId>
              </a:tblPr>
              <a:tblGrid>
                <a:gridCol w="1658983">
                  <a:extLst>
                    <a:ext uri="{9D8B030D-6E8A-4147-A177-3AD203B41FA5}">
                      <a16:colId xmlns:a16="http://schemas.microsoft.com/office/drawing/2014/main" val="2384336740"/>
                    </a:ext>
                  </a:extLst>
                </a:gridCol>
                <a:gridCol w="850349">
                  <a:extLst>
                    <a:ext uri="{9D8B030D-6E8A-4147-A177-3AD203B41FA5}">
                      <a16:colId xmlns:a16="http://schemas.microsoft.com/office/drawing/2014/main" val="248257706"/>
                    </a:ext>
                  </a:extLst>
                </a:gridCol>
                <a:gridCol w="869847">
                  <a:extLst>
                    <a:ext uri="{9D8B030D-6E8A-4147-A177-3AD203B41FA5}">
                      <a16:colId xmlns:a16="http://schemas.microsoft.com/office/drawing/2014/main" val="3123275455"/>
                    </a:ext>
                  </a:extLst>
                </a:gridCol>
                <a:gridCol w="965967">
                  <a:extLst>
                    <a:ext uri="{9D8B030D-6E8A-4147-A177-3AD203B41FA5}">
                      <a16:colId xmlns:a16="http://schemas.microsoft.com/office/drawing/2014/main" val="1782320204"/>
                    </a:ext>
                  </a:extLst>
                </a:gridCol>
              </a:tblGrid>
              <a:tr h="789499">
                <a:tc>
                  <a:txBody>
                    <a:bodyPr/>
                    <a:lstStyle/>
                    <a:p>
                      <a:pPr algn="l" hangingPunct="0">
                        <a:spcAft>
                          <a:spcPts val="0"/>
                        </a:spcAft>
                      </a:pPr>
                      <a:r>
                        <a:rPr lang="en-US" sz="1600">
                          <a:effectLst/>
                        </a:rPr>
                        <a:t> </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a:effectLst/>
                        </a:rPr>
                        <a:t>Very difficult</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a:effectLst/>
                        </a:rPr>
                        <a:t>Quite difficult</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a:effectLst/>
                        </a:rPr>
                        <a:t>Relatively easy</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65902909"/>
                  </a:ext>
                </a:extLst>
              </a:tr>
              <a:tr h="799368">
                <a:tc>
                  <a:txBody>
                    <a:bodyPr/>
                    <a:lstStyle/>
                    <a:p>
                      <a:pPr algn="l" hangingPunct="0">
                        <a:spcAft>
                          <a:spcPts val="0"/>
                        </a:spcAft>
                      </a:pPr>
                      <a:r>
                        <a:rPr lang="en-US" sz="1600">
                          <a:effectLst/>
                        </a:rPr>
                        <a:t>Diploma of VET</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hangingPunct="0">
                        <a:spcAft>
                          <a:spcPts val="0"/>
                        </a:spcAft>
                      </a:pPr>
                      <a:r>
                        <a:rPr lang="en-US" sz="1600">
                          <a:effectLst/>
                        </a:rPr>
                        <a:t>0.0%</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a:effectLst/>
                        </a:rPr>
                        <a:t>50.0%</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a:effectLst/>
                        </a:rPr>
                        <a:t>50.0%</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24685632"/>
                  </a:ext>
                </a:extLst>
              </a:tr>
              <a:tr h="799368">
                <a:tc>
                  <a:txBody>
                    <a:bodyPr/>
                    <a:lstStyle/>
                    <a:p>
                      <a:pPr algn="l" hangingPunct="0">
                        <a:spcAft>
                          <a:spcPts val="0"/>
                        </a:spcAft>
                      </a:pPr>
                      <a:r>
                        <a:rPr lang="en-US" sz="1600" dirty="0">
                          <a:effectLst/>
                        </a:rPr>
                        <a:t>Degree in VET pedagogy</a:t>
                      </a:r>
                      <a:endParaRPr lang="en-A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hangingPunct="0">
                        <a:spcAft>
                          <a:spcPts val="0"/>
                        </a:spcAft>
                      </a:pPr>
                      <a:r>
                        <a:rPr lang="en-US" sz="1600" dirty="0">
                          <a:effectLst/>
                        </a:rPr>
                        <a:t>25.0%</a:t>
                      </a:r>
                      <a:endParaRPr lang="en-A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dirty="0">
                          <a:effectLst/>
                        </a:rPr>
                        <a:t>43.8%</a:t>
                      </a:r>
                      <a:endParaRPr lang="en-A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dirty="0">
                          <a:effectLst/>
                        </a:rPr>
                        <a:t>31.3%</a:t>
                      </a:r>
                      <a:endParaRPr lang="en-A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91302705"/>
                  </a:ext>
                </a:extLst>
              </a:tr>
            </a:tbl>
          </a:graphicData>
        </a:graphic>
      </p:graphicFrame>
      <p:sp>
        <p:nvSpPr>
          <p:cNvPr id="5" name="Text Placeholder 4"/>
          <p:cNvSpPr>
            <a:spLocks noGrp="1"/>
          </p:cNvSpPr>
          <p:nvPr>
            <p:ph type="body" sz="quarter" idx="3"/>
          </p:nvPr>
        </p:nvSpPr>
        <p:spPr/>
        <p:txBody>
          <a:bodyPr/>
          <a:lstStyle/>
          <a:p>
            <a:r>
              <a:rPr lang="en-AU" dirty="0"/>
              <a:t>RTO stream</a:t>
            </a:r>
          </a:p>
        </p:txBody>
      </p:sp>
      <p:graphicFrame>
        <p:nvGraphicFramePr>
          <p:cNvPr id="9" name="Content Placeholder 8"/>
          <p:cNvGraphicFramePr>
            <a:graphicFrameLocks noGrp="1"/>
          </p:cNvGraphicFramePr>
          <p:nvPr>
            <p:ph sz="quarter" idx="4"/>
            <p:extLst>
              <p:ext uri="{D42A27DB-BD31-4B8C-83A1-F6EECF244321}">
                <p14:modId xmlns:p14="http://schemas.microsoft.com/office/powerpoint/2010/main" val="2692339525"/>
              </p:ext>
            </p:extLst>
          </p:nvPr>
        </p:nvGraphicFramePr>
        <p:xfrm>
          <a:off x="6426926" y="3006724"/>
          <a:ext cx="4360613" cy="2479675"/>
        </p:xfrm>
        <a:graphic>
          <a:graphicData uri="http://schemas.openxmlformats.org/drawingml/2006/table">
            <a:tbl>
              <a:tblPr firstRow="1" firstCol="1" bandRow="1">
                <a:tableStyleId>{5C22544A-7EE6-4342-B048-85BDC9FD1C3A}</a:tableStyleId>
              </a:tblPr>
              <a:tblGrid>
                <a:gridCol w="1632857">
                  <a:extLst>
                    <a:ext uri="{9D8B030D-6E8A-4147-A177-3AD203B41FA5}">
                      <a16:colId xmlns:a16="http://schemas.microsoft.com/office/drawing/2014/main" val="2708857728"/>
                    </a:ext>
                  </a:extLst>
                </a:gridCol>
                <a:gridCol w="885407">
                  <a:extLst>
                    <a:ext uri="{9D8B030D-6E8A-4147-A177-3AD203B41FA5}">
                      <a16:colId xmlns:a16="http://schemas.microsoft.com/office/drawing/2014/main" val="2963817815"/>
                    </a:ext>
                  </a:extLst>
                </a:gridCol>
                <a:gridCol w="872944">
                  <a:extLst>
                    <a:ext uri="{9D8B030D-6E8A-4147-A177-3AD203B41FA5}">
                      <a16:colId xmlns:a16="http://schemas.microsoft.com/office/drawing/2014/main" val="2458611798"/>
                    </a:ext>
                  </a:extLst>
                </a:gridCol>
                <a:gridCol w="969405">
                  <a:extLst>
                    <a:ext uri="{9D8B030D-6E8A-4147-A177-3AD203B41FA5}">
                      <a16:colId xmlns:a16="http://schemas.microsoft.com/office/drawing/2014/main" val="1555596105"/>
                    </a:ext>
                  </a:extLst>
                </a:gridCol>
              </a:tblGrid>
              <a:tr h="819727">
                <a:tc>
                  <a:txBody>
                    <a:bodyPr/>
                    <a:lstStyle/>
                    <a:p>
                      <a:pPr algn="l" hangingPunct="0">
                        <a:spcAft>
                          <a:spcPts val="0"/>
                        </a:spcAft>
                      </a:pPr>
                      <a:r>
                        <a:rPr lang="en-US" sz="1600">
                          <a:effectLst/>
                        </a:rPr>
                        <a:t> </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a:effectLst/>
                        </a:rPr>
                        <a:t>Very difficult</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a:effectLst/>
                        </a:rPr>
                        <a:t>Quite difficult</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a:effectLst/>
                        </a:rPr>
                        <a:t>Relatively easy</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68509523"/>
                  </a:ext>
                </a:extLst>
              </a:tr>
              <a:tr h="829974">
                <a:tc>
                  <a:txBody>
                    <a:bodyPr/>
                    <a:lstStyle/>
                    <a:p>
                      <a:pPr algn="l" hangingPunct="0">
                        <a:spcAft>
                          <a:spcPts val="0"/>
                        </a:spcAft>
                      </a:pPr>
                      <a:r>
                        <a:rPr lang="en-US" sz="1600" dirty="0">
                          <a:effectLst/>
                        </a:rPr>
                        <a:t>Diploma of VET</a:t>
                      </a:r>
                      <a:endParaRPr lang="en-A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hangingPunct="0">
                        <a:spcAft>
                          <a:spcPts val="0"/>
                        </a:spcAft>
                      </a:pPr>
                      <a:r>
                        <a:rPr lang="en-US" sz="1600">
                          <a:effectLst/>
                        </a:rPr>
                        <a:t>57.1%</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a:effectLst/>
                        </a:rPr>
                        <a:t>21.4%</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a:effectLst/>
                        </a:rPr>
                        <a:t>21.4%</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80989991"/>
                  </a:ext>
                </a:extLst>
              </a:tr>
              <a:tr h="829974">
                <a:tc>
                  <a:txBody>
                    <a:bodyPr/>
                    <a:lstStyle/>
                    <a:p>
                      <a:pPr algn="l" hangingPunct="0">
                        <a:spcAft>
                          <a:spcPts val="0"/>
                        </a:spcAft>
                      </a:pPr>
                      <a:r>
                        <a:rPr lang="en-US" sz="1600" dirty="0">
                          <a:effectLst/>
                        </a:rPr>
                        <a:t>Degree in VET pedagogy</a:t>
                      </a:r>
                      <a:endParaRPr lang="en-A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hangingPunct="0">
                        <a:spcAft>
                          <a:spcPts val="0"/>
                        </a:spcAft>
                      </a:pPr>
                      <a:r>
                        <a:rPr lang="en-US" sz="1600">
                          <a:effectLst/>
                        </a:rPr>
                        <a:t>71.4%</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a:effectLst/>
                        </a:rPr>
                        <a:t>28.6%</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dirty="0">
                          <a:effectLst/>
                        </a:rPr>
                        <a:t>0.0%</a:t>
                      </a:r>
                      <a:endParaRPr lang="en-A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59027319"/>
                  </a:ext>
                </a:extLst>
              </a:tr>
            </a:tbl>
          </a:graphicData>
        </a:graphic>
      </p:graphicFrame>
      <p:sp>
        <p:nvSpPr>
          <p:cNvPr id="8" name="Rectangle 1"/>
          <p:cNvSpPr>
            <a:spLocks noChangeArrowheads="1"/>
          </p:cNvSpPr>
          <p:nvPr/>
        </p:nvSpPr>
        <p:spPr bwMode="auto">
          <a:xfrm>
            <a:off x="-896610" y="0"/>
            <a:ext cx="130886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AU"/>
          </a:p>
        </p:txBody>
      </p:sp>
    </p:spTree>
    <p:extLst>
      <p:ext uri="{BB962C8B-B14F-4D97-AF65-F5344CB8AC3E}">
        <p14:creationId xmlns:p14="http://schemas.microsoft.com/office/powerpoint/2010/main" val="618426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000" dirty="0"/>
              <a:t>How difficult would it be to require </a:t>
            </a:r>
            <a:r>
              <a:rPr lang="en-AU" sz="3000" b="1" dirty="0"/>
              <a:t>existing VET teachers </a:t>
            </a:r>
            <a:r>
              <a:rPr lang="en-AU" sz="3000" dirty="0"/>
              <a:t>to have </a:t>
            </a:r>
            <a:r>
              <a:rPr lang="en-AU" sz="3000" b="1" dirty="0"/>
              <a:t>or acquire</a:t>
            </a:r>
            <a:r>
              <a:rPr lang="en-AU" sz="3000" dirty="0"/>
              <a:t> the Diploma of VET or a degree in VET pedagogy?</a:t>
            </a:r>
          </a:p>
        </p:txBody>
      </p:sp>
      <p:sp>
        <p:nvSpPr>
          <p:cNvPr id="3" name="Text Placeholder 2"/>
          <p:cNvSpPr>
            <a:spLocks noGrp="1"/>
          </p:cNvSpPr>
          <p:nvPr>
            <p:ph type="body" idx="1"/>
          </p:nvPr>
        </p:nvSpPr>
        <p:spPr/>
        <p:txBody>
          <a:bodyPr/>
          <a:lstStyle/>
          <a:p>
            <a:r>
              <a:rPr lang="en-AU" dirty="0"/>
              <a:t>Policy stream</a:t>
            </a:r>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703851778"/>
              </p:ext>
            </p:extLst>
          </p:nvPr>
        </p:nvGraphicFramePr>
        <p:xfrm>
          <a:off x="979713" y="3200400"/>
          <a:ext cx="4462713" cy="2377440"/>
        </p:xfrm>
        <a:graphic>
          <a:graphicData uri="http://schemas.openxmlformats.org/drawingml/2006/table">
            <a:tbl>
              <a:tblPr firstRow="1" firstCol="1" bandRow="1">
                <a:tableStyleId>{5C22544A-7EE6-4342-B048-85BDC9FD1C3A}</a:tableStyleId>
              </a:tblPr>
              <a:tblGrid>
                <a:gridCol w="1606733">
                  <a:extLst>
                    <a:ext uri="{9D8B030D-6E8A-4147-A177-3AD203B41FA5}">
                      <a16:colId xmlns:a16="http://schemas.microsoft.com/office/drawing/2014/main" val="510571896"/>
                    </a:ext>
                  </a:extLst>
                </a:gridCol>
                <a:gridCol w="970494">
                  <a:extLst>
                    <a:ext uri="{9D8B030D-6E8A-4147-A177-3AD203B41FA5}">
                      <a16:colId xmlns:a16="http://schemas.microsoft.com/office/drawing/2014/main" val="3584518827"/>
                    </a:ext>
                  </a:extLst>
                </a:gridCol>
                <a:gridCol w="893383">
                  <a:extLst>
                    <a:ext uri="{9D8B030D-6E8A-4147-A177-3AD203B41FA5}">
                      <a16:colId xmlns:a16="http://schemas.microsoft.com/office/drawing/2014/main" val="279986914"/>
                    </a:ext>
                  </a:extLst>
                </a:gridCol>
                <a:gridCol w="992103">
                  <a:extLst>
                    <a:ext uri="{9D8B030D-6E8A-4147-A177-3AD203B41FA5}">
                      <a16:colId xmlns:a16="http://schemas.microsoft.com/office/drawing/2014/main" val="3155752557"/>
                    </a:ext>
                  </a:extLst>
                </a:gridCol>
              </a:tblGrid>
              <a:tr h="785930">
                <a:tc>
                  <a:txBody>
                    <a:bodyPr/>
                    <a:lstStyle/>
                    <a:p>
                      <a:pPr algn="l" hangingPunct="0">
                        <a:spcAft>
                          <a:spcPts val="0"/>
                        </a:spcAft>
                      </a:pPr>
                      <a:r>
                        <a:rPr lang="en-US" sz="1600">
                          <a:effectLst/>
                        </a:rPr>
                        <a:t> </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dirty="0">
                          <a:effectLst/>
                        </a:rPr>
                        <a:t>Very difficult</a:t>
                      </a:r>
                      <a:endParaRPr lang="en-A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a:effectLst/>
                        </a:rPr>
                        <a:t>Quite difficult</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a:effectLst/>
                        </a:rPr>
                        <a:t>Relatively easy</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29006887"/>
                  </a:ext>
                </a:extLst>
              </a:tr>
              <a:tr h="795755">
                <a:tc>
                  <a:txBody>
                    <a:bodyPr/>
                    <a:lstStyle/>
                    <a:p>
                      <a:pPr algn="l" hangingPunct="0">
                        <a:spcAft>
                          <a:spcPts val="0"/>
                        </a:spcAft>
                      </a:pPr>
                      <a:r>
                        <a:rPr lang="en-US" sz="1600" dirty="0">
                          <a:effectLst/>
                        </a:rPr>
                        <a:t>Diploma of VET</a:t>
                      </a:r>
                      <a:endParaRPr lang="en-A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hangingPunct="0">
                        <a:spcAft>
                          <a:spcPts val="0"/>
                        </a:spcAft>
                      </a:pPr>
                      <a:r>
                        <a:rPr lang="en-US" sz="1600">
                          <a:effectLst/>
                        </a:rPr>
                        <a:t>6.3%</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a:effectLst/>
                        </a:rPr>
                        <a:t>37.5%</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a:effectLst/>
                        </a:rPr>
                        <a:t>56.3%</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50285783"/>
                  </a:ext>
                </a:extLst>
              </a:tr>
              <a:tr h="795755">
                <a:tc>
                  <a:txBody>
                    <a:bodyPr/>
                    <a:lstStyle/>
                    <a:p>
                      <a:pPr algn="l" hangingPunct="0">
                        <a:spcAft>
                          <a:spcPts val="0"/>
                        </a:spcAft>
                      </a:pPr>
                      <a:r>
                        <a:rPr lang="en-US" sz="1600">
                          <a:effectLst/>
                        </a:rPr>
                        <a:t>Degree in VET pedagogy</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hangingPunct="0">
                        <a:spcAft>
                          <a:spcPts val="0"/>
                        </a:spcAft>
                      </a:pPr>
                      <a:r>
                        <a:rPr lang="en-US" sz="1600">
                          <a:effectLst/>
                        </a:rPr>
                        <a:t>37.5%</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a:effectLst/>
                        </a:rPr>
                        <a:t>43.8%</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dirty="0">
                          <a:effectLst/>
                        </a:rPr>
                        <a:t>18.8%</a:t>
                      </a:r>
                      <a:endParaRPr lang="en-A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47977437"/>
                  </a:ext>
                </a:extLst>
              </a:tr>
            </a:tbl>
          </a:graphicData>
        </a:graphic>
      </p:graphicFrame>
      <p:sp>
        <p:nvSpPr>
          <p:cNvPr id="5" name="Text Placeholder 4"/>
          <p:cNvSpPr>
            <a:spLocks noGrp="1"/>
          </p:cNvSpPr>
          <p:nvPr>
            <p:ph type="body" sz="quarter" idx="3"/>
          </p:nvPr>
        </p:nvSpPr>
        <p:spPr/>
        <p:txBody>
          <a:bodyPr/>
          <a:lstStyle/>
          <a:p>
            <a:r>
              <a:rPr lang="en-AU" dirty="0"/>
              <a:t>RTO stream</a:t>
            </a:r>
          </a:p>
        </p:txBody>
      </p:sp>
      <p:graphicFrame>
        <p:nvGraphicFramePr>
          <p:cNvPr id="8" name="Content Placeholder 7"/>
          <p:cNvGraphicFramePr>
            <a:graphicFrameLocks noGrp="1"/>
          </p:cNvGraphicFramePr>
          <p:nvPr>
            <p:ph sz="quarter" idx="4"/>
            <p:extLst>
              <p:ext uri="{D42A27DB-BD31-4B8C-83A1-F6EECF244321}">
                <p14:modId xmlns:p14="http://schemas.microsoft.com/office/powerpoint/2010/main" val="1527692641"/>
              </p:ext>
            </p:extLst>
          </p:nvPr>
        </p:nvGraphicFramePr>
        <p:xfrm>
          <a:off x="6296297" y="3200400"/>
          <a:ext cx="4491242" cy="2377440"/>
        </p:xfrm>
        <a:graphic>
          <a:graphicData uri="http://schemas.openxmlformats.org/drawingml/2006/table">
            <a:tbl>
              <a:tblPr firstRow="1" firstCol="1" bandRow="1">
                <a:tableStyleId>{5C22544A-7EE6-4342-B048-85BDC9FD1C3A}</a:tableStyleId>
              </a:tblPr>
              <a:tblGrid>
                <a:gridCol w="1894721">
                  <a:extLst>
                    <a:ext uri="{9D8B030D-6E8A-4147-A177-3AD203B41FA5}">
                      <a16:colId xmlns:a16="http://schemas.microsoft.com/office/drawing/2014/main" val="987591065"/>
                    </a:ext>
                  </a:extLst>
                </a:gridCol>
                <a:gridCol w="698982">
                  <a:extLst>
                    <a:ext uri="{9D8B030D-6E8A-4147-A177-3AD203B41FA5}">
                      <a16:colId xmlns:a16="http://schemas.microsoft.com/office/drawing/2014/main" val="1780893124"/>
                    </a:ext>
                  </a:extLst>
                </a:gridCol>
                <a:gridCol w="899094">
                  <a:extLst>
                    <a:ext uri="{9D8B030D-6E8A-4147-A177-3AD203B41FA5}">
                      <a16:colId xmlns:a16="http://schemas.microsoft.com/office/drawing/2014/main" val="3717518711"/>
                    </a:ext>
                  </a:extLst>
                </a:gridCol>
                <a:gridCol w="998445">
                  <a:extLst>
                    <a:ext uri="{9D8B030D-6E8A-4147-A177-3AD203B41FA5}">
                      <a16:colId xmlns:a16="http://schemas.microsoft.com/office/drawing/2014/main" val="4193938867"/>
                    </a:ext>
                  </a:extLst>
                </a:gridCol>
              </a:tblGrid>
              <a:tr h="785930">
                <a:tc>
                  <a:txBody>
                    <a:bodyPr/>
                    <a:lstStyle/>
                    <a:p>
                      <a:pPr algn="l" hangingPunct="0">
                        <a:spcAft>
                          <a:spcPts val="0"/>
                        </a:spcAft>
                      </a:pPr>
                      <a:r>
                        <a:rPr lang="en-US" sz="1600">
                          <a:effectLst/>
                        </a:rPr>
                        <a:t> </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a:effectLst/>
                        </a:rPr>
                        <a:t>Very difficult</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a:effectLst/>
                        </a:rPr>
                        <a:t>Quite difficult</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a:effectLst/>
                        </a:rPr>
                        <a:t>Relatively easy</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32762860"/>
                  </a:ext>
                </a:extLst>
              </a:tr>
              <a:tr h="795755">
                <a:tc>
                  <a:txBody>
                    <a:bodyPr/>
                    <a:lstStyle/>
                    <a:p>
                      <a:pPr algn="l" hangingPunct="0">
                        <a:spcAft>
                          <a:spcPts val="0"/>
                        </a:spcAft>
                      </a:pPr>
                      <a:r>
                        <a:rPr lang="en-US" sz="1600" dirty="0">
                          <a:effectLst/>
                        </a:rPr>
                        <a:t>Diploma of VET</a:t>
                      </a:r>
                      <a:endParaRPr lang="en-A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hangingPunct="0">
                        <a:spcAft>
                          <a:spcPts val="0"/>
                        </a:spcAft>
                      </a:pPr>
                      <a:r>
                        <a:rPr lang="en-US" sz="1600">
                          <a:effectLst/>
                        </a:rPr>
                        <a:t>35.7%</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a:effectLst/>
                        </a:rPr>
                        <a:t>57.1%</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a:effectLst/>
                        </a:rPr>
                        <a:t>7.1%</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66221821"/>
                  </a:ext>
                </a:extLst>
              </a:tr>
              <a:tr h="795755">
                <a:tc>
                  <a:txBody>
                    <a:bodyPr/>
                    <a:lstStyle/>
                    <a:p>
                      <a:pPr algn="l" hangingPunct="0">
                        <a:spcAft>
                          <a:spcPts val="0"/>
                        </a:spcAft>
                      </a:pPr>
                      <a:r>
                        <a:rPr lang="en-US" sz="1600">
                          <a:effectLst/>
                        </a:rPr>
                        <a:t>Degree in VET pedagogy</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hangingPunct="0">
                        <a:spcAft>
                          <a:spcPts val="0"/>
                        </a:spcAft>
                      </a:pPr>
                      <a:r>
                        <a:rPr lang="en-US" sz="1600">
                          <a:effectLst/>
                        </a:rPr>
                        <a:t>78.6%</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a:effectLst/>
                        </a:rPr>
                        <a:t>21.4%</a:t>
                      </a:r>
                      <a:endParaRPr lang="en-A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hangingPunct="0">
                        <a:spcAft>
                          <a:spcPts val="0"/>
                        </a:spcAft>
                      </a:pPr>
                      <a:r>
                        <a:rPr lang="en-US" sz="1600" dirty="0">
                          <a:effectLst/>
                        </a:rPr>
                        <a:t>0.0%</a:t>
                      </a:r>
                      <a:endParaRPr lang="en-A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60245066"/>
                  </a:ext>
                </a:extLst>
              </a:tr>
            </a:tbl>
          </a:graphicData>
        </a:graphic>
      </p:graphicFrame>
    </p:spTree>
    <p:extLst>
      <p:ext uri="{BB962C8B-B14F-4D97-AF65-F5344CB8AC3E}">
        <p14:creationId xmlns:p14="http://schemas.microsoft.com/office/powerpoint/2010/main" val="11734067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TotalTime>
  <Words>1042</Words>
  <Application>Microsoft Office PowerPoint</Application>
  <PresentationFormat>Widescreen</PresentationFormat>
  <Paragraphs>128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‘Delphi 3’ survey findings . ARC-funded project on VET teacher qualifications and quality</vt:lpstr>
      <vt:lpstr>‘Delphi’ phase of the project</vt:lpstr>
      <vt:lpstr>‘Delphi’ participants – 3 phases Invitation list of 55 constructed via recommendations &amp; with assistance of peak bodies and government  This slide shows the numbers who responded to Delphi 1</vt:lpstr>
      <vt:lpstr>Delphi 3 survey: Responses and validation</vt:lpstr>
      <vt:lpstr>Key findings of the project as a whole</vt:lpstr>
      <vt:lpstr>Delphi 3 findings on Main barriers to actions on Key Findings 1-4</vt:lpstr>
      <vt:lpstr>Main facilitators for actions on Key Findings 5-6</vt:lpstr>
      <vt:lpstr>How difficult would it be to require new recruits to have or acquire the Diploma of VET or a degree in VET pedagogy?</vt:lpstr>
      <vt:lpstr>How difficult would it be to require existing VET teachers to have or acquire the Diploma of VET or a degree in VET pedagogy?</vt:lpstr>
      <vt:lpstr>Could the Cert IV TAE or Dip VET be a traineeship? </vt:lpstr>
    </vt:vector>
  </TitlesOfParts>
  <Company>Federation University Australia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Slides on Delphi 3 for final meeting</dc:title>
  <dc:creator>Erica Smith</dc:creator>
  <cp:lastModifiedBy>Erica Smith</cp:lastModifiedBy>
  <cp:revision>9</cp:revision>
  <dcterms:created xsi:type="dcterms:W3CDTF">2017-12-18T04:48:33Z</dcterms:created>
  <dcterms:modified xsi:type="dcterms:W3CDTF">2020-09-30T06:46:17Z</dcterms:modified>
</cp:coreProperties>
</file>