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02" r:id="rId2"/>
    <p:sldMasterId id="2147483698" r:id="rId3"/>
    <p:sldMasterId id="2147483706" r:id="rId4"/>
    <p:sldMasterId id="2147483690" r:id="rId5"/>
    <p:sldMasterId id="2147483681" r:id="rId6"/>
    <p:sldMasterId id="2147483671" r:id="rId7"/>
  </p:sldMasterIdLst>
  <p:notesMasterIdLst>
    <p:notesMasterId r:id="rId63"/>
  </p:notesMasterIdLst>
  <p:handoutMasterIdLst>
    <p:handoutMasterId r:id="rId64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4" r:id="rId35"/>
    <p:sldId id="285" r:id="rId36"/>
    <p:sldId id="286" r:id="rId37"/>
    <p:sldId id="283" r:id="rId38"/>
    <p:sldId id="287" r:id="rId39"/>
    <p:sldId id="288" r:id="rId40"/>
    <p:sldId id="289" r:id="rId41"/>
    <p:sldId id="290" r:id="rId42"/>
    <p:sldId id="291" r:id="rId43"/>
    <p:sldId id="293" r:id="rId44"/>
    <p:sldId id="295" r:id="rId45"/>
    <p:sldId id="294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1" r:id="rId61"/>
    <p:sldId id="310" r:id="rId6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24" autoAdjust="0"/>
  </p:normalViewPr>
  <p:slideViewPr>
    <p:cSldViewPr snapToGrid="0" snapToObjects="1"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1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/>
          <a:lstStyle>
            <a:lvl1pPr algn="r">
              <a:defRPr sz="1300"/>
            </a:lvl1pPr>
          </a:lstStyle>
          <a:p>
            <a:fld id="{EAB43721-2BB9-E449-8855-DB1EDB7A7F90}" type="datetime1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599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599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 anchor="b"/>
          <a:lstStyle>
            <a:lvl1pPr algn="r">
              <a:defRPr sz="1300"/>
            </a:lvl1pPr>
          </a:lstStyle>
          <a:p>
            <a:fld id="{E319E37F-65DF-2F40-B86C-0D95321FD0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5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1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/>
          <a:lstStyle>
            <a:lvl1pPr algn="r">
              <a:defRPr sz="1300"/>
            </a:lvl1pPr>
          </a:lstStyle>
          <a:p>
            <a:fld id="{3816B40F-1D48-214C-B3ED-13D83F74CBD9}" type="datetime1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7" tIns="47794" rIns="95587" bIns="477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5587" tIns="47794" rIns="95587" bIns="47794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599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6490"/>
          </a:xfrm>
          <a:prstGeom prst="rect">
            <a:avLst/>
          </a:prstGeom>
        </p:spPr>
        <p:txBody>
          <a:bodyPr vert="horz" lIns="95587" tIns="47794" rIns="95587" bIns="47794" rtlCol="0" anchor="b"/>
          <a:lstStyle>
            <a:lvl1pPr algn="r">
              <a:defRPr sz="1300"/>
            </a:lvl1pPr>
          </a:lstStyle>
          <a:p>
            <a:fld id="{8387A0A4-37F0-1340-86CA-F84E6CE4B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4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7A0A4-37F0-1340-86CA-F84E6CE4BF2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6867"/>
            <a:ext cx="7772400" cy="19219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6268"/>
            <a:ext cx="8229600" cy="3369732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874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32273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612775"/>
            <a:ext cx="832273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322732" cy="6185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4E19B-D82B-AB45-8F97-CE8544957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0438"/>
            <a:ext cx="7772400" cy="1719738"/>
          </a:xfrm>
        </p:spPr>
        <p:txBody>
          <a:bodyPr anchor="b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377"/>
            <a:ext cx="7772400" cy="2243423"/>
          </a:xfrm>
        </p:spPr>
        <p:txBody>
          <a:bodyPr/>
          <a:lstStyle>
            <a:lvl1pPr marL="0" indent="0" algn="l">
              <a:buNone/>
              <a:defRPr>
                <a:solidFill>
                  <a:srgbClr val="77787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00"/>
            <a:ext cx="8229600" cy="4165599"/>
          </a:xfrm>
        </p:spPr>
        <p:txBody>
          <a:bodyPr anchor="ctr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0"/>
            <a:r>
              <a:rPr lang="en-AU" dirty="0" smtClean="0"/>
              <a:t>Second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ARC Rejoinder</a:t>
            </a:r>
            <a:r>
              <a:rPr lang="en-US" baseline="0" dirty="0" smtClean="0">
                <a:solidFill>
                  <a:schemeClr val="tx2"/>
                </a:solidFill>
              </a:rPr>
              <a:t> Information Session (June 2014)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4056"/>
            <a:ext cx="3530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067" y="6224056"/>
            <a:ext cx="931333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Faculty,</a:t>
            </a:r>
            <a:r>
              <a:rPr lang="en-US" baseline="0" dirty="0" smtClean="0">
                <a:solidFill>
                  <a:schemeClr val="tx2"/>
                </a:solidFill>
              </a:rPr>
              <a:t> school or centre title here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0267"/>
            <a:ext cx="8229600" cy="25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0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Faculty,</a:t>
            </a:r>
            <a:r>
              <a:rPr lang="en-US" baseline="0" dirty="0" smtClean="0">
                <a:solidFill>
                  <a:schemeClr val="tx2"/>
                </a:solidFill>
              </a:rPr>
              <a:t> school or centre title here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4056"/>
            <a:ext cx="3530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63067" y="6224056"/>
            <a:ext cx="931333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Lucida Grande"/>
        <a:buChar char="&gt;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3933"/>
            <a:ext cx="5562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3933"/>
            <a:ext cx="2133600" cy="227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E19B-D82B-AB45-8F97-CE8544957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3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4699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57800" y="6477000"/>
            <a:ext cx="965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6A965-BE18-DA4B-B9B1-3D3097AE7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77" r:id="rId5"/>
    <p:sldLayoutId id="2147483679" r:id="rId6"/>
    <p:sldLayoutId id="2147483680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77787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&gt;"/>
        <a:defRPr sz="2000" kern="1200">
          <a:solidFill>
            <a:srgbClr val="77787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7787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net.monash.edu.au/researchadmin/arc/arc-rejoinder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.gov.au/ncgp/default.htm" TargetMode="External"/><Relationship Id="rId2" Type="http://schemas.openxmlformats.org/officeDocument/2006/relationships/hyperlink" Target="http://www.arc.gov.au/general/assessment_process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7450" y="927100"/>
            <a:ext cx="7296150" cy="685800"/>
          </a:xfrm>
        </p:spPr>
        <p:txBody>
          <a:bodyPr>
            <a:normAutofit/>
          </a:bodyPr>
          <a:lstStyle/>
          <a:p>
            <a:pPr algn="ctr"/>
            <a:r>
              <a:rPr lang="en-AU" sz="2400" dirty="0" smtClean="0"/>
              <a:t>ARC Rejoinder Information Session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01800" y="2181225"/>
            <a:ext cx="5746750" cy="1724025"/>
          </a:xfrm>
        </p:spPr>
        <p:txBody>
          <a:bodyPr>
            <a:noAutofit/>
          </a:bodyPr>
          <a:lstStyle/>
          <a:p>
            <a:pPr algn="ctr"/>
            <a:r>
              <a:rPr lang="en-AU" sz="2800" b="1" dirty="0" smtClean="0"/>
              <a:t>Peer review process </a:t>
            </a:r>
          </a:p>
          <a:p>
            <a:pPr algn="ctr"/>
            <a:r>
              <a:rPr lang="en-AU" sz="2800" b="1" dirty="0" smtClean="0"/>
              <a:t>&amp; </a:t>
            </a:r>
          </a:p>
          <a:p>
            <a:pPr algn="ctr"/>
            <a:r>
              <a:rPr lang="en-AU" sz="2800" b="1" dirty="0" smtClean="0"/>
              <a:t>How to write a Rejoinder</a:t>
            </a:r>
            <a:endParaRPr lang="en-US" sz="2800" b="1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231775" y="4152900"/>
            <a:ext cx="3562350" cy="1494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Tina D’Urbano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 Funding Team</a:t>
            </a:r>
            <a:b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A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research.funding@federation.edu.au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June 2014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9125" y="498286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 smtClean="0">
                <a:solidFill>
                  <a:schemeClr val="accent5">
                    <a:lumMod val="50000"/>
                  </a:schemeClr>
                </a:solidFill>
              </a:rPr>
              <a:t>Sources &amp; acknowledgements: ARC website, some information adapted from other institutions</a:t>
            </a:r>
            <a:endParaRPr lang="en-A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990600"/>
            <a:ext cx="8229600" cy="565150"/>
          </a:xfrm>
        </p:spPr>
        <p:txBody>
          <a:bodyPr>
            <a:noAutofit/>
          </a:bodyPr>
          <a:lstStyle/>
          <a:p>
            <a:r>
              <a:rPr lang="en-AU" sz="2400" dirty="0" smtClean="0"/>
              <a:t>Assessment process – Selection and Scoring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1892301"/>
            <a:ext cx="8229600" cy="3619500"/>
          </a:xfrm>
        </p:spPr>
        <p:txBody>
          <a:bodyPr/>
          <a:lstStyle/>
          <a:p>
            <a:r>
              <a:rPr lang="en-AU" sz="2000" b="1" dirty="0" smtClean="0"/>
              <a:t>Assessment forms</a:t>
            </a:r>
            <a:endParaRPr lang="en-AU" sz="2000" b="1" i="1" dirty="0" smtClean="0"/>
          </a:p>
          <a:p>
            <a:endParaRPr lang="en-AU" dirty="0" smtClean="0"/>
          </a:p>
          <a:p>
            <a:r>
              <a:rPr lang="en-AU" dirty="0" err="1" smtClean="0"/>
              <a:t>CoE</a:t>
            </a:r>
            <a:r>
              <a:rPr lang="en-AU" dirty="0" smtClean="0"/>
              <a:t> members and Assessors assess the merits of a proposal against selection criteria in funding rules </a:t>
            </a:r>
          </a:p>
          <a:p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submit assessment forms through RMS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typically assessment forms request scores and written comments for each selection criteria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1852"/>
            <a:ext cx="8229600" cy="850898"/>
          </a:xfrm>
        </p:spPr>
        <p:txBody>
          <a:bodyPr>
            <a:normAutofit/>
          </a:bodyPr>
          <a:lstStyle/>
          <a:p>
            <a:r>
              <a:rPr lang="en-AU" sz="2400" dirty="0" smtClean="0"/>
              <a:t>Selection criteria – track records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01"/>
            <a:ext cx="8229600" cy="3695700"/>
          </a:xfrm>
        </p:spPr>
        <p:txBody>
          <a:bodyPr/>
          <a:lstStyle/>
          <a:p>
            <a:r>
              <a:rPr lang="en-AU" dirty="0" smtClean="0"/>
              <a:t>Selection criteria and weightings vary from scheme to scheme: </a:t>
            </a:r>
          </a:p>
          <a:p>
            <a:endParaRPr lang="en-AU" dirty="0" smtClean="0"/>
          </a:p>
          <a:p>
            <a:r>
              <a:rPr lang="en-AU" dirty="0" smtClean="0"/>
              <a:t>Most scheme selection criteria include investigator track record and proposed program of research components. </a:t>
            </a:r>
          </a:p>
          <a:p>
            <a:endParaRPr lang="en-AU" dirty="0" smtClean="0"/>
          </a:p>
          <a:p>
            <a:r>
              <a:rPr lang="en-AU" dirty="0" smtClean="0"/>
              <a:t>When assessing the track records of researchers nominated in a proposal, assessors are advised to take into account the opportunities that the researchers have had to build their research profile. </a:t>
            </a:r>
          </a:p>
          <a:p>
            <a:endParaRPr lang="en-AU" sz="1400" dirty="0" smtClean="0">
              <a:solidFill>
                <a:schemeClr val="accent6"/>
              </a:solidFill>
            </a:endParaRPr>
          </a:p>
          <a:p>
            <a:r>
              <a:rPr lang="en-AU" sz="1400" dirty="0" smtClean="0">
                <a:solidFill>
                  <a:schemeClr val="accent6"/>
                </a:solidFill>
              </a:rPr>
              <a:t>- need to take this on board when considering submitting an application = build your research profile and track record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626"/>
            <a:ext cx="8229600" cy="62865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Scoring</a:t>
            </a:r>
            <a:r>
              <a:rPr lang="en-AU" sz="2400" i="1" dirty="0" smtClean="0"/>
              <a:t> Bands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350"/>
            <a:ext cx="8229600" cy="3879850"/>
          </a:xfrm>
        </p:spPr>
        <p:txBody>
          <a:bodyPr>
            <a:noAutofit/>
          </a:bodyPr>
          <a:lstStyle/>
          <a:p>
            <a:r>
              <a:rPr lang="en-AU" dirty="0" smtClean="0"/>
              <a:t>The ARC provides the following advice to assessors on the degree of merit associated with specified scoring bands as a guide. </a:t>
            </a:r>
          </a:p>
          <a:p>
            <a:endParaRPr lang="en-AU" dirty="0" smtClean="0"/>
          </a:p>
          <a:p>
            <a:pPr lvl="0">
              <a:spcAft>
                <a:spcPts val="1200"/>
              </a:spcAft>
            </a:pPr>
            <a:r>
              <a:rPr lang="en-AU" b="1" dirty="0" smtClean="0"/>
              <a:t>A</a:t>
            </a:r>
            <a:r>
              <a:rPr lang="en-AU" dirty="0" smtClean="0"/>
              <a:t>: Outstanding – </a:t>
            </a:r>
            <a:r>
              <a:rPr lang="en-AU" sz="1400" dirty="0" smtClean="0"/>
              <a:t>Of the highest quality and at the forefront of research in the field. (~10%* of Proposals should receive ratings in this band.) </a:t>
            </a:r>
          </a:p>
          <a:p>
            <a:pPr lvl="0">
              <a:spcAft>
                <a:spcPts val="1200"/>
              </a:spcAft>
            </a:pPr>
            <a:r>
              <a:rPr lang="en-AU" b="1" dirty="0" smtClean="0"/>
              <a:t>B</a:t>
            </a:r>
            <a:r>
              <a:rPr lang="en-AU" dirty="0" smtClean="0"/>
              <a:t>: Excellent – </a:t>
            </a:r>
            <a:r>
              <a:rPr lang="en-AU" sz="1400" dirty="0" smtClean="0"/>
              <a:t>High quality research and a strongly competitive Proposal. (~15%*)</a:t>
            </a:r>
          </a:p>
          <a:p>
            <a:pPr lvl="0">
              <a:spcAft>
                <a:spcPts val="1200"/>
              </a:spcAft>
            </a:pPr>
            <a:r>
              <a:rPr lang="en-AU" b="1" dirty="0" smtClean="0"/>
              <a:t>C</a:t>
            </a:r>
            <a:r>
              <a:rPr lang="en-AU" dirty="0" smtClean="0"/>
              <a:t>: Very good – </a:t>
            </a:r>
            <a:r>
              <a:rPr lang="en-AU" sz="1400" dirty="0" smtClean="0"/>
              <a:t>An interesting, sound and compelling Proposal. (~20%*) </a:t>
            </a:r>
          </a:p>
          <a:p>
            <a:pPr lvl="0">
              <a:spcAft>
                <a:spcPts val="1200"/>
              </a:spcAft>
            </a:pPr>
            <a:r>
              <a:rPr lang="en-AU" b="1" dirty="0" smtClean="0"/>
              <a:t>D</a:t>
            </a:r>
            <a:r>
              <a:rPr lang="en-AU" dirty="0" smtClean="0"/>
              <a:t>: Good – </a:t>
            </a:r>
            <a:r>
              <a:rPr lang="en-AU" sz="1400" dirty="0" smtClean="0"/>
              <a:t>A sound research Proposal, but lacks a compelling element. (~ 35%*) </a:t>
            </a:r>
          </a:p>
          <a:p>
            <a:pPr lvl="0">
              <a:spcAft>
                <a:spcPts val="1200"/>
              </a:spcAft>
            </a:pPr>
            <a:r>
              <a:rPr lang="en-AU" b="1" dirty="0" smtClean="0"/>
              <a:t>E</a:t>
            </a:r>
            <a:r>
              <a:rPr lang="en-AU" dirty="0" smtClean="0"/>
              <a:t>: Uncompetitive: </a:t>
            </a:r>
            <a:r>
              <a:rPr lang="en-AU" sz="1400" dirty="0" smtClean="0"/>
              <a:t>The Proposal is uncompetitive and has significant weaknesses or more fatal flaws. (~20%*) </a:t>
            </a:r>
            <a:br>
              <a:rPr lang="en-AU" sz="1400" dirty="0" smtClean="0"/>
            </a:br>
            <a:r>
              <a:rPr lang="en-AU" sz="1400" dirty="0" smtClean="0"/>
              <a:t>                                                                                                          </a:t>
            </a:r>
            <a:r>
              <a:rPr lang="en-AU" sz="1000" i="1" dirty="0" smtClean="0"/>
              <a:t>*Percentages are provided as a guide only. </a:t>
            </a:r>
            <a:endParaRPr lang="en-AU" sz="10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609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Rejoinders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51"/>
            <a:ext cx="8229600" cy="353695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Once the initial assessments are submitted to the ARC, researchers are invited to respond to the written comments [only] from the assessors. </a:t>
            </a:r>
          </a:p>
          <a:p>
            <a:pPr>
              <a:spcAft>
                <a:spcPts val="1200"/>
              </a:spcAft>
            </a:pPr>
            <a:r>
              <a:rPr lang="en-AU" sz="1600" i="1" dirty="0" smtClean="0"/>
              <a:t>- Scores and assessor details are not released to applicants.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Rejoinders allow applicants and nominated participants the opportunity to clarify any misunderstanding or difference of opinion about perceived weaknesses in the proposal. </a:t>
            </a:r>
          </a:p>
          <a:p>
            <a:pPr>
              <a:spcAft>
                <a:spcPts val="1200"/>
              </a:spcAft>
            </a:pPr>
            <a:r>
              <a:rPr lang="en-AU" sz="1600" i="1" dirty="0" smtClean="0"/>
              <a:t>- It also provides an important feedback mechanism that may help researchers in future proposals.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The assessors' reports and the rejoinders also assist the ARC </a:t>
            </a:r>
            <a:r>
              <a:rPr lang="en-AU" dirty="0" err="1" smtClean="0"/>
              <a:t>CoE</a:t>
            </a:r>
            <a:r>
              <a:rPr lang="en-AU" dirty="0" smtClean="0"/>
              <a:t> members in reviewing proposals.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466850"/>
            <a:ext cx="8229600" cy="425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 last these are released = here’s your chance to fight for your proposal</a:t>
            </a:r>
            <a:endParaRPr kumimoji="0" lang="en-AU" sz="16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609601"/>
          </a:xfrm>
        </p:spPr>
        <p:txBody>
          <a:bodyPr>
            <a:normAutofit/>
          </a:bodyPr>
          <a:lstStyle/>
          <a:p>
            <a:r>
              <a:rPr lang="en-AU" sz="2400" dirty="0" smtClean="0"/>
              <a:t>Selection Meetings – after rejoinder process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0267"/>
            <a:ext cx="8229600" cy="2106083"/>
          </a:xfrm>
        </p:spPr>
        <p:txBody>
          <a:bodyPr>
            <a:normAutofit/>
          </a:bodyPr>
          <a:lstStyle/>
          <a:p>
            <a:r>
              <a:rPr lang="en-AU" sz="2000" dirty="0" err="1" smtClean="0"/>
              <a:t>CoE</a:t>
            </a:r>
            <a:r>
              <a:rPr lang="en-AU" sz="2000" dirty="0" smtClean="0"/>
              <a:t> members attend selection meetings to rank the proposals and determine to what extent they ought to be funded. </a:t>
            </a:r>
          </a:p>
          <a:p>
            <a:endParaRPr lang="en-AU" sz="2000" dirty="0" smtClean="0"/>
          </a:p>
          <a:p>
            <a:r>
              <a:rPr lang="en-AU" sz="2000" dirty="0" smtClean="0"/>
              <a:t>A recommendation for funding is made to the ARC CEO. 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4450"/>
            <a:ext cx="8229600" cy="501651"/>
          </a:xfrm>
        </p:spPr>
        <p:txBody>
          <a:bodyPr>
            <a:normAutofit/>
          </a:bodyPr>
          <a:lstStyle/>
          <a:p>
            <a:r>
              <a:rPr lang="en-AU" sz="2400" dirty="0" smtClean="0"/>
              <a:t>Ranking of proposals</a:t>
            </a:r>
            <a:endParaRPr lang="en-AU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3479801"/>
          </a:xfrm>
        </p:spPr>
        <p:txBody>
          <a:bodyPr>
            <a:normAutofit/>
          </a:bodyPr>
          <a:lstStyle/>
          <a:p>
            <a:r>
              <a:rPr lang="en-AU" dirty="0" smtClean="0"/>
              <a:t>To determine a final ranked list, the selection panel considers and discusses proposals </a:t>
            </a:r>
            <a:r>
              <a:rPr lang="en-AU" i="1" dirty="0" smtClean="0"/>
              <a:t>– particularly those around the funding margin</a:t>
            </a:r>
            <a:r>
              <a:rPr lang="en-AU" dirty="0" smtClean="0"/>
              <a:t>. </a:t>
            </a:r>
          </a:p>
          <a:p>
            <a:endParaRPr lang="en-AU" dirty="0" smtClean="0"/>
          </a:p>
          <a:p>
            <a:r>
              <a:rPr lang="en-AU" dirty="0" smtClean="0"/>
              <a:t>Selection panel members may revise the ranking of a proposal in response to a number of factors including: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assessor reports;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persuasive rejoinder arguments; and 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panel discussions comparing the relative merits of proposals against the selection criteria.</a:t>
            </a:r>
          </a:p>
          <a:p>
            <a:pPr marL="920750" lvl="1" indent="-177800">
              <a:buNone/>
            </a:pPr>
            <a:r>
              <a:rPr lang="en-AU" sz="1400" dirty="0" smtClean="0"/>
              <a:t> and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taking into account any ranking anomalies.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999"/>
            <a:ext cx="8229600" cy="622302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Assignment of budgets</a:t>
            </a:r>
            <a:endParaRPr lang="en-AU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801"/>
            <a:ext cx="8229600" cy="1073149"/>
          </a:xfrm>
        </p:spPr>
        <p:txBody>
          <a:bodyPr/>
          <a:lstStyle/>
          <a:p>
            <a:r>
              <a:rPr lang="en-AU" dirty="0" smtClean="0"/>
              <a:t>Once a </a:t>
            </a:r>
            <a:r>
              <a:rPr lang="en-AU" dirty="0" err="1" smtClean="0"/>
              <a:t>CoE</a:t>
            </a:r>
            <a:r>
              <a:rPr lang="en-AU" dirty="0" smtClean="0"/>
              <a:t> selection panel has determined the final ranked list of proposals, members determine funding recommendations for all proposals in the fundable range. 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8000" y="3238498"/>
            <a:ext cx="8229600" cy="622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AU" sz="24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Awards outcomes </a:t>
            </a:r>
            <a:r>
              <a:rPr lang="en-AU" sz="2400" b="1" i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ARC CEO’s recommendation</a:t>
            </a:r>
            <a:endParaRPr lang="en-AU" sz="2400" b="1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1650" y="4044951"/>
            <a:ext cx="8229600" cy="1073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en-AU" dirty="0" smtClean="0">
                <a:solidFill>
                  <a:schemeClr val="bg1"/>
                </a:solidFill>
              </a:rPr>
              <a:t>On advice from the </a:t>
            </a:r>
            <a:r>
              <a:rPr lang="en-AU" dirty="0" err="1" smtClean="0">
                <a:solidFill>
                  <a:schemeClr val="bg1"/>
                </a:solidFill>
              </a:rPr>
              <a:t>CoE</a:t>
            </a:r>
            <a:r>
              <a:rPr lang="en-AU" dirty="0" smtClean="0">
                <a:solidFill>
                  <a:schemeClr val="bg1"/>
                </a:solidFill>
              </a:rPr>
              <a:t>, the ARC CEO makes funding recommendations to the Minister. </a:t>
            </a:r>
          </a:p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en-AU" dirty="0" smtClean="0">
                <a:solidFill>
                  <a:schemeClr val="bg1"/>
                </a:solidFill>
              </a:rPr>
              <a:t>Approval of proposal expenditure rests with the Minister. </a:t>
            </a:r>
          </a:p>
          <a:p>
            <a:pPr>
              <a:spcBef>
                <a:spcPts val="500"/>
              </a:spcBef>
              <a:spcAft>
                <a:spcPts val="1200"/>
              </a:spcAft>
            </a:pPr>
            <a:r>
              <a:rPr lang="en-AU" dirty="0" smtClean="0">
                <a:solidFill>
                  <a:schemeClr val="bg1"/>
                </a:solidFill>
              </a:rPr>
              <a:t>Generally, the Minister acts on advice from the ARC CEO.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7"/>
            <a:ext cx="8229600" cy="58420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OK, so what’s the chances of success?</a:t>
            </a:r>
            <a:endParaRPr lang="en-AU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1" y="1781175"/>
            <a:ext cx="8229600" cy="37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Discovery Projects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1" y="2159000"/>
          <a:ext cx="6896098" cy="1402080"/>
        </p:xfrm>
        <a:graphic>
          <a:graphicData uri="http://schemas.openxmlformats.org/drawingml/2006/table">
            <a:tbl>
              <a:tblPr/>
              <a:tblGrid>
                <a:gridCol w="1512884"/>
                <a:gridCol w="1092552"/>
                <a:gridCol w="1091771"/>
                <a:gridCol w="1092552"/>
                <a:gridCol w="1092552"/>
                <a:gridCol w="1013787"/>
              </a:tblGrid>
              <a:tr h="307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endParaRPr lang="en-A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en-A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A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A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A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n-AU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Submitted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Funded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Success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22.0%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19.9%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09601" y="3660775"/>
            <a:ext cx="8229600" cy="37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DECRA Projects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4199" y="4038600"/>
          <a:ext cx="5486401" cy="1402080"/>
        </p:xfrm>
        <a:graphic>
          <a:graphicData uri="http://schemas.openxmlformats.org/drawingml/2006/table">
            <a:tbl>
              <a:tblPr/>
              <a:tblGrid>
                <a:gridCol w="1837104"/>
                <a:gridCol w="1246383"/>
                <a:gridCol w="1246383"/>
                <a:gridCol w="1156531"/>
              </a:tblGrid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endParaRPr lang="en-A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AU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AU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n-AU" sz="20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Submitted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Funded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Success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975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709035" algn="l"/>
                        </a:tabLst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609601" y="5491797"/>
            <a:ext cx="8229600" cy="21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800" i="1" dirty="0" smtClean="0">
                <a:solidFill>
                  <a:schemeClr val="bg1"/>
                </a:solidFill>
              </a:rPr>
              <a:t>Source: ARC research funding trend data, Success rate of proposals by scheme, by funding commencement year, </a:t>
            </a:r>
            <a:r>
              <a:rPr lang="en-AU" sz="800" i="1" u="sng" dirty="0" smtClean="0">
                <a:solidFill>
                  <a:schemeClr val="bg1"/>
                </a:solidFill>
              </a:rPr>
              <a:t>http://www.arc.gov.au/general/searchable_data.htm</a:t>
            </a:r>
            <a:r>
              <a:rPr lang="en-AU" sz="800" i="1" dirty="0" smtClean="0">
                <a:solidFill>
                  <a:schemeClr val="bg1"/>
                </a:solidFill>
              </a:rPr>
              <a:t>  (19-6-14)</a:t>
            </a:r>
            <a:endParaRPr lang="en-AU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Writing a Rejoinder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0" y="2980267"/>
            <a:ext cx="6813550" cy="2531533"/>
          </a:xfrm>
        </p:spPr>
        <p:txBody>
          <a:bodyPr>
            <a:normAutofit/>
          </a:bodyPr>
          <a:lstStyle/>
          <a:p>
            <a:r>
              <a:rPr lang="en-AU" sz="2000" dirty="0" smtClean="0"/>
              <a:t>- How to read your Assessor Reports</a:t>
            </a:r>
          </a:p>
          <a:p>
            <a:r>
              <a:rPr lang="en-AU" sz="2000" dirty="0" smtClean="0"/>
              <a:t>- Where to start?</a:t>
            </a:r>
          </a:p>
          <a:p>
            <a:pPr>
              <a:buFontTx/>
              <a:buChar char="-"/>
            </a:pPr>
            <a:r>
              <a:rPr lang="en-AU" sz="2000" dirty="0" smtClean="0"/>
              <a:t>Tips – what to do /what not to do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r>
              <a:rPr lang="en-AU" sz="2000" dirty="0" smtClean="0"/>
              <a:t>- Rejoinder Process Instructions</a:t>
            </a:r>
          </a:p>
          <a:p>
            <a:pPr>
              <a:buFontTx/>
              <a:buChar char="-"/>
            </a:pP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1273"/>
            <a:ext cx="8229600" cy="781051"/>
          </a:xfrm>
        </p:spPr>
        <p:txBody>
          <a:bodyPr>
            <a:normAutofit/>
          </a:bodyPr>
          <a:lstStyle/>
          <a:p>
            <a:r>
              <a:rPr lang="en-AU" sz="2700" dirty="0" smtClean="0"/>
              <a:t>ARC Rejoinders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900" u="sng" dirty="0" smtClean="0">
                <a:hlinkClick r:id="rId2"/>
              </a:rPr>
              <a:t>http://intranet.monash.edu.au/researchadmin/arc/arc-rejoinders.html</a:t>
            </a:r>
            <a:r>
              <a:rPr lang="en-AU" sz="900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601"/>
            <a:ext cx="8229600" cy="2889249"/>
          </a:xfrm>
        </p:spPr>
        <p:txBody>
          <a:bodyPr/>
          <a:lstStyle/>
          <a:p>
            <a:r>
              <a:rPr lang="en-AU" dirty="0" smtClean="0"/>
              <a:t>The purpose of the Rejoinder process is to allow Applicants to respond to assessment comments made by external assessors.  </a:t>
            </a:r>
          </a:p>
          <a:p>
            <a:endParaRPr lang="en-AU" dirty="0" smtClean="0"/>
          </a:p>
          <a:p>
            <a:r>
              <a:rPr lang="en-AU" dirty="0" smtClean="0"/>
              <a:t>Rejoinders are not viewed by external assessors but are considered by an ARC College Panel when deciding the overall ranking of a Proposal. </a:t>
            </a:r>
          </a:p>
          <a:p>
            <a:endParaRPr lang="en-AU" dirty="0" smtClean="0"/>
          </a:p>
          <a:p>
            <a:r>
              <a:rPr lang="en-AU" dirty="0" smtClean="0"/>
              <a:t>Applicants and named participants are given access in RMS to the Assessor Reports and the Rejoinder form.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939801"/>
            <a:ext cx="8229600" cy="1447799"/>
          </a:xfrm>
        </p:spPr>
        <p:txBody>
          <a:bodyPr/>
          <a:lstStyle/>
          <a:p>
            <a:r>
              <a:rPr lang="en-AU" sz="2400" b="1" dirty="0" smtClean="0"/>
              <a:t>What is an Assessor Report?</a:t>
            </a:r>
          </a:p>
          <a:p>
            <a:endParaRPr lang="en-AU" sz="1050" dirty="0" smtClean="0"/>
          </a:p>
          <a:p>
            <a:r>
              <a:rPr lang="en-AU" sz="1600" dirty="0" smtClean="0"/>
              <a:t>Peer review comments made by the external assessors (</a:t>
            </a:r>
            <a:r>
              <a:rPr lang="en-AU" sz="1600" dirty="0" err="1" smtClean="0"/>
              <a:t>CoE</a:t>
            </a:r>
            <a:r>
              <a:rPr lang="en-AU" sz="1600" dirty="0" smtClean="0"/>
              <a:t> Members, Detailed Assessors and General Assessors) in relation to the selection criteria about your proposal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3750" y="2514600"/>
            <a:ext cx="8045450" cy="3194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spcBef>
                <a:spcPts val="500"/>
              </a:spcBef>
            </a:pPr>
            <a:r>
              <a:rPr lang="en-AU" sz="4400" b="1" dirty="0" smtClean="0">
                <a:solidFill>
                  <a:schemeClr val="bg1"/>
                </a:solidFill>
              </a:rPr>
              <a:t>What is a Rejoinder?</a:t>
            </a:r>
          </a:p>
          <a:p>
            <a:endParaRPr lang="en-AU" sz="2300" dirty="0" smtClean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r>
              <a:rPr lang="en-AU" sz="2900" dirty="0" smtClean="0">
                <a:solidFill>
                  <a:schemeClr val="bg1"/>
                </a:solidFill>
              </a:rPr>
              <a:t>Applicant’s response to the Assessor Reports – </a:t>
            </a:r>
          </a:p>
          <a:p>
            <a:pPr>
              <a:spcBef>
                <a:spcPts val="500"/>
              </a:spcBef>
            </a:pPr>
            <a:endParaRPr lang="en-AU" sz="2900" dirty="0" smtClean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r>
              <a:rPr lang="en-AU" sz="2900" dirty="0" smtClean="0">
                <a:solidFill>
                  <a:schemeClr val="bg1"/>
                </a:solidFill>
              </a:rPr>
              <a:t>It’s your opportunity to constructively respond to comments and criticism made by Assessors</a:t>
            </a:r>
          </a:p>
          <a:p>
            <a:pPr>
              <a:spcBef>
                <a:spcPts val="500"/>
              </a:spcBef>
            </a:pPr>
            <a:endParaRPr lang="en-AU" sz="2900" dirty="0" smtClean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r>
              <a:rPr lang="en-AU" sz="2900" dirty="0" smtClean="0">
                <a:solidFill>
                  <a:schemeClr val="bg1"/>
                </a:solidFill>
              </a:rPr>
              <a:t>Rejoinders provide information for the </a:t>
            </a:r>
            <a:r>
              <a:rPr lang="en-AU" sz="2900" dirty="0" err="1" smtClean="0">
                <a:solidFill>
                  <a:schemeClr val="bg1"/>
                </a:solidFill>
              </a:rPr>
              <a:t>CoE</a:t>
            </a:r>
            <a:r>
              <a:rPr lang="en-AU" sz="2900" dirty="0" smtClean="0">
                <a:solidFill>
                  <a:schemeClr val="bg1"/>
                </a:solidFill>
              </a:rPr>
              <a:t> panel members who decide which proposals are fundable</a:t>
            </a:r>
          </a:p>
          <a:p>
            <a:pPr>
              <a:spcBef>
                <a:spcPts val="500"/>
              </a:spcBef>
            </a:pPr>
            <a:endParaRPr lang="en-AU" sz="2900" dirty="0" smtClean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r>
              <a:rPr lang="en-AU" sz="2900" dirty="0" smtClean="0">
                <a:solidFill>
                  <a:schemeClr val="bg1"/>
                </a:solidFill>
              </a:rPr>
              <a:t>Rejoinders are not viewed by external assessors – they are considered by ARC </a:t>
            </a:r>
            <a:r>
              <a:rPr lang="en-AU" sz="2900" dirty="0" err="1" smtClean="0">
                <a:solidFill>
                  <a:schemeClr val="bg1"/>
                </a:solidFill>
              </a:rPr>
              <a:t>CoE</a:t>
            </a:r>
            <a:r>
              <a:rPr lang="en-AU" sz="2900" dirty="0" smtClean="0">
                <a:solidFill>
                  <a:schemeClr val="bg1"/>
                </a:solidFill>
              </a:rPr>
              <a:t> Panels when deciding the overall ranking of proposals</a:t>
            </a:r>
          </a:p>
          <a:p>
            <a:endParaRPr lang="en-AU" sz="23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350"/>
            <a:ext cx="8229600" cy="2531533"/>
          </a:xfrm>
        </p:spPr>
        <p:txBody>
          <a:bodyPr/>
          <a:lstStyle/>
          <a:p>
            <a:r>
              <a:rPr lang="en-AU" sz="2400" b="1" u="sng" dirty="0" smtClean="0"/>
              <a:t>IMPORTANT</a:t>
            </a:r>
            <a:endParaRPr lang="en-AU" sz="2400" dirty="0" smtClean="0"/>
          </a:p>
          <a:p>
            <a:pPr lvl="0"/>
            <a:endParaRPr lang="en-AU" dirty="0" smtClean="0"/>
          </a:p>
          <a:p>
            <a:pPr lvl="0"/>
            <a:r>
              <a:rPr lang="en-AU" sz="2400" dirty="0" smtClean="0"/>
              <a:t>Normally a </a:t>
            </a:r>
            <a:r>
              <a:rPr lang="en-AU" sz="2400" u="sng" dirty="0" smtClean="0"/>
              <a:t>2-week </a:t>
            </a:r>
            <a:r>
              <a:rPr lang="en-AU" sz="2400" dirty="0" smtClean="0"/>
              <a:t>turnaround for rejoinders</a:t>
            </a:r>
          </a:p>
          <a:p>
            <a:r>
              <a:rPr lang="en-AU" sz="2400" dirty="0" smtClean="0"/>
              <a:t> </a:t>
            </a:r>
          </a:p>
          <a:p>
            <a:pPr lvl="0"/>
            <a:r>
              <a:rPr lang="en-AU" sz="2400" dirty="0" smtClean="0"/>
              <a:t>Rejoinder text is </a:t>
            </a:r>
            <a:r>
              <a:rPr lang="en-AU" sz="2400" u="sng" dirty="0" smtClean="0"/>
              <a:t>limited to 5000 characters</a:t>
            </a:r>
            <a:endParaRPr lang="en-AU" sz="2400" dirty="0" smtClean="0"/>
          </a:p>
          <a:p>
            <a:pPr algn="ctr"/>
            <a:r>
              <a:rPr lang="en-AU" i="1" dirty="0" smtClean="0">
                <a:solidFill>
                  <a:schemeClr val="accent6"/>
                </a:solidFill>
              </a:rPr>
              <a:t>Use it wisely</a:t>
            </a:r>
            <a:endParaRPr lang="en-AU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550"/>
            <a:ext cx="8229600" cy="508001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Before you start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901"/>
            <a:ext cx="8229600" cy="3644900"/>
          </a:xfrm>
        </p:spPr>
        <p:txBody>
          <a:bodyPr/>
          <a:lstStyle/>
          <a:p>
            <a:r>
              <a:rPr lang="en-AU" dirty="0" smtClean="0"/>
              <a:t>You should definitely write a rejoinder no matter how good (or bad) your assessor reports are – can’t always assume the assessor’s scores match what they write.  </a:t>
            </a:r>
          </a:p>
          <a:p>
            <a:endParaRPr lang="en-AU" dirty="0" smtClean="0"/>
          </a:p>
          <a:p>
            <a:pPr>
              <a:spcAft>
                <a:spcPts val="1200"/>
              </a:spcAft>
            </a:pPr>
            <a:r>
              <a:rPr lang="en-AU" dirty="0" smtClean="0"/>
              <a:t>View it as a ‘bonus’, an opportunity to argue your case and, if written well, increase your chances of success.</a:t>
            </a:r>
          </a:p>
          <a:p>
            <a:r>
              <a:rPr lang="en-AU" dirty="0" smtClean="0"/>
              <a:t>Remember your Rejoinder goes to the </a:t>
            </a:r>
            <a:r>
              <a:rPr lang="en-AU" dirty="0" err="1" smtClean="0"/>
              <a:t>CoE</a:t>
            </a:r>
            <a:r>
              <a:rPr lang="en-AU" dirty="0" smtClean="0"/>
              <a:t> panel member – not the assessor; give your champion ammunition to help get your proposal over the line.</a:t>
            </a:r>
          </a:p>
          <a:p>
            <a:endParaRPr lang="en-AU" dirty="0" smtClean="0"/>
          </a:p>
          <a:p>
            <a:r>
              <a:rPr lang="en-AU" dirty="0" smtClean="0"/>
              <a:t>Understand what you are trying to achieve – make a plan, what will be the structure, what needs to be addressed and what doesn’t.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7899"/>
            <a:ext cx="8229600" cy="508001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How to read your Assessor Reports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700"/>
            <a:ext cx="8229600" cy="3848101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AU" b="1" dirty="0" smtClean="0"/>
              <a:t>Read, Read and Re-read </a:t>
            </a:r>
            <a:r>
              <a:rPr lang="en-AU" dirty="0" smtClean="0"/>
              <a:t>– try to keep an open mind 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Think – take your time – give yourself time to react and neutralise any emotional reaction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Digest the comments – show it to colleagues, ask for advice 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Write the first draft – and then put it aside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Be careful not to misinterpret comments and criticism 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Check your proposal – Was it clear? Did the reviewer miss something important that might help your panel champion?</a:t>
            </a:r>
          </a:p>
          <a:p>
            <a:pPr>
              <a:spcAft>
                <a:spcPts val="1000"/>
              </a:spcAft>
            </a:pPr>
            <a:r>
              <a:rPr lang="en-AU" dirty="0" smtClean="0"/>
              <a:t>Generally, assessors won’t know who you are – they are not making personal attacks; think about why they wrote what they did.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984250"/>
            <a:ext cx="8229600" cy="596901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Where to start?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8001"/>
            <a:ext cx="8229600" cy="3733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dirty="0" smtClean="0"/>
              <a:t>Highlight the comments and criticism that need to be addressed.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Determine whether the criticisms are accurate or not </a:t>
            </a:r>
            <a:br>
              <a:rPr lang="en-AU" dirty="0" smtClean="0"/>
            </a:br>
            <a:r>
              <a:rPr lang="en-AU" dirty="0" smtClean="0"/>
              <a:t>- if they are, say how the concern will be addressed. </a:t>
            </a:r>
            <a:br>
              <a:rPr lang="en-AU" dirty="0" smtClean="0"/>
            </a:br>
            <a:r>
              <a:rPr lang="en-AU" dirty="0" smtClean="0"/>
              <a:t>- if not, say why not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Use the criteria headings to structure your response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Be brief and systematic – quote and respond, quote and respond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Identify the Assessor for each response </a:t>
            </a:r>
            <a:br>
              <a:rPr lang="en-AU" dirty="0" smtClean="0"/>
            </a:br>
            <a:r>
              <a:rPr lang="en-AU" dirty="0" smtClean="0"/>
              <a:t>- similar comments from more than one Assessor </a:t>
            </a:r>
            <a:br>
              <a:rPr lang="en-AU" dirty="0" smtClean="0"/>
            </a:br>
            <a:r>
              <a:rPr lang="en-AU" dirty="0" smtClean="0"/>
              <a:t>	group the response (e.g. “Assessor 2 similar”)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2350"/>
            <a:ext cx="8229600" cy="527051"/>
          </a:xfrm>
        </p:spPr>
        <p:txBody>
          <a:bodyPr>
            <a:normAutofit/>
          </a:bodyPr>
          <a:lstStyle/>
          <a:p>
            <a:r>
              <a:rPr lang="en-AU" sz="2000" u="sng" dirty="0" smtClean="0"/>
              <a:t>Where to start? - cont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851"/>
            <a:ext cx="8229600" cy="35369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AU" dirty="0" smtClean="0"/>
              <a:t>Don’t waste space discussing all the positive comments (unless it’s all positive!) - they’ve read your proposal and reports; </a:t>
            </a:r>
            <a:br>
              <a:rPr lang="en-AU" dirty="0" smtClean="0"/>
            </a:br>
            <a:r>
              <a:rPr lang="en-AU" dirty="0" smtClean="0"/>
              <a:t>- so focus on the criticism and issues that need to be addressed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Only if space permits, </a:t>
            </a:r>
            <a:r>
              <a:rPr lang="en-AU" i="1" dirty="0" smtClean="0"/>
              <a:t>very briefly </a:t>
            </a:r>
            <a:r>
              <a:rPr lang="en-AU" dirty="0" smtClean="0"/>
              <a:t>acknowledge positive comments</a:t>
            </a:r>
          </a:p>
          <a:p>
            <a:pPr>
              <a:spcAft>
                <a:spcPts val="1200"/>
              </a:spcAft>
            </a:pPr>
            <a:endParaRPr lang="en-AU" dirty="0" smtClean="0"/>
          </a:p>
          <a:p>
            <a:pPr>
              <a:spcAft>
                <a:spcPts val="1200"/>
              </a:spcAft>
            </a:pPr>
            <a:r>
              <a:rPr lang="en-AU" dirty="0" smtClean="0"/>
              <a:t>Write it – put it aside (time permitting) – edit</a:t>
            </a:r>
          </a:p>
          <a:p>
            <a:pPr>
              <a:spcAft>
                <a:spcPts val="1200"/>
              </a:spcAft>
            </a:pPr>
            <a:endParaRPr lang="en-AU" dirty="0" smtClean="0"/>
          </a:p>
          <a:p>
            <a:pPr>
              <a:spcAft>
                <a:spcPts val="1200"/>
              </a:spcAft>
            </a:pPr>
            <a:r>
              <a:rPr lang="en-AU" dirty="0" smtClean="0"/>
              <a:t>Ask colleagues for feedback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054098"/>
            <a:ext cx="8229600" cy="647701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TIPS – Dos &amp; Don’ts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1623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Allow yourself to react, get annoyed and complain – then work out a strategy to respond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Write in a clear and concise manner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Use a positive and conciliatory tone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Put emphasis on why your proposal is worth funding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Consider each assessor’s comments seriously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250" y="1835150"/>
            <a:ext cx="8229600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DO: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450850"/>
          </a:xfrm>
        </p:spPr>
        <p:txBody>
          <a:bodyPr>
            <a:normAutofit/>
          </a:bodyPr>
          <a:lstStyle/>
          <a:p>
            <a:pPr lvl="0"/>
            <a:r>
              <a:rPr lang="en-AU" sz="2000" u="sng" dirty="0" smtClean="0"/>
              <a:t>DO – cont: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250"/>
            <a:ext cx="8229600" cy="3124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Respond to every critical comment – address them directly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Acknowledge something you may have gotten wrong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Be succinct and avoid overly technical comments – they may have a broad knowledge but may not be an expert in your field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Remember reviewers are experts within their fields – potentially they are correct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Provide an indication of the comment to which you are responding.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450850"/>
          </a:xfrm>
        </p:spPr>
        <p:txBody>
          <a:bodyPr>
            <a:normAutofit/>
          </a:bodyPr>
          <a:lstStyle/>
          <a:p>
            <a:pPr lvl="0"/>
            <a:r>
              <a:rPr lang="en-AU" sz="2000" u="sng" dirty="0" smtClean="0"/>
              <a:t>DO – cont: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699"/>
            <a:ext cx="8229600" cy="37211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Help the College of Experts to see the proposal from your point of view.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Stick to the main points. Whenever possible, a short rejoinder is a good rejoinder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Put criticisms into perspective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Use it as a learning experience – what would you do differently next time?</a:t>
            </a:r>
          </a:p>
          <a:p>
            <a:pPr>
              <a:spcAft>
                <a:spcPts val="1200"/>
              </a:spcAft>
            </a:pPr>
            <a:endParaRPr lang="en-AU" dirty="0" smtClean="0"/>
          </a:p>
          <a:p>
            <a:pPr>
              <a:spcAft>
                <a:spcPts val="1200"/>
              </a:spcAft>
            </a:pPr>
            <a:r>
              <a:rPr lang="en-AU" dirty="0" smtClean="0"/>
              <a:t>Rejoinders are optional – </a:t>
            </a:r>
            <a:r>
              <a:rPr lang="en-AU" b="1" i="1" dirty="0" smtClean="0"/>
              <a:t>but highly recommended</a:t>
            </a:r>
            <a:r>
              <a:rPr lang="en-AU" dirty="0" smtClean="0"/>
              <a:t>. 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	If you don’t want to submit – you must state this in RMS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750"/>
            <a:ext cx="8229600" cy="382905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Don’t take it personally or jump to conclusions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argue with or be hostile to an Assessor – point out any factual errors and respond accordingly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play assessors off against each other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be mislead by general positive comments – may not equal a high ranking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try to guess your scores or ranking – comments can be misleading – focus on the issues that need addressing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over react – see it as a potential positive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nit-pick or complain – if they misunderstood something, clarify it (politely)</a:t>
            </a:r>
            <a:endParaRPr lang="en-AU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250" y="1028700"/>
            <a:ext cx="8229600" cy="51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DON’T: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450850"/>
          </a:xfrm>
        </p:spPr>
        <p:txBody>
          <a:bodyPr>
            <a:normAutofit/>
          </a:bodyPr>
          <a:lstStyle/>
          <a:p>
            <a:pPr lvl="0"/>
            <a:r>
              <a:rPr lang="en-AU" sz="2000" u="sng" dirty="0" smtClean="0"/>
              <a:t>DON’T – cont: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34925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Don’t regard unexpected criticism as having no ground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request that comments be disregarded without providing a good reason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criticise or question the assessors’ competence or expertise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hide away from negatives by only focusing on the positives 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over do it – give clear, succinct responses explaining why you should be funded, be careful of using technical details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Don’t add new information, updates, etc.* – assessed by what was in the proposal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939801"/>
            <a:ext cx="8229600" cy="838199"/>
          </a:xfrm>
        </p:spPr>
        <p:txBody>
          <a:bodyPr/>
          <a:lstStyle/>
          <a:p>
            <a:r>
              <a:rPr lang="en-AU" sz="2400" b="1" dirty="0" smtClean="0"/>
              <a:t>General overview - NCGP &amp; Peer Review Process</a:t>
            </a:r>
          </a:p>
          <a:p>
            <a:r>
              <a:rPr lang="en-AU" sz="1100" u="sng" dirty="0" smtClean="0">
                <a:hlinkClick r:id="rId2"/>
              </a:rPr>
              <a:t>http://www.arc.gov.au/general/assessment_process.htm</a:t>
            </a:r>
            <a:r>
              <a:rPr lang="en-AU" sz="1100" dirty="0" smtClean="0"/>
              <a:t> 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AU" sz="1100" dirty="0" smtClean="0"/>
              <a:t> </a:t>
            </a:r>
            <a:r>
              <a:rPr lang="en-AU" sz="1100" u="sng" dirty="0" smtClean="0">
                <a:hlinkClick r:id="rId3"/>
              </a:rPr>
              <a:t>http://www.arc.gov.au/ncgp/default.htm</a:t>
            </a:r>
            <a:r>
              <a:rPr lang="en-AU" sz="1100" dirty="0" smtClean="0"/>
              <a:t>  </a:t>
            </a:r>
            <a:r>
              <a:rPr lang="en-AU" sz="1100" dirty="0" smtClean="0">
                <a:solidFill>
                  <a:schemeClr val="bg1">
                    <a:lumMod val="50000"/>
                  </a:schemeClr>
                </a:solidFill>
              </a:rPr>
              <a:t>(19-6-14)</a:t>
            </a:r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3750" y="2717800"/>
            <a:ext cx="804545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500"/>
              </a:spcBef>
            </a:pPr>
            <a:endParaRPr lang="en-AU" sz="2900" dirty="0" smtClean="0">
              <a:solidFill>
                <a:schemeClr val="bg1"/>
              </a:solidFill>
            </a:endParaRPr>
          </a:p>
          <a:p>
            <a:endParaRPr lang="en-AU" sz="2300" dirty="0" smtClean="0">
              <a:solidFill>
                <a:schemeClr val="bg1"/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692150" y="1731814"/>
            <a:ext cx="8331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The ARC funds research and researchers under the National Competitive Grants Program (NCGP).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This comprises two main elements - Discovery and Linkage - under which the ARC funds a range of complementary schemes to: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support researchers at different stages of their careers, </a:t>
            </a:r>
            <a:r>
              <a:rPr kumimoji="0" lang="en-AU" sz="12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  <a:cs typeface="Arial" pitchFamily="34" charset="0"/>
              </a:rPr>
              <a:t>Relative to opportunity + / -</a:t>
            </a:r>
            <a:endParaRPr kumimoji="0" lang="en-AU" altLang="zh-CN" sz="1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ea typeface="SimSun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A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build Australia’s research capability, </a:t>
            </a:r>
            <a:endParaRPr kumimoji="0" lang="en-AU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SimSun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A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expand and enhance research networks and collaborations, and </a:t>
            </a:r>
            <a:endParaRPr kumimoji="0" lang="en-AU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SimSun"/>
              <a:cs typeface="Arial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A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develop centres of research excellence.</a:t>
            </a:r>
            <a:br>
              <a:rPr kumimoji="0" lang="en-A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</a:br>
            <a:endParaRPr kumimoji="0" lang="en-AU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AU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The majority of funding decisions under the NCGP are made on the basis of peer review. </a:t>
            </a:r>
            <a:endParaRPr kumimoji="0" lang="en-AU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450850"/>
          </a:xfrm>
        </p:spPr>
        <p:txBody>
          <a:bodyPr>
            <a:normAutofit/>
          </a:bodyPr>
          <a:lstStyle/>
          <a:p>
            <a:pPr lvl="0"/>
            <a:r>
              <a:rPr lang="en-AU" sz="2000" u="sng" dirty="0" smtClean="0"/>
              <a:t>DON’T – cont: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699"/>
            <a:ext cx="8229600" cy="372110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 </a:t>
            </a:r>
          </a:p>
          <a:p>
            <a:pPr>
              <a:spcAft>
                <a:spcPts val="1200"/>
              </a:spcAft>
            </a:pPr>
            <a:r>
              <a:rPr lang="en-AU" b="1" i="1" dirty="0" smtClean="0"/>
              <a:t>Don’t give up</a:t>
            </a:r>
            <a:r>
              <a:rPr lang="en-AU" dirty="0" smtClean="0"/>
              <a:t>! 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	- you’ve put the effort into this project;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	- can it be funded elsewhere?</a:t>
            </a:r>
          </a:p>
          <a:p>
            <a:pPr>
              <a:spcAft>
                <a:spcPts val="1200"/>
              </a:spcAft>
            </a:pPr>
            <a:endParaRPr lang="en-AU" dirty="0" smtClean="0"/>
          </a:p>
          <a:p>
            <a:pPr>
              <a:spcAft>
                <a:spcPts val="1200"/>
              </a:spcAft>
            </a:pPr>
            <a:endParaRPr lang="en-AU" dirty="0" smtClean="0"/>
          </a:p>
          <a:p>
            <a:pPr>
              <a:spcAft>
                <a:spcPts val="1200"/>
              </a:spcAft>
            </a:pPr>
            <a:r>
              <a:rPr lang="en-AU" dirty="0" smtClean="0"/>
              <a:t>Rejoinders are optional – </a:t>
            </a:r>
            <a:r>
              <a:rPr lang="en-AU" b="1" i="1" dirty="0" smtClean="0"/>
              <a:t>but highly recommended</a:t>
            </a:r>
            <a:r>
              <a:rPr lang="en-AU" dirty="0" smtClean="0"/>
              <a:t>. 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	If you don’t want to submit – you must state this in RMS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500"/>
            <a:ext cx="8229600" cy="501649"/>
          </a:xfrm>
        </p:spPr>
        <p:txBody>
          <a:bodyPr>
            <a:normAutofit/>
          </a:bodyPr>
          <a:lstStyle/>
          <a:p>
            <a:r>
              <a:rPr lang="en-AU" sz="2000" u="sng" dirty="0" smtClean="0"/>
              <a:t>What if you don’t get an Assessor Report?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Not likely – but still submit a Rejoinder.  </a:t>
            </a:r>
          </a:p>
          <a:p>
            <a:endParaRPr lang="en-AU" sz="2000" dirty="0" smtClean="0"/>
          </a:p>
          <a:p>
            <a:r>
              <a:rPr lang="en-AU" sz="2000" dirty="0" smtClean="0"/>
              <a:t>This is when you </a:t>
            </a:r>
            <a:r>
              <a:rPr lang="en-AU" sz="2000" i="1" dirty="0" smtClean="0"/>
              <a:t>can </a:t>
            </a:r>
            <a:r>
              <a:rPr lang="en-AU" sz="2000" dirty="0" smtClean="0"/>
              <a:t>tell the panel about new developments, new work, successes, publications, etc.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1799"/>
            <a:ext cx="8229600" cy="869951"/>
          </a:xfrm>
        </p:spPr>
        <p:txBody>
          <a:bodyPr>
            <a:normAutofit/>
          </a:bodyPr>
          <a:lstStyle/>
          <a:p>
            <a:r>
              <a:rPr lang="en-AU" dirty="0" smtClean="0"/>
              <a:t>Assessor Reports are released!!!!!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80267"/>
            <a:ext cx="8229600" cy="391583"/>
          </a:xfrm>
        </p:spPr>
        <p:txBody>
          <a:bodyPr>
            <a:noAutofit/>
          </a:bodyPr>
          <a:lstStyle/>
          <a:p>
            <a:r>
              <a:rPr lang="en-AU" sz="2000" b="1" dirty="0" smtClean="0"/>
              <a:t>Lead CI will receive email notification from ARC.</a:t>
            </a:r>
          </a:p>
          <a:p>
            <a:endParaRPr lang="en-AU" sz="2000" b="1" dirty="0" smtClean="0"/>
          </a:p>
          <a:p>
            <a:r>
              <a:rPr lang="en-AU" b="1" dirty="0" smtClean="0"/>
              <a:t>Research Funding Team will also be in touch.</a:t>
            </a:r>
          </a:p>
          <a:p>
            <a:endParaRPr lang="en-AU" sz="2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52950"/>
            <a:ext cx="8229600" cy="391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go about it?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48"/>
            <a:ext cx="8229600" cy="495301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ARC Rejoinder Process Instructions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599"/>
          </a:xfrm>
        </p:spPr>
        <p:txBody>
          <a:bodyPr>
            <a:normAutofit fontScale="32500" lnSpcReduction="20000"/>
          </a:bodyPr>
          <a:lstStyle/>
          <a:p>
            <a:r>
              <a:rPr lang="en-AU" sz="5500" b="1" dirty="0" smtClean="0"/>
              <a:t>Applicants and nominated participants</a:t>
            </a:r>
            <a:r>
              <a:rPr lang="en-AU" sz="5500" dirty="0" smtClean="0"/>
              <a:t> </a:t>
            </a:r>
            <a:r>
              <a:rPr lang="en-AU" sz="5500" b="1" dirty="0" smtClean="0"/>
              <a:t>are given access</a:t>
            </a:r>
            <a:r>
              <a:rPr lang="en-AU" sz="5500" dirty="0" smtClean="0"/>
              <a:t> </a:t>
            </a:r>
            <a:r>
              <a:rPr lang="en-AU" sz="5500" b="1" dirty="0" smtClean="0"/>
              <a:t>to the Rejoinder form</a:t>
            </a:r>
            <a:r>
              <a:rPr lang="en-AU" sz="5500" dirty="0" smtClean="0"/>
              <a:t> in the ARC Research Management System (RMS)</a:t>
            </a:r>
          </a:p>
          <a:p>
            <a:r>
              <a:rPr lang="en-AU" sz="5500" dirty="0" smtClean="0"/>
              <a:t>- able to </a:t>
            </a:r>
            <a:r>
              <a:rPr lang="en-AU" sz="5500" b="1" dirty="0" smtClean="0"/>
              <a:t>access the assessors' reports</a:t>
            </a:r>
            <a:r>
              <a:rPr lang="en-AU" sz="5500" dirty="0" smtClean="0"/>
              <a:t> and </a:t>
            </a:r>
          </a:p>
          <a:p>
            <a:r>
              <a:rPr lang="en-AU" sz="5500" dirty="0" smtClean="0"/>
              <a:t>- have an adequate, </a:t>
            </a:r>
            <a:r>
              <a:rPr lang="en-AU" sz="5500" i="1" dirty="0" smtClean="0"/>
              <a:t>though brief</a:t>
            </a:r>
            <a:r>
              <a:rPr lang="en-AU" sz="5500" dirty="0" smtClean="0"/>
              <a:t>, period for submitting a rejoinder.</a:t>
            </a:r>
          </a:p>
          <a:p>
            <a:r>
              <a:rPr lang="en-AU" dirty="0" smtClean="0"/>
              <a:t> </a:t>
            </a:r>
          </a:p>
          <a:p>
            <a:r>
              <a:rPr lang="en-AU" dirty="0" smtClean="0"/>
              <a:t> </a:t>
            </a:r>
          </a:p>
          <a:p>
            <a:endParaRPr lang="en-AU" dirty="0" smtClean="0"/>
          </a:p>
          <a:p>
            <a:r>
              <a:rPr lang="en-AU" dirty="0" smtClean="0"/>
              <a:t>   </a:t>
            </a:r>
          </a:p>
          <a:p>
            <a:r>
              <a:rPr lang="en-AU" sz="6200" b="1" dirty="0" smtClean="0"/>
              <a:t>Queries or requests</a:t>
            </a:r>
          </a:p>
          <a:p>
            <a:r>
              <a:rPr lang="en-AU" dirty="0" smtClean="0"/>
              <a:t> </a:t>
            </a:r>
          </a:p>
          <a:p>
            <a:r>
              <a:rPr lang="en-AU" sz="5500" dirty="0" smtClean="0"/>
              <a:t>Applicants should direct queries or requests to the Research Office at the Administering Organisation.  </a:t>
            </a:r>
            <a:r>
              <a:rPr lang="en-AU" sz="4900" u="sng" dirty="0" smtClean="0"/>
              <a:t>Research.funding@federation.edu.au</a:t>
            </a:r>
            <a:r>
              <a:rPr lang="en-AU" sz="4900" dirty="0" smtClean="0"/>
              <a:t> </a:t>
            </a:r>
          </a:p>
          <a:p>
            <a:endParaRPr lang="en-AU" sz="5500" i="1" u="sng" dirty="0" smtClean="0"/>
          </a:p>
          <a:p>
            <a:r>
              <a:rPr lang="en-AU" sz="5500" i="1" u="sng" dirty="0" smtClean="0"/>
              <a:t>Do not contact ARC directly</a:t>
            </a:r>
          </a:p>
          <a:p>
            <a:pPr lvl="0"/>
            <a:endParaRPr lang="en-AU" sz="4000" dirty="0" smtClean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600" y="1495424"/>
            <a:ext cx="8229600" cy="2730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z="900" i="1" dirty="0" smtClean="0"/>
              <a:t>**Edited by Tina D’Urbano; Full document can be found at </a:t>
            </a:r>
            <a:r>
              <a:rPr lang="en-AU" sz="900" b="1" u="sng" dirty="0" smtClean="0"/>
              <a:t>http://www.arc.gov.au/applicants/assessor_rejoinders.htm</a:t>
            </a:r>
            <a:endParaRPr lang="en-A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999"/>
            <a:ext cx="8229600" cy="336551"/>
          </a:xfrm>
        </p:spPr>
        <p:txBody>
          <a:bodyPr>
            <a:noAutofit/>
          </a:bodyPr>
          <a:lstStyle/>
          <a:p>
            <a:r>
              <a:rPr lang="en-AU" sz="2000" u="sng" dirty="0" smtClean="0"/>
              <a:t>Section 1:</a:t>
            </a:r>
            <a:r>
              <a:rPr lang="en-AU" sz="2000" dirty="0" smtClean="0"/>
              <a:t>  Instructions for Applicants </a:t>
            </a: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9275"/>
            <a:ext cx="8229600" cy="3692525"/>
          </a:xfrm>
        </p:spPr>
        <p:txBody>
          <a:bodyPr/>
          <a:lstStyle/>
          <a:p>
            <a:r>
              <a:rPr lang="en-AU" b="1" dirty="0" smtClean="0"/>
              <a:t>1.1    Log on via the ARC Research Management System (RMS) </a:t>
            </a:r>
            <a:endParaRPr lang="en-AU" dirty="0" smtClean="0"/>
          </a:p>
          <a:p>
            <a:r>
              <a:rPr lang="en-AU" b="1" dirty="0" smtClean="0"/>
              <a:t> </a:t>
            </a:r>
            <a:endParaRPr lang="en-AU" dirty="0" smtClean="0"/>
          </a:p>
          <a:p>
            <a:r>
              <a:rPr lang="en-AU" dirty="0" smtClean="0"/>
              <a:t>All participants listed on the Proposal with ‘Edit’ rights can view, edit and submit Rejoinders to the Research Office.</a:t>
            </a:r>
          </a:p>
          <a:p>
            <a:r>
              <a:rPr lang="en-AU" b="1" dirty="0" smtClean="0"/>
              <a:t> </a:t>
            </a:r>
            <a:endParaRPr lang="en-AU" dirty="0" smtClean="0"/>
          </a:p>
          <a:p>
            <a:r>
              <a:rPr lang="en-AU" dirty="0" smtClean="0"/>
              <a:t>Log on via the RMS at </a:t>
            </a:r>
            <a:r>
              <a:rPr lang="en-AU" u="sng" dirty="0" smtClean="0"/>
              <a:t>https://rms.arc.gov.au</a:t>
            </a:r>
            <a:r>
              <a:rPr lang="en-AU" dirty="0" smtClean="0"/>
              <a:t> using your User Id and password. </a:t>
            </a:r>
          </a:p>
          <a:p>
            <a:r>
              <a:rPr lang="en-AU" dirty="0" smtClean="0"/>
              <a:t> </a:t>
            </a:r>
          </a:p>
          <a:p>
            <a:endParaRPr lang="en-AU" sz="1600" b="1" dirty="0" smtClean="0"/>
          </a:p>
          <a:p>
            <a:endParaRPr lang="en-AU" sz="1600" b="1" dirty="0" smtClean="0"/>
          </a:p>
          <a:p>
            <a:r>
              <a:rPr lang="en-AU" sz="1600" b="1" dirty="0" smtClean="0"/>
              <a:t>Note:</a:t>
            </a:r>
            <a:r>
              <a:rPr lang="en-AU" sz="1600" dirty="0" smtClean="0"/>
              <a:t> If you have forgotten your password or User Id please select </a:t>
            </a:r>
            <a:r>
              <a:rPr lang="en-AU" sz="1600" b="1" i="1" dirty="0" smtClean="0"/>
              <a:t>‘Reset Password’</a:t>
            </a:r>
            <a:r>
              <a:rPr lang="en-AU" sz="1600" b="1" dirty="0" smtClean="0"/>
              <a:t> </a:t>
            </a:r>
            <a:r>
              <a:rPr lang="en-AU" sz="1600" dirty="0" smtClean="0"/>
              <a:t>or </a:t>
            </a:r>
            <a:r>
              <a:rPr lang="en-AU" sz="1600" b="1" i="1" dirty="0" smtClean="0"/>
              <a:t>‘Retrieve User Id’</a:t>
            </a:r>
            <a:r>
              <a:rPr lang="en-AU" sz="1600" dirty="0" smtClean="0"/>
              <a:t> link on the RMS homepage and follow the prompts.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11675"/>
          </a:xfrm>
        </p:spPr>
        <p:txBody>
          <a:bodyPr>
            <a:normAutofit/>
          </a:bodyPr>
          <a:lstStyle/>
          <a:p>
            <a:r>
              <a:rPr lang="en-AU" b="1" dirty="0" smtClean="0"/>
              <a:t>1.2	View Proposals</a:t>
            </a:r>
            <a:br>
              <a:rPr lang="en-AU" b="1" dirty="0" smtClean="0"/>
            </a:br>
            <a:endParaRPr lang="en-AU" sz="1000" dirty="0" smtClean="0"/>
          </a:p>
          <a:p>
            <a:r>
              <a:rPr lang="en-AU" sz="2000" dirty="0" smtClean="0"/>
              <a:t>To access your Proposal/s submitted to the ARC please select the </a:t>
            </a:r>
            <a:r>
              <a:rPr lang="en-AU" sz="2000" b="1" i="1" dirty="0" smtClean="0"/>
              <a:t>‘Proposals’</a:t>
            </a:r>
            <a:r>
              <a:rPr lang="en-AU" sz="2000" dirty="0" smtClean="0"/>
              <a:t> link under Proposals.</a:t>
            </a:r>
          </a:p>
          <a:p>
            <a:r>
              <a:rPr lang="en-AU" b="1" dirty="0" smtClean="0"/>
              <a:t> 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5" name="Picture 4" descr="Illustration to instructions 1.2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324100"/>
            <a:ext cx="5448300" cy="3371849"/>
          </a:xfrm>
          <a:prstGeom prst="rect">
            <a:avLst/>
          </a:prstGeom>
          <a:noFill/>
          <a:ln w="6350" cmpd="sng">
            <a:solidFill>
              <a:schemeClr val="tx2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1167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Select the relevant scheme from the </a:t>
            </a:r>
            <a:r>
              <a:rPr lang="en-AU" sz="2000" b="1" i="1" dirty="0" smtClean="0"/>
              <a:t>‘Scheme Round’</a:t>
            </a:r>
            <a:r>
              <a:rPr lang="en-AU" sz="2000" dirty="0" smtClean="0"/>
              <a:t> drop down list and then click on the </a:t>
            </a:r>
            <a:r>
              <a:rPr lang="en-AU" sz="2000" b="1" i="1" dirty="0" smtClean="0"/>
              <a:t>‘Search’</a:t>
            </a:r>
            <a:r>
              <a:rPr lang="en-AU" sz="2000" dirty="0" smtClean="0"/>
              <a:t> button.</a:t>
            </a:r>
            <a:r>
              <a:rPr lang="en-AU" sz="2000" b="1" dirty="0" smtClean="0"/>
              <a:t> </a:t>
            </a:r>
            <a:endParaRPr lang="en-AU" sz="2000" dirty="0" smtClean="0"/>
          </a:p>
          <a:p>
            <a:endParaRPr lang="en-AU" dirty="0"/>
          </a:p>
        </p:txBody>
      </p:sp>
      <p:pic>
        <p:nvPicPr>
          <p:cNvPr id="4" name="Picture 3" descr="Illustration to instructions 1.2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762125"/>
            <a:ext cx="6772275" cy="3962400"/>
          </a:xfrm>
          <a:prstGeom prst="rect">
            <a:avLst/>
          </a:prstGeom>
          <a:noFill/>
          <a:ln w="6350" cmpd="sng">
            <a:solidFill>
              <a:schemeClr val="tx2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1167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A list of your Proposal/s submitted to the ARC for this scheme will appear in this screen. </a:t>
            </a:r>
          </a:p>
          <a:p>
            <a:r>
              <a:rPr lang="en-AU" sz="2000" dirty="0" smtClean="0"/>
              <a:t>To access the assessment/s for the submitted Proposal please click on the Proposal Id.  </a:t>
            </a:r>
          </a:p>
          <a:p>
            <a:r>
              <a:rPr lang="en-AU" sz="2000" b="1" dirty="0" smtClean="0"/>
              <a:t> </a:t>
            </a:r>
            <a:endParaRPr lang="en-AU" sz="2000" dirty="0" smtClean="0"/>
          </a:p>
          <a:p>
            <a:endParaRPr lang="en-AU" dirty="0"/>
          </a:p>
        </p:txBody>
      </p:sp>
      <p:pic>
        <p:nvPicPr>
          <p:cNvPr id="5" name="Picture 4" descr="Illustration to instructions 1.2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2319654"/>
            <a:ext cx="5253038" cy="3363595"/>
          </a:xfrm>
          <a:prstGeom prst="rect">
            <a:avLst/>
          </a:prstGeom>
          <a:noFill/>
          <a:ln w="6350">
            <a:solidFill>
              <a:srgbClr val="1F497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92600"/>
          </a:xfrm>
        </p:spPr>
        <p:txBody>
          <a:bodyPr/>
          <a:lstStyle/>
          <a:p>
            <a:r>
              <a:rPr lang="en-AU" sz="2000" b="1" dirty="0" smtClean="0"/>
              <a:t>1.3  	Accessing assessor comments</a:t>
            </a:r>
            <a:endParaRPr lang="en-AU" sz="2000" dirty="0" smtClean="0"/>
          </a:p>
          <a:p>
            <a:endParaRPr lang="en-AU" dirty="0" smtClean="0"/>
          </a:p>
          <a:p>
            <a:r>
              <a:rPr lang="en-AU" sz="2000" dirty="0" smtClean="0"/>
              <a:t>After clicking on the Proposal Id you will see a screen listing the Proposal and a series of tabs. </a:t>
            </a:r>
          </a:p>
          <a:p>
            <a:endParaRPr lang="en-AU" sz="2000" dirty="0" smtClean="0"/>
          </a:p>
          <a:p>
            <a:r>
              <a:rPr lang="en-AU" sz="2000" dirty="0" smtClean="0"/>
              <a:t>The first tab </a:t>
            </a:r>
            <a:r>
              <a:rPr lang="en-AU" sz="2000" b="1" i="1" dirty="0" smtClean="0"/>
              <a:t>‘Assessment’</a:t>
            </a:r>
            <a:r>
              <a:rPr lang="en-AU" sz="2000" dirty="0" smtClean="0"/>
              <a:t> will show links labelled as Assessor ‘A’, ‘B’, ‘C’ or ‘D’ which contain the assessment comments for your Proposal</a:t>
            </a:r>
            <a:r>
              <a:rPr lang="en-AU" dirty="0" smtClean="0"/>
              <a:t>.</a:t>
            </a:r>
          </a:p>
          <a:p>
            <a:r>
              <a:rPr lang="en-AU" dirty="0" smtClean="0"/>
              <a:t> </a:t>
            </a:r>
          </a:p>
          <a:p>
            <a:r>
              <a:rPr lang="en-AU" dirty="0" smtClean="0"/>
              <a:t> </a:t>
            </a:r>
          </a:p>
          <a:p>
            <a:r>
              <a:rPr lang="en-AU" dirty="0" smtClean="0"/>
              <a:t>	</a:t>
            </a:r>
            <a:r>
              <a:rPr lang="en-AU" dirty="0" smtClean="0">
                <a:solidFill>
                  <a:schemeClr val="accent6"/>
                </a:solidFill>
              </a:rPr>
              <a:t>** note:  you will receive up to 4 Assessor Reports, some may have less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451167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To access the assessment comments, click on the individual Assessor links</a:t>
            </a:r>
            <a:r>
              <a:rPr lang="en-AU" sz="2000" b="1" dirty="0" smtClean="0"/>
              <a:t> </a:t>
            </a:r>
            <a:endParaRPr lang="en-AU" sz="2000" dirty="0" smtClean="0"/>
          </a:p>
          <a:p>
            <a:endParaRPr lang="en-AU" dirty="0"/>
          </a:p>
        </p:txBody>
      </p:sp>
      <p:pic>
        <p:nvPicPr>
          <p:cNvPr id="4" name="Picture 3" descr="Illustration to instructions 1.3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590676"/>
            <a:ext cx="6619875" cy="3921124"/>
          </a:xfrm>
          <a:prstGeom prst="rect">
            <a:avLst/>
          </a:prstGeom>
          <a:noFill/>
          <a:ln w="6350" cmpd="sng">
            <a:solidFill>
              <a:schemeClr val="tx2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23899"/>
          </a:xfrm>
        </p:spPr>
        <p:txBody>
          <a:bodyPr/>
          <a:lstStyle/>
          <a:p>
            <a:r>
              <a:rPr lang="en-AU" dirty="0" smtClean="0"/>
              <a:t>Peer Review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449"/>
            <a:ext cx="8229600" cy="3689351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Peer review of proposals may be undertaken by: </a:t>
            </a:r>
          </a:p>
          <a:p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sz="1900" dirty="0" smtClean="0"/>
              <a:t>members of the ARC College of Experts (</a:t>
            </a:r>
            <a:r>
              <a:rPr lang="en-AU" sz="1900" dirty="0" err="1" smtClean="0"/>
              <a:t>CoE</a:t>
            </a:r>
            <a:r>
              <a:rPr lang="en-AU" sz="1900" dirty="0" smtClean="0"/>
              <a:t>); </a:t>
            </a:r>
            <a:r>
              <a:rPr lang="en-AU" sz="1900" i="1" dirty="0" smtClean="0"/>
              <a:t>- currently 158 members</a:t>
            </a:r>
            <a:endParaRPr lang="en-AU" sz="1900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sz="1900" dirty="0" smtClean="0"/>
              <a:t>Assessors and/or other eminent researchers</a:t>
            </a:r>
            <a:r>
              <a:rPr lang="en-AU" sz="1900" i="1" dirty="0" smtClean="0"/>
              <a:t>.  - approx 19,000 </a:t>
            </a:r>
            <a:endParaRPr lang="en-AU" sz="1900" dirty="0" smtClean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sz="2200" dirty="0" smtClean="0"/>
              <a:t>ARC </a:t>
            </a:r>
            <a:r>
              <a:rPr lang="en-AU" sz="2200" dirty="0" err="1" smtClean="0"/>
              <a:t>CoE</a:t>
            </a:r>
            <a:r>
              <a:rPr lang="en-AU" sz="2200" dirty="0" smtClean="0"/>
              <a:t> members divided among five panels:</a:t>
            </a:r>
          </a:p>
          <a:p>
            <a:r>
              <a:rPr lang="en-AU" dirty="0" smtClean="0"/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AU" sz="1900" dirty="0" smtClean="0"/>
              <a:t>Biological Sciences and Biotechnology (BSB),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AU" sz="1900" dirty="0" smtClean="0"/>
              <a:t>Engineering, Mathematics and Informatics (EMI),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AU" sz="1900" dirty="0" smtClean="0"/>
              <a:t>Humanities and Creative Arts (HCA),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AU" sz="1900" dirty="0" smtClean="0"/>
              <a:t>Physics, Chemistry and Earth Sciences (PCE), and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AU" sz="1900" dirty="0" smtClean="0"/>
              <a:t>Social Behavioural and Economic Sciences (SBE).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675"/>
            <a:ext cx="8229600" cy="468312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Clicking on an Assessor link will show a new screen where the assessment comments can be viewed against the selection criteria.</a:t>
            </a:r>
          </a:p>
          <a:p>
            <a:endParaRPr lang="en-AU" dirty="0"/>
          </a:p>
        </p:txBody>
      </p:sp>
      <p:pic>
        <p:nvPicPr>
          <p:cNvPr id="5" name="Picture 4" descr="Illustration to instructions 1.3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52587"/>
            <a:ext cx="5133975" cy="4024313"/>
          </a:xfrm>
          <a:prstGeom prst="rect">
            <a:avLst/>
          </a:prstGeom>
          <a:noFill/>
          <a:ln w="6350" cmpd="sng">
            <a:solidFill>
              <a:schemeClr val="tx2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33450"/>
            <a:ext cx="8229600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Note   - Downloading the Assessor Reports:</a:t>
            </a:r>
          </a:p>
          <a:p>
            <a:endParaRPr lang="en-AU" sz="2000" dirty="0" smtClean="0"/>
          </a:p>
          <a:p>
            <a:pPr>
              <a:spcAft>
                <a:spcPts val="600"/>
              </a:spcAft>
            </a:pPr>
            <a:r>
              <a:rPr lang="en-AU" sz="2000" dirty="0" smtClean="0"/>
              <a:t>While the assessment text cannot be printed, it can be copied by: 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AU" sz="2000" dirty="0" smtClean="0"/>
              <a:t>selecting all of the text in the Assessment window, 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AU" sz="2000" dirty="0" smtClean="0"/>
              <a:t>right-clicking and selecting ‘Copy’, 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AU" sz="2000" dirty="0" smtClean="0"/>
              <a:t>and then pasting the text into a Word document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smtClean="0"/>
              <a:t>Recommended that you draft your Rejoinder in Word</a:t>
            </a:r>
          </a:p>
          <a:p>
            <a:r>
              <a:rPr lang="en-AU" sz="2400" dirty="0" smtClean="0"/>
              <a:t>then paste it back into RMS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675"/>
            <a:ext cx="8229600" cy="4683125"/>
          </a:xfrm>
        </p:spPr>
        <p:txBody>
          <a:bodyPr>
            <a:normAutofit/>
          </a:bodyPr>
          <a:lstStyle/>
          <a:p>
            <a:r>
              <a:rPr lang="en-AU" sz="2000" b="1" dirty="0" smtClean="0"/>
              <a:t>Remunerated Participant</a:t>
            </a:r>
            <a:endParaRPr lang="en-AU" sz="2000" dirty="0" smtClean="0"/>
          </a:p>
          <a:p>
            <a:r>
              <a:rPr lang="en-AU" dirty="0" smtClean="0"/>
              <a:t>If there is a remunerated participant request, such as Discovery Indigenous Award (DIA) or Discovery Outstanding Researcher Award (DORA), you will need to select the second tab </a:t>
            </a:r>
            <a:r>
              <a:rPr lang="en-AU" b="1" i="1" dirty="0" smtClean="0"/>
              <a:t>‘Remunerated Participations’</a:t>
            </a:r>
            <a:r>
              <a:rPr lang="en-AU" dirty="0" smtClean="0"/>
              <a:t> to access the assessment comments for the remunerated participant.</a:t>
            </a:r>
          </a:p>
          <a:p>
            <a:endParaRPr lang="en-AU" dirty="0"/>
          </a:p>
        </p:txBody>
      </p:sp>
      <p:pic>
        <p:nvPicPr>
          <p:cNvPr id="4" name="Picture 3" descr="Illustration to instructions 1.3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16175"/>
            <a:ext cx="5943600" cy="3336925"/>
          </a:xfrm>
          <a:prstGeom prst="rect">
            <a:avLst/>
          </a:prstGeom>
          <a:noFill/>
          <a:ln w="6350" cmpd="sng">
            <a:solidFill>
              <a:schemeClr val="tx2">
                <a:lumMod val="10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92600"/>
          </a:xfrm>
        </p:spPr>
        <p:txBody>
          <a:bodyPr/>
          <a:lstStyle/>
          <a:p>
            <a:r>
              <a:rPr lang="en-AU" sz="2000" b="1" dirty="0" smtClean="0"/>
              <a:t>1.4 	Edit and save a Rejoinder</a:t>
            </a:r>
          </a:p>
          <a:p>
            <a:endParaRPr lang="en-AU" dirty="0" smtClean="0"/>
          </a:p>
          <a:p>
            <a:r>
              <a:rPr lang="en-AU" sz="2000" dirty="0" smtClean="0"/>
              <a:t>To submit a Rejoinder click on the tab entitled </a:t>
            </a:r>
            <a:r>
              <a:rPr lang="en-AU" sz="2000" b="1" i="1" dirty="0" smtClean="0"/>
              <a:t>‘Rejoinder’</a:t>
            </a:r>
            <a:r>
              <a:rPr lang="en-AU" sz="2000" dirty="0" smtClean="0"/>
              <a:t>.  </a:t>
            </a:r>
          </a:p>
          <a:p>
            <a:endParaRPr lang="en-AU" sz="2000" dirty="0" smtClean="0"/>
          </a:p>
          <a:p>
            <a:r>
              <a:rPr lang="en-AU" sz="2000" dirty="0" smtClean="0"/>
              <a:t>You will then be able to enter your Rejoinder text to </a:t>
            </a:r>
            <a:r>
              <a:rPr lang="en-AU" sz="2000" u="sng" dirty="0" smtClean="0"/>
              <a:t>a maximum of 5000 characters </a:t>
            </a:r>
            <a:r>
              <a:rPr lang="en-AU" sz="2000" i="1" u="sng" dirty="0" smtClean="0"/>
              <a:t>(including spaces)</a:t>
            </a:r>
            <a:r>
              <a:rPr lang="en-AU" sz="2000" dirty="0" smtClean="0"/>
              <a:t>.  </a:t>
            </a:r>
          </a:p>
          <a:p>
            <a:endParaRPr lang="en-AU" sz="2000" dirty="0" smtClean="0"/>
          </a:p>
          <a:p>
            <a:r>
              <a:rPr lang="en-AU" sz="2000" dirty="0" smtClean="0"/>
              <a:t>As the Rejoinder field is for text only, pictures, graphs or other documents cannot be inserted or attached.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675"/>
            <a:ext cx="8229600" cy="468312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When you have completed your Rejoinder</a:t>
            </a:r>
          </a:p>
          <a:p>
            <a:r>
              <a:rPr lang="en-AU" sz="2000" dirty="0" smtClean="0"/>
              <a:t>Click on the </a:t>
            </a:r>
            <a:r>
              <a:rPr lang="en-AU" sz="2000" b="1" i="1" dirty="0" smtClean="0"/>
              <a:t>‘Save’</a:t>
            </a:r>
            <a:r>
              <a:rPr lang="en-AU" sz="2000" dirty="0" smtClean="0"/>
              <a:t> button to save your Rejoinder text. </a:t>
            </a:r>
          </a:p>
          <a:p>
            <a:endParaRPr lang="en-AU" dirty="0"/>
          </a:p>
        </p:txBody>
      </p:sp>
      <p:pic>
        <p:nvPicPr>
          <p:cNvPr id="5" name="Picture 4" descr="Illustration to instructions 1.4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52575"/>
            <a:ext cx="5838825" cy="4086225"/>
          </a:xfrm>
          <a:prstGeom prst="rect">
            <a:avLst/>
          </a:prstGeom>
          <a:noFill/>
          <a:ln w="6350">
            <a:solidFill>
              <a:srgbClr val="1F497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92600"/>
          </a:xfrm>
        </p:spPr>
        <p:txBody>
          <a:bodyPr/>
          <a:lstStyle/>
          <a:p>
            <a:r>
              <a:rPr lang="en-AU" sz="2000" b="1" dirty="0" smtClean="0"/>
              <a:t>1.5	Submitting your Rejoinder to the Research Office</a:t>
            </a:r>
            <a:endParaRPr lang="en-AU" sz="2000" dirty="0" smtClean="0"/>
          </a:p>
          <a:p>
            <a:endParaRPr lang="en-AU" dirty="0" smtClean="0"/>
          </a:p>
          <a:p>
            <a:r>
              <a:rPr lang="en-AU" sz="2000" dirty="0" smtClean="0"/>
              <a:t>Once you have saved your Rejoinder the </a:t>
            </a:r>
            <a:r>
              <a:rPr lang="en-AU" sz="2000" b="1" i="1" dirty="0" smtClean="0"/>
              <a:t>‘Save &amp; Submit’</a:t>
            </a:r>
            <a:r>
              <a:rPr lang="en-AU" sz="2000" dirty="0" smtClean="0"/>
              <a:t> button will no longer be greyed out and will become active. </a:t>
            </a:r>
          </a:p>
          <a:p>
            <a:endParaRPr lang="en-AU" sz="2000" dirty="0" smtClean="0"/>
          </a:p>
          <a:p>
            <a:r>
              <a:rPr lang="en-AU" sz="2000" dirty="0" smtClean="0"/>
              <a:t>To submit your Rejoinder to the Research Office please click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 descr="Illustration of save and submit button in RMS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781425"/>
            <a:ext cx="262890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675"/>
            <a:ext cx="8229600" cy="4683125"/>
          </a:xfrm>
        </p:spPr>
        <p:txBody>
          <a:bodyPr>
            <a:normAutofit/>
          </a:bodyPr>
          <a:lstStyle/>
          <a:p>
            <a:r>
              <a:rPr lang="en-AU" sz="2000" dirty="0" smtClean="0"/>
              <a:t>The Rejoinder State will change from</a:t>
            </a:r>
            <a:r>
              <a:rPr lang="en-AU" sz="2000" b="1" i="1" dirty="0" smtClean="0"/>
              <a:t> ‘In Draft’</a:t>
            </a:r>
            <a:r>
              <a:rPr lang="en-AU" sz="2000" dirty="0" smtClean="0"/>
              <a:t> to ‘</a:t>
            </a:r>
            <a:r>
              <a:rPr lang="en-AU" sz="2000" b="1" i="1" dirty="0" smtClean="0"/>
              <a:t>Submitted to Research Office’ </a:t>
            </a:r>
            <a:r>
              <a:rPr lang="en-AU" sz="2000" dirty="0" smtClean="0"/>
              <a:t>once the ‘</a:t>
            </a:r>
            <a:r>
              <a:rPr lang="en-AU" sz="2000" b="1" i="1" dirty="0" smtClean="0"/>
              <a:t>Save &amp; Submit</a:t>
            </a:r>
            <a:r>
              <a:rPr lang="en-AU" sz="2000" b="1" dirty="0" smtClean="0"/>
              <a:t>’ </a:t>
            </a:r>
            <a:r>
              <a:rPr lang="en-AU" sz="2000" dirty="0" smtClean="0"/>
              <a:t>button has been selected.</a:t>
            </a:r>
            <a:endParaRPr lang="en-AU" dirty="0"/>
          </a:p>
        </p:txBody>
      </p:sp>
      <p:pic>
        <p:nvPicPr>
          <p:cNvPr id="4" name="Picture 3" descr="Illustration to instructions 1.5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81149"/>
            <a:ext cx="6877049" cy="4219575"/>
          </a:xfrm>
          <a:prstGeom prst="rect">
            <a:avLst/>
          </a:prstGeom>
          <a:noFill/>
          <a:ln w="6350">
            <a:solidFill>
              <a:srgbClr val="1F497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975"/>
            <a:ext cx="8229600" cy="4568826"/>
          </a:xfrm>
        </p:spPr>
        <p:txBody>
          <a:bodyPr>
            <a:normAutofit fontScale="92500" lnSpcReduction="20000"/>
          </a:bodyPr>
          <a:lstStyle/>
          <a:p>
            <a:r>
              <a:rPr lang="en-AU" sz="2000" b="1" dirty="0" smtClean="0"/>
              <a:t>Note: </a:t>
            </a:r>
          </a:p>
          <a:p>
            <a:endParaRPr lang="en-AU" sz="2000" b="1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AU" sz="2200" dirty="0" smtClean="0"/>
              <a:t>If you wish to make any further changes to your Rejoinder once the Rejoinder State is at ‘</a:t>
            </a:r>
            <a:r>
              <a:rPr lang="en-AU" sz="2200" b="1" i="1" dirty="0" smtClean="0"/>
              <a:t>Submitted to Research Office’</a:t>
            </a:r>
            <a:r>
              <a:rPr lang="en-AU" sz="2200" dirty="0" smtClean="0"/>
              <a:t>, </a:t>
            </a:r>
            <a:br>
              <a:rPr lang="en-AU" sz="2200" dirty="0" smtClean="0"/>
            </a:br>
            <a:r>
              <a:rPr lang="en-AU" sz="2200" dirty="0" smtClean="0"/>
              <a:t>you will need to contact the Research Office to have the Rejoinder </a:t>
            </a:r>
            <a:r>
              <a:rPr lang="en-AU" sz="2200" dirty="0" err="1" smtClean="0"/>
              <a:t>desubmitted</a:t>
            </a:r>
            <a:r>
              <a:rPr lang="en-AU" sz="2200" dirty="0" smtClean="0"/>
              <a:t> back to an </a:t>
            </a:r>
            <a:r>
              <a:rPr lang="en-AU" sz="2200" b="1" i="1" dirty="0" smtClean="0"/>
              <a:t>‘In Draft’</a:t>
            </a:r>
            <a:r>
              <a:rPr lang="en-AU" sz="2200" dirty="0" smtClean="0"/>
              <a:t> status.  </a:t>
            </a:r>
          </a:p>
          <a:p>
            <a:pPr>
              <a:spcAft>
                <a:spcPts val="1200"/>
              </a:spcAft>
            </a:pPr>
            <a:endParaRPr lang="en-AU" sz="2000" dirty="0" smtClean="0"/>
          </a:p>
          <a:p>
            <a:pPr>
              <a:spcAft>
                <a:spcPts val="1200"/>
              </a:spcAft>
            </a:pPr>
            <a:r>
              <a:rPr lang="en-AU" sz="2200" dirty="0" smtClean="0"/>
              <a:t>If no further changes are needed the Research Office staff will then submit your Rejoinder to the ARC.  </a:t>
            </a:r>
          </a:p>
          <a:p>
            <a:pPr>
              <a:spcAft>
                <a:spcPts val="1200"/>
              </a:spcAft>
            </a:pPr>
            <a:endParaRPr lang="en-AU" sz="2000" dirty="0" smtClean="0"/>
          </a:p>
          <a:p>
            <a:pPr>
              <a:spcAft>
                <a:spcPts val="1200"/>
              </a:spcAft>
            </a:pPr>
            <a:r>
              <a:rPr lang="en-AU" sz="2000" dirty="0" smtClean="0"/>
              <a:t>Alternatively, the Research Office will be able to edit the Rejoinder on your behalf before submitting to the ARC.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292600"/>
          </a:xfrm>
        </p:spPr>
        <p:txBody>
          <a:bodyPr/>
          <a:lstStyle/>
          <a:p>
            <a:r>
              <a:rPr lang="en-AU" sz="2000" b="1" dirty="0" smtClean="0"/>
              <a:t>1.6	Submitting your Rejoinder to the ARC</a:t>
            </a:r>
          </a:p>
          <a:p>
            <a:endParaRPr lang="en-AU" sz="2000" b="1" dirty="0" smtClean="0"/>
          </a:p>
          <a:p>
            <a:endParaRPr lang="en-AU" dirty="0" smtClean="0"/>
          </a:p>
          <a:p>
            <a:r>
              <a:rPr lang="en-AU" sz="2000" dirty="0" smtClean="0"/>
              <a:t>The Administering Organisation’s Research Office will submit the Rejoinder to the ARC. </a:t>
            </a:r>
          </a:p>
          <a:p>
            <a:endParaRPr lang="en-AU" sz="2000" dirty="0" smtClean="0"/>
          </a:p>
          <a:p>
            <a:r>
              <a:rPr lang="en-AU" sz="2000" dirty="0" smtClean="0"/>
              <a:t>- You cannot do this, so please let us know when it is ready.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777873"/>
            <a:ext cx="8229600" cy="647701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Dates &amp; Deadlines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099"/>
            <a:ext cx="8458200" cy="42005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2000" dirty="0" smtClean="0"/>
              <a:t>Rejoinder Open and Close dates for each scheme are made available on the ARC </a:t>
            </a:r>
            <a:r>
              <a:rPr lang="en-AU" sz="2000" i="1" dirty="0" smtClean="0"/>
              <a:t>Important Dates </a:t>
            </a:r>
            <a:r>
              <a:rPr lang="en-AU" sz="2000" dirty="0" smtClean="0"/>
              <a:t>website </a:t>
            </a:r>
            <a:r>
              <a:rPr lang="en-AU" sz="1050" dirty="0" smtClean="0"/>
              <a:t>http://www.arc.gov.au/media/important_dates.htm</a:t>
            </a:r>
            <a:r>
              <a:rPr lang="en-AU" sz="12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Currently only an indicative time period is listed: 	</a:t>
            </a:r>
            <a:br>
              <a:rPr lang="en-AU" sz="2000" dirty="0" smtClean="0"/>
            </a:br>
            <a:r>
              <a:rPr lang="en-AU" sz="2000" dirty="0" smtClean="0"/>
              <a:t>	</a:t>
            </a:r>
            <a:r>
              <a:rPr lang="en-AU" dirty="0" smtClean="0"/>
              <a:t>DP – end June,  DECRA early July</a:t>
            </a:r>
            <a:br>
              <a:rPr lang="en-AU" dirty="0" smtClean="0"/>
            </a:br>
            <a:r>
              <a:rPr lang="en-AU" sz="2000" dirty="0" smtClean="0"/>
              <a:t>Exact dates will be on the website once the Rejoinder period opens.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000" dirty="0" smtClean="0"/>
              <a:t>The first named participant on each proposal will receive an automated email from the RMS informing them of the opening of the Rejoinder period.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000" dirty="0" smtClean="0"/>
              <a:t>A network message will also be issued to Administering Organisation Research Offices, informing them of the opening of the Rejoinder period.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800"/>
            <a:ext cx="8229600" cy="863600"/>
          </a:xfrm>
        </p:spPr>
        <p:txBody>
          <a:bodyPr>
            <a:normAutofit fontScale="90000"/>
          </a:bodyPr>
          <a:lstStyle/>
          <a:p>
            <a:r>
              <a:rPr lang="en-AU" sz="2700" dirty="0" smtClean="0"/>
              <a:t>Characteristics &amp; roles: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151"/>
            <a:ext cx="8229600" cy="3549650"/>
          </a:xfrm>
        </p:spPr>
        <p:txBody>
          <a:bodyPr/>
          <a:lstStyle/>
          <a:p>
            <a:r>
              <a:rPr lang="en-AU" sz="2000" b="1" dirty="0" smtClean="0"/>
              <a:t>ARC College of Experts (</a:t>
            </a:r>
            <a:r>
              <a:rPr lang="en-AU" sz="2000" b="1" dirty="0" err="1" smtClean="0"/>
              <a:t>CoE</a:t>
            </a:r>
            <a:r>
              <a:rPr lang="en-AU" sz="2000" b="1" dirty="0" smtClean="0"/>
              <a:t>):</a:t>
            </a:r>
          </a:p>
          <a:p>
            <a:r>
              <a:rPr lang="en-AU" dirty="0" smtClean="0"/>
              <a:t>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experts of international standing drawn from the Australian research community, including higher education, industry and public sector research organisations.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appointed by the Minister for terms of 1 - 3 years. </a:t>
            </a:r>
          </a:p>
          <a:p>
            <a:pPr marL="920750" lvl="1" indent="-177800">
              <a:buFont typeface="Arial" pitchFamily="34" charset="0"/>
              <a:buChar char="•"/>
            </a:pPr>
            <a:r>
              <a:rPr lang="en-AU" sz="1600" dirty="0" smtClean="0"/>
              <a:t>annually the ARC conducts a competitive nomination process to replace retiring members.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777873"/>
            <a:ext cx="8229600" cy="647701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Internal Support &amp; Final Deadlines for Submission </a:t>
            </a:r>
            <a:r>
              <a:rPr lang="en-AU" sz="2400" dirty="0" smtClean="0"/>
              <a:t>(</a:t>
            </a:r>
            <a:r>
              <a:rPr lang="en-AU" sz="2400" dirty="0" err="1" smtClean="0"/>
              <a:t>tbc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099"/>
            <a:ext cx="8458200" cy="4200525"/>
          </a:xfrm>
        </p:spPr>
        <p:txBody>
          <a:bodyPr>
            <a:noAutofit/>
          </a:bodyPr>
          <a:lstStyle/>
          <a:p>
            <a:endParaRPr lang="en-AU" sz="2000" dirty="0" smtClean="0"/>
          </a:p>
          <a:p>
            <a:r>
              <a:rPr lang="en-AU" sz="2000" dirty="0" smtClean="0"/>
              <a:t>ARC allow around two weeks to respond to Assessor Reports</a:t>
            </a:r>
          </a:p>
          <a:p>
            <a:endParaRPr lang="en-AU" sz="2000" dirty="0" smtClean="0"/>
          </a:p>
          <a:p>
            <a:pPr lvl="0"/>
            <a:r>
              <a:rPr lang="en-AU" sz="2000" dirty="0" smtClean="0"/>
              <a:t>Internal review deadline </a:t>
            </a:r>
          </a:p>
          <a:p>
            <a:pPr lvl="0"/>
            <a:r>
              <a:rPr lang="en-AU" sz="2000" dirty="0" smtClean="0"/>
              <a:t>	~ 4 days before ARC closing date</a:t>
            </a:r>
          </a:p>
          <a:p>
            <a:pPr lvl="0"/>
            <a:endParaRPr lang="en-AU" sz="2000" dirty="0" smtClean="0"/>
          </a:p>
          <a:p>
            <a:pPr marL="361950" lvl="0" indent="-276225">
              <a:buFont typeface="Arial" pitchFamily="34" charset="0"/>
              <a:buChar char="•"/>
            </a:pPr>
            <a:r>
              <a:rPr lang="en-AU" sz="2000" dirty="0" smtClean="0"/>
              <a:t>Expert/Academic review and feedback</a:t>
            </a:r>
          </a:p>
          <a:p>
            <a:pPr marL="361950" lvl="0" indent="-276225">
              <a:buFont typeface="Arial" pitchFamily="34" charset="0"/>
              <a:buChar char="•"/>
            </a:pPr>
            <a:endParaRPr lang="en-AU" sz="2000" dirty="0" smtClean="0"/>
          </a:p>
          <a:p>
            <a:pPr marL="361950" lvl="0" indent="-276225">
              <a:buFont typeface="Arial" pitchFamily="34" charset="0"/>
              <a:buChar char="•"/>
            </a:pPr>
            <a:r>
              <a:rPr lang="en-AU" sz="2000" dirty="0" smtClean="0"/>
              <a:t>Administrative and Compliance review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777873"/>
            <a:ext cx="8229600" cy="647701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Timeline  example </a:t>
            </a:r>
            <a:r>
              <a:rPr lang="en-AU" sz="2400" dirty="0" smtClean="0"/>
              <a:t>(</a:t>
            </a:r>
            <a:r>
              <a:rPr lang="en-AU" sz="2400" dirty="0" err="1" smtClean="0"/>
              <a:t>tbc</a:t>
            </a:r>
            <a:r>
              <a:rPr lang="en-AU" sz="2400" dirty="0" smtClean="0"/>
              <a:t>)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099"/>
            <a:ext cx="8458200" cy="42005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2000" dirty="0" smtClean="0"/>
              <a:t>ARC Release Tues 24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June - ARC close Mon 7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July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Internal review deadline </a:t>
            </a:r>
            <a:r>
              <a:rPr lang="en-AU" sz="1400" i="1" dirty="0" smtClean="0"/>
              <a:t>(about 10 days from release) </a:t>
            </a:r>
            <a:r>
              <a:rPr lang="en-AU" sz="2000" dirty="0" smtClean="0"/>
              <a:t>– 12 noon Thurs 3</a:t>
            </a:r>
            <a:r>
              <a:rPr lang="en-AU" sz="2000" baseline="30000" dirty="0" smtClean="0"/>
              <a:t>rd</a:t>
            </a:r>
            <a:r>
              <a:rPr lang="en-AU" sz="2000" dirty="0" smtClean="0"/>
              <a:t> July </a:t>
            </a:r>
          </a:p>
          <a:p>
            <a:pPr lvl="0">
              <a:spcAft>
                <a:spcPts val="1200"/>
              </a:spcAft>
            </a:pPr>
            <a:r>
              <a:rPr lang="en-AU" sz="2000" dirty="0" smtClean="0"/>
              <a:t>	</a:t>
            </a:r>
            <a:r>
              <a:rPr lang="en-AU" dirty="0" smtClean="0"/>
              <a:t>- Research Funding Team distribute to reviewers – by 5pm Thurs 3</a:t>
            </a:r>
            <a:r>
              <a:rPr lang="en-AU" baseline="30000" dirty="0" smtClean="0"/>
              <a:t>rd</a:t>
            </a:r>
            <a:r>
              <a:rPr lang="en-AU" dirty="0" smtClean="0"/>
              <a:t> July</a:t>
            </a:r>
          </a:p>
          <a:p>
            <a:pPr lvl="0">
              <a:spcAft>
                <a:spcPts val="1200"/>
              </a:spcAft>
            </a:pPr>
            <a:r>
              <a:rPr lang="en-AU" sz="2000" dirty="0" smtClean="0"/>
              <a:t>Feedback Returned to Applicant – by Sat 5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July</a:t>
            </a:r>
          </a:p>
          <a:p>
            <a:pPr>
              <a:spcAft>
                <a:spcPts val="1200"/>
              </a:spcAft>
            </a:pPr>
            <a:r>
              <a:rPr lang="en-AU" sz="2000" dirty="0" smtClean="0"/>
              <a:t>Final Rejoinder submitted via RMS - 12 noon Sun 6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July</a:t>
            </a:r>
          </a:p>
          <a:p>
            <a:pPr lvl="0">
              <a:spcAft>
                <a:spcPts val="1200"/>
              </a:spcAft>
            </a:pPr>
            <a:r>
              <a:rPr lang="en-AU" sz="1400" i="1" dirty="0" smtClean="0"/>
              <a:t>	Please notify us via email when you have uploaded your rejoinder</a:t>
            </a:r>
            <a:endParaRPr lang="en-AU" sz="1400" dirty="0" smtClean="0"/>
          </a:p>
          <a:p>
            <a:pPr lvl="0">
              <a:spcAft>
                <a:spcPts val="1200"/>
              </a:spcAft>
            </a:pPr>
            <a:r>
              <a:rPr lang="en-AU" sz="2000" dirty="0" smtClean="0"/>
              <a:t>Research Funding Team submit Rejoinders to ARC by 5pm Mon 7</a:t>
            </a:r>
            <a:r>
              <a:rPr lang="en-AU" sz="2000" baseline="30000" dirty="0" smtClean="0"/>
              <a:t>th</a:t>
            </a:r>
            <a:r>
              <a:rPr lang="en-AU" sz="2000" dirty="0" smtClean="0"/>
              <a:t> July</a:t>
            </a:r>
            <a:br>
              <a:rPr lang="en-AU" sz="2000" dirty="0" smtClean="0"/>
            </a:br>
            <a:endParaRPr lang="en-AU" sz="2000" dirty="0" smtClean="0"/>
          </a:p>
          <a:p>
            <a:pPr lvl="0" algn="ctr">
              <a:spcAft>
                <a:spcPts val="600"/>
              </a:spcAft>
            </a:pPr>
            <a:r>
              <a:rPr lang="en-AU" sz="1600" i="1" dirty="0" smtClean="0"/>
              <a:t>*** RMS will be busy – and may be slow *****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720723"/>
            <a:ext cx="8229600" cy="647701"/>
          </a:xfrm>
        </p:spPr>
        <p:txBody>
          <a:bodyPr>
            <a:normAutofit/>
          </a:bodyPr>
          <a:lstStyle/>
          <a:p>
            <a:r>
              <a:rPr lang="en-AU" sz="2400" i="1" dirty="0" smtClean="0"/>
              <a:t>Final comments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7901"/>
            <a:ext cx="8458200" cy="341947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dirty="0" smtClean="0"/>
              <a:t>With rare exceptions, they only make a difference if your grant is near the </a:t>
            </a:r>
            <a:r>
              <a:rPr lang="en-AU" dirty="0" err="1" smtClean="0"/>
              <a:t>cutoff</a:t>
            </a:r>
            <a:r>
              <a:rPr lang="en-AU" dirty="0" smtClean="0"/>
              <a:t> for funding. 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However, they can make a big difference.</a:t>
            </a:r>
          </a:p>
          <a:p>
            <a:r>
              <a:rPr lang="en-AU" dirty="0" smtClean="0"/>
              <a:t>If your grant is near the </a:t>
            </a:r>
            <a:r>
              <a:rPr lang="en-AU" dirty="0" err="1" smtClean="0"/>
              <a:t>cutoff</a:t>
            </a:r>
            <a:r>
              <a:rPr lang="en-AU" dirty="0" smtClean="0"/>
              <a:t>, you need to engage the support of the COE member. He/ she can argue your grant above or below the line. </a:t>
            </a:r>
          </a:p>
          <a:p>
            <a:endParaRPr lang="en-AU" dirty="0" smtClean="0"/>
          </a:p>
          <a:p>
            <a:r>
              <a:rPr lang="en-AU" dirty="0" smtClean="0"/>
              <a:t>THE REJOINDER IS YOUR ONLY MEDIUM TO GET THIS SUPPORT!</a:t>
            </a:r>
          </a:p>
          <a:p>
            <a:endParaRPr lang="en-AU" dirty="0" smtClean="0"/>
          </a:p>
          <a:p>
            <a:r>
              <a:rPr lang="en-AU" dirty="0" smtClean="0"/>
              <a:t>Use the process as a learning experience</a:t>
            </a:r>
          </a:p>
          <a:p>
            <a:pPr>
              <a:spcAft>
                <a:spcPts val="1200"/>
              </a:spcAft>
            </a:pPr>
            <a:endParaRPr lang="en-AU" sz="2000" dirty="0" smtClean="0"/>
          </a:p>
          <a:p>
            <a:pPr>
              <a:spcAft>
                <a:spcPts val="1200"/>
              </a:spcAft>
            </a:pPr>
            <a:endParaRPr lang="en-AU" sz="2000" dirty="0" smtClean="0"/>
          </a:p>
          <a:p>
            <a:pPr>
              <a:spcAft>
                <a:spcPts val="1200"/>
              </a:spcAft>
            </a:pPr>
            <a:endParaRPr lang="en-AU" sz="2000" dirty="0" smtClean="0"/>
          </a:p>
          <a:p>
            <a:pPr>
              <a:spcAft>
                <a:spcPts val="1200"/>
              </a:spcAft>
            </a:pPr>
            <a:endParaRPr lang="en-AU" sz="2000" dirty="0" smtClean="0"/>
          </a:p>
          <a:p>
            <a:pPr>
              <a:spcAft>
                <a:spcPts val="1200"/>
              </a:spcAft>
            </a:pPr>
            <a:endParaRPr lang="en-AU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250" y="1511299"/>
            <a:ext cx="8229600" cy="488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z="2200" b="1" dirty="0" smtClean="0">
                <a:solidFill>
                  <a:schemeClr val="bg1"/>
                </a:solidFill>
              </a:rPr>
              <a:t>HOW OFTEN DO REJOINDERS MAKE A DIFFERENCE?</a:t>
            </a:r>
            <a:endParaRPr lang="en-A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025"/>
            <a:ext cx="8229600" cy="2847975"/>
          </a:xfrm>
        </p:spPr>
        <p:txBody>
          <a:bodyPr>
            <a:normAutofit/>
          </a:bodyPr>
          <a:lstStyle/>
          <a:p>
            <a:pPr algn="ctr"/>
            <a:r>
              <a:rPr lang="en-AU" sz="2000" dirty="0" smtClean="0"/>
              <a:t>and finally,</a:t>
            </a:r>
            <a:br>
              <a:rPr lang="en-AU" sz="20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i="1" dirty="0" smtClean="0">
                <a:latin typeface="Times New Roman" pitchFamily="18" charset="0"/>
                <a:cs typeface="Times New Roman" pitchFamily="18" charset="0"/>
              </a:rPr>
              <a:t>We wish you success with your proposals and rejoinders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33876"/>
            <a:ext cx="8229600" cy="117792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AU" sz="2400" b="1" u="sng" dirty="0" smtClean="0"/>
              <a:t>Further information:</a:t>
            </a:r>
            <a:endParaRPr lang="en-AU" sz="2400" dirty="0" smtClean="0"/>
          </a:p>
          <a:p>
            <a:pPr>
              <a:spcAft>
                <a:spcPts val="600"/>
              </a:spcAft>
            </a:pPr>
            <a:r>
              <a:rPr lang="en-AU" sz="2400" b="1" dirty="0" smtClean="0"/>
              <a:t>ARC – Information for Applicants - Rejoinder Process  </a:t>
            </a:r>
            <a:r>
              <a:rPr lang="en-AU" sz="2000" u="sng" dirty="0" smtClean="0"/>
              <a:t>http://www.arc.gov.au/applicants/assessor_rejoinders.htm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6225" y="4171950"/>
            <a:ext cx="8229600" cy="1476375"/>
          </a:xfrm>
        </p:spPr>
        <p:txBody>
          <a:bodyPr>
            <a:normAutofit fontScale="25000" lnSpcReduction="20000"/>
          </a:bodyPr>
          <a:lstStyle/>
          <a:p>
            <a:r>
              <a:rPr lang="pt-PT" sz="3200" dirty="0"/>
              <a:t> </a:t>
            </a:r>
            <a:endParaRPr lang="en-AU" sz="3200" dirty="0"/>
          </a:p>
          <a:p>
            <a:r>
              <a:rPr lang="pt-PT" sz="3200" dirty="0"/>
              <a:t>Sources:</a:t>
            </a:r>
            <a:endParaRPr lang="en-AU" sz="3200" dirty="0"/>
          </a:p>
          <a:p>
            <a:r>
              <a:rPr lang="pt-PT" sz="3200" u="sng" dirty="0"/>
              <a:t>http://arc.gov.au/applicants/assessor_rejoinders.htm</a:t>
            </a:r>
            <a:r>
              <a:rPr lang="pt-PT" sz="3200" dirty="0"/>
              <a:t> </a:t>
            </a:r>
            <a:endParaRPr lang="en-AU" sz="3200" dirty="0"/>
          </a:p>
          <a:p>
            <a:r>
              <a:rPr lang="pt-PT" sz="3200" u="sng" dirty="0"/>
              <a:t>http://www.arc.gov.au/general/searchable_data.htm</a:t>
            </a:r>
            <a:endParaRPr lang="en-AU" sz="3200" dirty="0"/>
          </a:p>
          <a:p>
            <a:r>
              <a:rPr lang="pt-PT" sz="3200" u="sng" dirty="0" smtClean="0"/>
              <a:t>http</a:t>
            </a:r>
            <a:r>
              <a:rPr lang="pt-PT" sz="3200" u="sng" dirty="0"/>
              <a:t>://w3.unisa.edu.au/res/grants/docs/RejoinderGuidelines-June2013.pdf</a:t>
            </a:r>
            <a:r>
              <a:rPr lang="pt-PT" sz="3200" dirty="0"/>
              <a:t> </a:t>
            </a:r>
            <a:endParaRPr lang="en-AU" sz="3200" dirty="0"/>
          </a:p>
          <a:p>
            <a:r>
              <a:rPr lang="pt-PT" sz="3200" u="sng" dirty="0" smtClean="0"/>
              <a:t>http</a:t>
            </a:r>
            <a:r>
              <a:rPr lang="pt-PT" sz="3200" u="sng" dirty="0"/>
              <a:t>://www.research.qut.edu.au/development/downloads/resources/ARC_Rejoinder_Process_May_2013.pdf</a:t>
            </a:r>
            <a:r>
              <a:rPr lang="pt-PT" sz="3200" dirty="0"/>
              <a:t> </a:t>
            </a:r>
            <a:endParaRPr lang="en-AU" sz="3200" dirty="0"/>
          </a:p>
          <a:p>
            <a:r>
              <a:rPr lang="pt-PT" sz="3200" u="sng" dirty="0"/>
              <a:t>http://www.monash.edu.au/researchoffice/arc/</a:t>
            </a:r>
            <a:r>
              <a:rPr lang="pt-PT" sz="3200" dirty="0"/>
              <a:t> </a:t>
            </a:r>
            <a:endParaRPr lang="en-AU" sz="3200" dirty="0"/>
          </a:p>
          <a:p>
            <a:r>
              <a:rPr lang="pt-PT" sz="3200" dirty="0"/>
              <a:t> </a:t>
            </a:r>
            <a:endParaRPr lang="en-AU" sz="3200" dirty="0"/>
          </a:p>
          <a:p>
            <a:pPr algn="ctr"/>
            <a:endParaRPr lang="en-AU" sz="3200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873" y="1724025"/>
            <a:ext cx="8820149" cy="16457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/>
          <a:p>
            <a:pPr algn="ctr">
              <a:spcAft>
                <a:spcPts val="1200"/>
              </a:spcAft>
            </a:pPr>
            <a:r>
              <a:rPr lang="en-AU" sz="4600" b="1" u="sng" dirty="0" smtClean="0">
                <a:solidFill>
                  <a:schemeClr val="bg1"/>
                </a:solidFill>
              </a:rPr>
              <a:t>Research Funding Team Contact: </a:t>
            </a:r>
            <a:endParaRPr lang="en-AU" sz="4600" dirty="0" smtClean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AU" sz="4600" dirty="0" smtClean="0">
                <a:solidFill>
                  <a:schemeClr val="bg1"/>
                </a:solidFill>
              </a:rPr>
              <a:t>Jane </a:t>
            </a:r>
            <a:r>
              <a:rPr lang="en-AU" sz="4600" dirty="0" err="1" smtClean="0">
                <a:solidFill>
                  <a:schemeClr val="bg1"/>
                </a:solidFill>
              </a:rPr>
              <a:t>Eltringham</a:t>
            </a:r>
            <a:r>
              <a:rPr lang="en-AU" sz="4600" dirty="0" smtClean="0">
                <a:solidFill>
                  <a:schemeClr val="bg1"/>
                </a:solidFill>
              </a:rPr>
              <a:t> – 5327 6735</a:t>
            </a:r>
          </a:p>
          <a:p>
            <a:pPr algn="ctr">
              <a:spcAft>
                <a:spcPts val="1200"/>
              </a:spcAft>
            </a:pPr>
            <a:r>
              <a:rPr lang="en-AU" sz="4600" dirty="0" smtClean="0">
                <a:solidFill>
                  <a:schemeClr val="bg1"/>
                </a:solidFill>
              </a:rPr>
              <a:t>Tina D’Urbano – 5122 6872</a:t>
            </a:r>
          </a:p>
          <a:p>
            <a:pPr algn="ctr">
              <a:spcAft>
                <a:spcPts val="1200"/>
              </a:spcAft>
            </a:pPr>
            <a:r>
              <a:rPr lang="en-AU" sz="4600" u="sng" dirty="0" smtClean="0">
                <a:solidFill>
                  <a:schemeClr val="bg1"/>
                </a:solidFill>
              </a:rPr>
              <a:t>research.funding@federation.edu.au</a:t>
            </a:r>
            <a:r>
              <a:rPr lang="en-AU" sz="36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AU" sz="36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7175" y="2419350"/>
            <a:ext cx="8229600" cy="2305050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300" b="1" i="1" dirty="0" smtClean="0"/>
              <a:t>Thanks</a:t>
            </a:r>
            <a:r>
              <a:rPr lang="en-AU" sz="4300" b="1" dirty="0" smtClean="0"/>
              <a:t> </a:t>
            </a:r>
          </a:p>
          <a:p>
            <a:pPr algn="ctr"/>
            <a:endParaRPr lang="en-AU" sz="3200" b="1" dirty="0" smtClean="0"/>
          </a:p>
          <a:p>
            <a:pPr algn="ctr"/>
            <a:endParaRPr lang="en-AU" sz="3200" b="1" dirty="0" smtClean="0"/>
          </a:p>
          <a:p>
            <a:pPr algn="ctr"/>
            <a:r>
              <a:rPr lang="en-AU" sz="3600" b="1" dirty="0" smtClean="0">
                <a:solidFill>
                  <a:schemeClr val="accent6"/>
                </a:solidFill>
              </a:rPr>
              <a:t>QUESTIONS ????</a:t>
            </a:r>
            <a:endParaRPr lang="en-AU" sz="3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4464051"/>
          </a:xfrm>
        </p:spPr>
        <p:txBody>
          <a:bodyPr>
            <a:normAutofit lnSpcReduction="10000"/>
          </a:bodyPr>
          <a:lstStyle/>
          <a:p>
            <a:r>
              <a:rPr lang="en-AU" sz="2000" b="1" dirty="0" smtClean="0"/>
              <a:t>ARC</a:t>
            </a:r>
            <a:r>
              <a:rPr lang="en-AU" sz="2200" b="1" dirty="0" smtClean="0"/>
              <a:t> College of Experts (</a:t>
            </a:r>
            <a:r>
              <a:rPr lang="en-AU" sz="2200" b="1" dirty="0" err="1" smtClean="0"/>
              <a:t>CoE</a:t>
            </a:r>
            <a:r>
              <a:rPr lang="en-AU" sz="2200" b="1" dirty="0" smtClean="0"/>
              <a:t>)</a:t>
            </a:r>
            <a:r>
              <a:rPr lang="en-AU" b="1" dirty="0" smtClean="0"/>
              <a:t> – cont.:</a:t>
            </a:r>
          </a:p>
          <a:p>
            <a:pPr lvl="0"/>
            <a:endParaRPr lang="en-AU" dirty="0" smtClean="0"/>
          </a:p>
          <a:p>
            <a:pPr marL="177800" lvl="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assign Assessors to Discovery Projects proposals</a:t>
            </a:r>
          </a:p>
          <a:p>
            <a:pPr marL="177800" lvl="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participate in selection panels for the ARCs Discovery Projects and Linkage Projects schemes, </a:t>
            </a:r>
          </a:p>
          <a:p>
            <a:pPr marL="577850" lvl="2" indent="-177800">
              <a:spcAft>
                <a:spcPts val="1200"/>
              </a:spcAft>
            </a:pPr>
            <a:r>
              <a:rPr lang="en-AU" sz="1800" dirty="0" smtClean="0"/>
              <a:t>submit initial assessments, </a:t>
            </a:r>
          </a:p>
          <a:p>
            <a:pPr marL="577850" lvl="2" indent="-177800">
              <a:spcAft>
                <a:spcPts val="1200"/>
              </a:spcAft>
            </a:pPr>
            <a:r>
              <a:rPr lang="en-AU" sz="1800" dirty="0" smtClean="0"/>
              <a:t>review Assessor assessments and applicant rejoinders, </a:t>
            </a:r>
          </a:p>
          <a:p>
            <a:pPr marL="577850" lvl="2" indent="-177800">
              <a:spcAft>
                <a:spcPts val="1200"/>
              </a:spcAft>
            </a:pPr>
            <a:r>
              <a:rPr lang="en-AU" sz="1800" dirty="0" smtClean="0"/>
              <a:t>rank proposals, and </a:t>
            </a:r>
          </a:p>
          <a:p>
            <a:pPr marL="577850" lvl="2" indent="-177800">
              <a:spcAft>
                <a:spcPts val="1200"/>
              </a:spcAft>
            </a:pPr>
            <a:r>
              <a:rPr lang="en-AU" sz="1800" dirty="0" smtClean="0"/>
              <a:t>make funding recommendations to the ARC CEO </a:t>
            </a:r>
          </a:p>
          <a:p>
            <a:pPr marL="177800" lvl="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provide strategic advice to the ARC on emerging disciplinary and interdisciplinary developments, and innovative approaches to research.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16299"/>
          </a:xfrm>
        </p:spPr>
        <p:txBody>
          <a:bodyPr/>
          <a:lstStyle/>
          <a:p>
            <a:r>
              <a:rPr lang="en-AU" sz="2000" b="1" dirty="0" smtClean="0"/>
              <a:t>Assessors and/or other eminent researchers</a:t>
            </a:r>
            <a:r>
              <a:rPr lang="en-AU" sz="2000" dirty="0" smtClean="0"/>
              <a:t>:</a:t>
            </a:r>
          </a:p>
          <a:p>
            <a:r>
              <a:rPr lang="en-AU" dirty="0" smtClean="0"/>
              <a:t>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readers whose research interests span the broad field/s of the research projects they are asked to assess (General Assessors), or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experts (Detailed Assessors) in the specific field of a proposed research project, 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assess proposals against selection criteria in the funding rules </a:t>
            </a:r>
          </a:p>
          <a:p>
            <a:pPr marL="577850" lvl="2" indent="-177800"/>
            <a:r>
              <a:rPr lang="en-AU" sz="1800" dirty="0" smtClean="0"/>
              <a:t>score, rank and provide written comments for each proposal.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16299"/>
          </a:xfrm>
        </p:spPr>
        <p:txBody>
          <a:bodyPr/>
          <a:lstStyle/>
          <a:p>
            <a:r>
              <a:rPr lang="en-AU" sz="2000" b="1" dirty="0" smtClean="0"/>
              <a:t>Assessors and/or other eminent researchers – cont</a:t>
            </a:r>
            <a:r>
              <a:rPr lang="en-AU" sz="2000" dirty="0" smtClean="0"/>
              <a:t>.:</a:t>
            </a:r>
          </a:p>
          <a:p>
            <a:r>
              <a:rPr lang="en-AU" dirty="0" smtClean="0"/>
              <a:t> </a:t>
            </a:r>
          </a:p>
          <a:p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new Assessors are selected through </a:t>
            </a:r>
            <a:r>
              <a:rPr lang="en-AU" dirty="0" err="1" smtClean="0"/>
              <a:t>CoE</a:t>
            </a:r>
            <a:r>
              <a:rPr lang="en-AU" dirty="0" smtClean="0"/>
              <a:t> member nominations 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AU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AU" dirty="0" smtClean="0"/>
              <a:t>each year the ARC reviews successful proposals and, where suitable, adds funded researchers not already listed to the Assessor database.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0299"/>
            <a:ext cx="8229600" cy="527051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Assignment of proposals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8229600" cy="382905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Proposals are matched to a selection panel using the Fields of Research (FOR) 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ARC Executive Directors review the appropriateness of the proposals in each panel and may transfer proposals to different panels if required. </a:t>
            </a:r>
          </a:p>
          <a:p>
            <a:endParaRPr lang="en-AU" dirty="0" smtClean="0"/>
          </a:p>
          <a:p>
            <a:r>
              <a:rPr lang="en-AU" dirty="0" smtClean="0"/>
              <a:t>They also identify interdisciplinary proposals that will require assessors from more than one selection panel. </a:t>
            </a:r>
          </a:p>
          <a:p>
            <a:endParaRPr lang="en-AU" dirty="0" smtClean="0"/>
          </a:p>
          <a:p>
            <a:r>
              <a:rPr lang="en-AU" dirty="0" smtClean="0"/>
              <a:t>In </a:t>
            </a:r>
            <a:r>
              <a:rPr lang="en-AU" i="1" dirty="0" smtClean="0"/>
              <a:t>Discovery Projects</a:t>
            </a:r>
            <a:r>
              <a:rPr lang="en-AU" dirty="0" smtClean="0"/>
              <a:t>, </a:t>
            </a:r>
            <a:r>
              <a:rPr lang="en-AU" dirty="0" err="1" smtClean="0"/>
              <a:t>CoE</a:t>
            </a:r>
            <a:r>
              <a:rPr lang="en-AU" dirty="0" smtClean="0"/>
              <a:t> members also assign up to four Assessors per proposal.</a:t>
            </a:r>
          </a:p>
          <a:p>
            <a:endParaRPr lang="en-AU" dirty="0" smtClean="0"/>
          </a:p>
          <a:p>
            <a:r>
              <a:rPr lang="en-AU" i="1" dirty="0" smtClean="0"/>
              <a:t>Assessors may decline to assess proposals if they consider it to be outside their area of expertise or a conflict of interest</a:t>
            </a:r>
            <a:endParaRPr lang="en-A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dUni_4to3_Template_2013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dU Divid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dU Cover B">
  <a:themeElements>
    <a:clrScheme name="Custom 2">
      <a:dk1>
        <a:srgbClr val="004A8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edU Divid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dU Footer A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dU Footer B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edU Footer C">
  <a:themeElements>
    <a:clrScheme name=" Federation University Theme">
      <a:dk1>
        <a:srgbClr val="003A6D"/>
      </a:dk1>
      <a:lt1>
        <a:sysClr val="window" lastClr="FFFFFF"/>
      </a:lt1>
      <a:dk2>
        <a:srgbClr val="004A8D"/>
      </a:dk2>
      <a:lt2>
        <a:srgbClr val="F0E9E4"/>
      </a:lt2>
      <a:accent1>
        <a:srgbClr val="777877"/>
      </a:accent1>
      <a:accent2>
        <a:srgbClr val="008791"/>
      </a:accent2>
      <a:accent3>
        <a:srgbClr val="66B042"/>
      </a:accent3>
      <a:accent4>
        <a:srgbClr val="421455"/>
      </a:accent4>
      <a:accent5>
        <a:srgbClr val="C0004D"/>
      </a:accent5>
      <a:accent6>
        <a:srgbClr val="EEA420"/>
      </a:accent6>
      <a:hlink>
        <a:srgbClr val="777877"/>
      </a:hlink>
      <a:folHlink>
        <a:srgbClr val="A5A6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FedUni_4to3_Template_2013</Template>
  <TotalTime>597</TotalTime>
  <Words>2510</Words>
  <Application>Microsoft Office PowerPoint</Application>
  <PresentationFormat>On-screen Show (4:3)</PresentationFormat>
  <Paragraphs>418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FedUni_4to3_Template_2013</vt:lpstr>
      <vt:lpstr>FedU Divider A</vt:lpstr>
      <vt:lpstr>FedU Cover B</vt:lpstr>
      <vt:lpstr>FedU Divider B</vt:lpstr>
      <vt:lpstr>FedU Footer A</vt:lpstr>
      <vt:lpstr>FedU Footer B</vt:lpstr>
      <vt:lpstr>FedU Footer C</vt:lpstr>
      <vt:lpstr>ARC Rejoinder Information Session</vt:lpstr>
      <vt:lpstr>PowerPoint Presentation</vt:lpstr>
      <vt:lpstr>PowerPoint Presentation</vt:lpstr>
      <vt:lpstr>Peer Review Process</vt:lpstr>
      <vt:lpstr>Characteristics &amp; roles: </vt:lpstr>
      <vt:lpstr>PowerPoint Presentation</vt:lpstr>
      <vt:lpstr>PowerPoint Presentation</vt:lpstr>
      <vt:lpstr>PowerPoint Presentation</vt:lpstr>
      <vt:lpstr>Assignment of proposals</vt:lpstr>
      <vt:lpstr>Assessment process – Selection and Scoring</vt:lpstr>
      <vt:lpstr>Selection criteria – track records</vt:lpstr>
      <vt:lpstr>Scoring Bands</vt:lpstr>
      <vt:lpstr>Rejoinders</vt:lpstr>
      <vt:lpstr>Selection Meetings – after rejoinder process</vt:lpstr>
      <vt:lpstr>Ranking of proposals</vt:lpstr>
      <vt:lpstr>Assignment of budgets</vt:lpstr>
      <vt:lpstr>OK, so what’s the chances of success?</vt:lpstr>
      <vt:lpstr>Writing a Rejoinder  </vt:lpstr>
      <vt:lpstr>ARC Rejoinders http://intranet.monash.edu.au/researchadmin/arc/arc-rejoinders.html </vt:lpstr>
      <vt:lpstr>PowerPoint Presentation</vt:lpstr>
      <vt:lpstr>Before you start</vt:lpstr>
      <vt:lpstr>How to read your Assessor Reports</vt:lpstr>
      <vt:lpstr>Where to start?</vt:lpstr>
      <vt:lpstr>Where to start? - cont</vt:lpstr>
      <vt:lpstr>TIPS – Dos &amp; Don’ts</vt:lpstr>
      <vt:lpstr>DO – cont:</vt:lpstr>
      <vt:lpstr>DO – cont:</vt:lpstr>
      <vt:lpstr>PowerPoint Presentation</vt:lpstr>
      <vt:lpstr>DON’T – cont:</vt:lpstr>
      <vt:lpstr>DON’T – cont:</vt:lpstr>
      <vt:lpstr>What if you don’t get an Assessor Report?</vt:lpstr>
      <vt:lpstr>Assessor Reports are released!!!!!</vt:lpstr>
      <vt:lpstr>ARC Rejoinder Process Instructions</vt:lpstr>
      <vt:lpstr>Section 1:  Instructions for Applicants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Dates &amp; Deadlines</vt:lpstr>
      <vt:lpstr>Internal Support &amp; Final Deadlines for Submission (tbc)</vt:lpstr>
      <vt:lpstr>Timeline  example (tbc)</vt:lpstr>
      <vt:lpstr>Final comments</vt:lpstr>
      <vt:lpstr>and finally,  We wish you success with your proposals and rejoinders  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D'Urbano</dc:creator>
  <cp:lastModifiedBy>University of Ballarat</cp:lastModifiedBy>
  <cp:revision>74</cp:revision>
  <cp:lastPrinted>2014-06-22T23:40:13Z</cp:lastPrinted>
  <dcterms:created xsi:type="dcterms:W3CDTF">2014-06-20T07:14:39Z</dcterms:created>
  <dcterms:modified xsi:type="dcterms:W3CDTF">2014-06-24T00:41:43Z</dcterms:modified>
</cp:coreProperties>
</file>