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6" r:id="rId3"/>
    <p:sldId id="287" r:id="rId4"/>
    <p:sldId id="286" r:id="rId5"/>
    <p:sldId id="285" r:id="rId6"/>
    <p:sldId id="258" r:id="rId7"/>
    <p:sldId id="259" r:id="rId8"/>
    <p:sldId id="262" r:id="rId9"/>
    <p:sldId id="260" r:id="rId10"/>
    <p:sldId id="265" r:id="rId11"/>
    <p:sldId id="267" r:id="rId12"/>
    <p:sldId id="264"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a Smith" userId="a9419848-9638-4ded-a7d6-8c5748979d0b" providerId="ADAL" clId="{5AC0ED9B-5290-440F-BDF6-AB4704149E78}"/>
    <pc:docChg chg="undo custSel addSld delSld modSld sldOrd">
      <pc:chgData name="Erica Smith" userId="a9419848-9638-4ded-a7d6-8c5748979d0b" providerId="ADAL" clId="{5AC0ED9B-5290-440F-BDF6-AB4704149E78}" dt="2022-11-21T23:33:43.846" v="1886" actId="20577"/>
      <pc:docMkLst>
        <pc:docMk/>
      </pc:docMkLst>
      <pc:sldChg chg="modSp mod">
        <pc:chgData name="Erica Smith" userId="a9419848-9638-4ded-a7d6-8c5748979d0b" providerId="ADAL" clId="{5AC0ED9B-5290-440F-BDF6-AB4704149E78}" dt="2022-11-21T23:25:22.268" v="1813" actId="20577"/>
        <pc:sldMkLst>
          <pc:docMk/>
          <pc:sldMk cId="1838156383" sldId="256"/>
        </pc:sldMkLst>
        <pc:spChg chg="mod">
          <ac:chgData name="Erica Smith" userId="a9419848-9638-4ded-a7d6-8c5748979d0b" providerId="ADAL" clId="{5AC0ED9B-5290-440F-BDF6-AB4704149E78}" dt="2022-11-21T23:20:43.364" v="1323" actId="6549"/>
          <ac:spMkLst>
            <pc:docMk/>
            <pc:sldMk cId="1838156383" sldId="256"/>
            <ac:spMk id="2" creationId="{AB0F70AD-8F99-4EC3-9A5A-861B364A43EB}"/>
          </ac:spMkLst>
        </pc:spChg>
        <pc:spChg chg="mod">
          <ac:chgData name="Erica Smith" userId="a9419848-9638-4ded-a7d6-8c5748979d0b" providerId="ADAL" clId="{5AC0ED9B-5290-440F-BDF6-AB4704149E78}" dt="2022-11-21T23:25:22.268" v="1813" actId="20577"/>
          <ac:spMkLst>
            <pc:docMk/>
            <pc:sldMk cId="1838156383" sldId="256"/>
            <ac:spMk id="3" creationId="{BCDDD253-9B52-4F5C-B502-54415FFC8B3A}"/>
          </ac:spMkLst>
        </pc:spChg>
      </pc:sldChg>
      <pc:sldChg chg="del">
        <pc:chgData name="Erica Smith" userId="a9419848-9638-4ded-a7d6-8c5748979d0b" providerId="ADAL" clId="{5AC0ED9B-5290-440F-BDF6-AB4704149E78}" dt="2022-11-21T07:11:27.028" v="530" actId="47"/>
        <pc:sldMkLst>
          <pc:docMk/>
          <pc:sldMk cId="1037909487" sldId="257"/>
        </pc:sldMkLst>
      </pc:sldChg>
      <pc:sldChg chg="modSp mod">
        <pc:chgData name="Erica Smith" userId="a9419848-9638-4ded-a7d6-8c5748979d0b" providerId="ADAL" clId="{5AC0ED9B-5290-440F-BDF6-AB4704149E78}" dt="2022-11-21T07:27:22.528" v="1093" actId="207"/>
        <pc:sldMkLst>
          <pc:docMk/>
          <pc:sldMk cId="536039198" sldId="258"/>
        </pc:sldMkLst>
        <pc:spChg chg="mod">
          <ac:chgData name="Erica Smith" userId="a9419848-9638-4ded-a7d6-8c5748979d0b" providerId="ADAL" clId="{5AC0ED9B-5290-440F-BDF6-AB4704149E78}" dt="2022-11-21T07:27:22.528" v="1093" actId="207"/>
          <ac:spMkLst>
            <pc:docMk/>
            <pc:sldMk cId="536039198" sldId="258"/>
            <ac:spMk id="3" creationId="{4CD90FD7-FB8D-4B51-A8FD-821528E718E5}"/>
          </ac:spMkLst>
        </pc:spChg>
      </pc:sldChg>
      <pc:sldChg chg="modSp mod">
        <pc:chgData name="Erica Smith" userId="a9419848-9638-4ded-a7d6-8c5748979d0b" providerId="ADAL" clId="{5AC0ED9B-5290-440F-BDF6-AB4704149E78}" dt="2022-11-21T07:06:14.231" v="134" actId="313"/>
        <pc:sldMkLst>
          <pc:docMk/>
          <pc:sldMk cId="3942892313" sldId="259"/>
        </pc:sldMkLst>
        <pc:spChg chg="mod">
          <ac:chgData name="Erica Smith" userId="a9419848-9638-4ded-a7d6-8c5748979d0b" providerId="ADAL" clId="{5AC0ED9B-5290-440F-BDF6-AB4704149E78}" dt="2022-11-21T07:06:14.231" v="134" actId="313"/>
          <ac:spMkLst>
            <pc:docMk/>
            <pc:sldMk cId="3942892313" sldId="259"/>
            <ac:spMk id="3" creationId="{7C714262-F742-4D4E-8880-DD5C333BEEFC}"/>
          </ac:spMkLst>
        </pc:spChg>
      </pc:sldChg>
      <pc:sldChg chg="modSp mod">
        <pc:chgData name="Erica Smith" userId="a9419848-9638-4ded-a7d6-8c5748979d0b" providerId="ADAL" clId="{5AC0ED9B-5290-440F-BDF6-AB4704149E78}" dt="2022-11-21T07:05:54.883" v="126" actId="20577"/>
        <pc:sldMkLst>
          <pc:docMk/>
          <pc:sldMk cId="4070711331" sldId="260"/>
        </pc:sldMkLst>
        <pc:spChg chg="mod">
          <ac:chgData name="Erica Smith" userId="a9419848-9638-4ded-a7d6-8c5748979d0b" providerId="ADAL" clId="{5AC0ED9B-5290-440F-BDF6-AB4704149E78}" dt="2022-11-21T07:05:54.883" v="126" actId="20577"/>
          <ac:spMkLst>
            <pc:docMk/>
            <pc:sldMk cId="4070711331" sldId="260"/>
            <ac:spMk id="3" creationId="{53F0B880-C3C3-4C54-8153-A34D23A62948}"/>
          </ac:spMkLst>
        </pc:spChg>
      </pc:sldChg>
      <pc:sldChg chg="modSp mod">
        <pc:chgData name="Erica Smith" userId="a9419848-9638-4ded-a7d6-8c5748979d0b" providerId="ADAL" clId="{5AC0ED9B-5290-440F-BDF6-AB4704149E78}" dt="2022-11-21T23:33:43.846" v="1886" actId="20577"/>
        <pc:sldMkLst>
          <pc:docMk/>
          <pc:sldMk cId="954592613" sldId="264"/>
        </pc:sldMkLst>
        <pc:spChg chg="mod">
          <ac:chgData name="Erica Smith" userId="a9419848-9638-4ded-a7d6-8c5748979d0b" providerId="ADAL" clId="{5AC0ED9B-5290-440F-BDF6-AB4704149E78}" dt="2022-11-21T07:10:54.067" v="480" actId="20577"/>
          <ac:spMkLst>
            <pc:docMk/>
            <pc:sldMk cId="954592613" sldId="264"/>
            <ac:spMk id="2" creationId="{6ABD4F3A-6E98-4CC5-8E7F-B30AABE24765}"/>
          </ac:spMkLst>
        </pc:spChg>
        <pc:spChg chg="mod">
          <ac:chgData name="Erica Smith" userId="a9419848-9638-4ded-a7d6-8c5748979d0b" providerId="ADAL" clId="{5AC0ED9B-5290-440F-BDF6-AB4704149E78}" dt="2022-11-21T23:33:43.846" v="1886" actId="20577"/>
          <ac:spMkLst>
            <pc:docMk/>
            <pc:sldMk cId="954592613" sldId="264"/>
            <ac:spMk id="3" creationId="{F0D0B610-88A1-44B2-9EDD-9B21C7B2DFB2}"/>
          </ac:spMkLst>
        </pc:spChg>
      </pc:sldChg>
      <pc:sldChg chg="modSp mod">
        <pc:chgData name="Erica Smith" userId="a9419848-9638-4ded-a7d6-8c5748979d0b" providerId="ADAL" clId="{5AC0ED9B-5290-440F-BDF6-AB4704149E78}" dt="2022-11-21T23:25:07.200" v="1812" actId="313"/>
        <pc:sldMkLst>
          <pc:docMk/>
          <pc:sldMk cId="3808456793" sldId="265"/>
        </pc:sldMkLst>
        <pc:spChg chg="mod">
          <ac:chgData name="Erica Smith" userId="a9419848-9638-4ded-a7d6-8c5748979d0b" providerId="ADAL" clId="{5AC0ED9B-5290-440F-BDF6-AB4704149E78}" dt="2022-11-21T23:25:07.200" v="1812" actId="313"/>
          <ac:spMkLst>
            <pc:docMk/>
            <pc:sldMk cId="3808456793" sldId="265"/>
            <ac:spMk id="2" creationId="{028AFF3D-EF01-42A2-B1D3-E23EC5244B27}"/>
          </ac:spMkLst>
        </pc:spChg>
      </pc:sldChg>
      <pc:sldChg chg="addSp delSp modSp new">
        <pc:chgData name="Erica Smith" userId="a9419848-9638-4ded-a7d6-8c5748979d0b" providerId="ADAL" clId="{5AC0ED9B-5290-440F-BDF6-AB4704149E78}" dt="2022-11-21T07:26:17.566" v="1092" actId="14100"/>
        <pc:sldMkLst>
          <pc:docMk/>
          <pc:sldMk cId="2751264715" sldId="266"/>
        </pc:sldMkLst>
        <pc:spChg chg="del">
          <ac:chgData name="Erica Smith" userId="a9419848-9638-4ded-a7d6-8c5748979d0b" providerId="ADAL" clId="{5AC0ED9B-5290-440F-BDF6-AB4704149E78}" dt="2022-11-21T07:14:26.198" v="582"/>
          <ac:spMkLst>
            <pc:docMk/>
            <pc:sldMk cId="2751264715" sldId="266"/>
            <ac:spMk id="3" creationId="{78B02BE5-440E-451C-8960-CBFCEC4AA07A}"/>
          </ac:spMkLst>
        </pc:spChg>
        <pc:picChg chg="add mod">
          <ac:chgData name="Erica Smith" userId="a9419848-9638-4ded-a7d6-8c5748979d0b" providerId="ADAL" clId="{5AC0ED9B-5290-440F-BDF6-AB4704149E78}" dt="2022-11-21T07:26:17.566" v="1092" actId="14100"/>
          <ac:picMkLst>
            <pc:docMk/>
            <pc:sldMk cId="2751264715" sldId="266"/>
            <ac:picMk id="1026" creationId="{3D9A0E85-389A-4A59-81DF-A17C71FAC4F3}"/>
          </ac:picMkLst>
        </pc:picChg>
      </pc:sldChg>
      <pc:sldChg chg="addSp delSp modSp new del">
        <pc:chgData name="Erica Smith" userId="a9419848-9638-4ded-a7d6-8c5748979d0b" providerId="ADAL" clId="{5AC0ED9B-5290-440F-BDF6-AB4704149E78}" dt="2022-11-21T07:16:15.053" v="586" actId="680"/>
        <pc:sldMkLst>
          <pc:docMk/>
          <pc:sldMk cId="562504810" sldId="267"/>
        </pc:sldMkLst>
        <pc:spChg chg="add del">
          <ac:chgData name="Erica Smith" userId="a9419848-9638-4ded-a7d6-8c5748979d0b" providerId="ADAL" clId="{5AC0ED9B-5290-440F-BDF6-AB4704149E78}" dt="2022-11-21T07:16:13.662" v="585"/>
          <ac:spMkLst>
            <pc:docMk/>
            <pc:sldMk cId="562504810" sldId="267"/>
            <ac:spMk id="3" creationId="{52D8F917-F250-4404-ABEF-23D6E6C9752B}"/>
          </ac:spMkLst>
        </pc:spChg>
        <pc:picChg chg="add del mod">
          <ac:chgData name="Erica Smith" userId="a9419848-9638-4ded-a7d6-8c5748979d0b" providerId="ADAL" clId="{5AC0ED9B-5290-440F-BDF6-AB4704149E78}" dt="2022-11-21T07:16:13.662" v="585"/>
          <ac:picMkLst>
            <pc:docMk/>
            <pc:sldMk cId="562504810" sldId="267"/>
            <ac:picMk id="2050" creationId="{A265A6A4-171D-44A3-9DCF-AD84B908A4E9}"/>
          </ac:picMkLst>
        </pc:picChg>
      </pc:sldChg>
      <pc:sldChg chg="addSp delSp modSp new mod">
        <pc:chgData name="Erica Smith" userId="a9419848-9638-4ded-a7d6-8c5748979d0b" providerId="ADAL" clId="{5AC0ED9B-5290-440F-BDF6-AB4704149E78}" dt="2022-11-21T23:26:07.994" v="1830" actId="20577"/>
        <pc:sldMkLst>
          <pc:docMk/>
          <pc:sldMk cId="3404673918" sldId="267"/>
        </pc:sldMkLst>
        <pc:spChg chg="mod">
          <ac:chgData name="Erica Smith" userId="a9419848-9638-4ded-a7d6-8c5748979d0b" providerId="ADAL" clId="{5AC0ED9B-5290-440F-BDF6-AB4704149E78}" dt="2022-11-21T07:19:38.394" v="857" actId="20577"/>
          <ac:spMkLst>
            <pc:docMk/>
            <pc:sldMk cId="3404673918" sldId="267"/>
            <ac:spMk id="2" creationId="{4798C791-8165-4BB9-AF56-C12B57EBBB81}"/>
          </ac:spMkLst>
        </pc:spChg>
        <pc:spChg chg="mod">
          <ac:chgData name="Erica Smith" userId="a9419848-9638-4ded-a7d6-8c5748979d0b" providerId="ADAL" clId="{5AC0ED9B-5290-440F-BDF6-AB4704149E78}" dt="2022-11-21T07:20:45.128" v="890" actId="20577"/>
          <ac:spMkLst>
            <pc:docMk/>
            <pc:sldMk cId="3404673918" sldId="267"/>
            <ac:spMk id="3" creationId="{29B02EB6-35D3-4BF2-A9DF-1635AF496088}"/>
          </ac:spMkLst>
        </pc:spChg>
        <pc:spChg chg="del">
          <ac:chgData name="Erica Smith" userId="a9419848-9638-4ded-a7d6-8c5748979d0b" providerId="ADAL" clId="{5AC0ED9B-5290-440F-BDF6-AB4704149E78}" dt="2022-11-21T07:17:02.020" v="629"/>
          <ac:spMkLst>
            <pc:docMk/>
            <pc:sldMk cId="3404673918" sldId="267"/>
            <ac:spMk id="4" creationId="{2E38532E-6570-4AED-82B1-5FD367D03C32}"/>
          </ac:spMkLst>
        </pc:spChg>
        <pc:spChg chg="mod">
          <ac:chgData name="Erica Smith" userId="a9419848-9638-4ded-a7d6-8c5748979d0b" providerId="ADAL" clId="{5AC0ED9B-5290-440F-BDF6-AB4704149E78}" dt="2022-11-21T23:19:09.435" v="1322" actId="14100"/>
          <ac:spMkLst>
            <pc:docMk/>
            <pc:sldMk cId="3404673918" sldId="267"/>
            <ac:spMk id="5" creationId="{250ECAE1-9BE5-417D-8C98-C931F6C2F69F}"/>
          </ac:spMkLst>
        </pc:spChg>
        <pc:spChg chg="add del mod">
          <ac:chgData name="Erica Smith" userId="a9419848-9638-4ded-a7d6-8c5748979d0b" providerId="ADAL" clId="{5AC0ED9B-5290-440F-BDF6-AB4704149E78}" dt="2022-11-21T23:26:07.994" v="1830" actId="20577"/>
          <ac:spMkLst>
            <pc:docMk/>
            <pc:sldMk cId="3404673918" sldId="267"/>
            <ac:spMk id="6" creationId="{CADBD22E-B4A5-43FA-BA3E-763D3E75E853}"/>
          </ac:spMkLst>
        </pc:spChg>
        <pc:picChg chg="add del mod">
          <ac:chgData name="Erica Smith" userId="a9419848-9638-4ded-a7d6-8c5748979d0b" providerId="ADAL" clId="{5AC0ED9B-5290-440F-BDF6-AB4704149E78}" dt="2022-11-21T07:16:58.758" v="624"/>
          <ac:picMkLst>
            <pc:docMk/>
            <pc:sldMk cId="3404673918" sldId="267"/>
            <ac:picMk id="3074" creationId="{4D37F187-3497-467D-A7EC-E9ACAAF8DA6F}"/>
          </ac:picMkLst>
        </pc:picChg>
        <pc:picChg chg="add mod">
          <ac:chgData name="Erica Smith" userId="a9419848-9638-4ded-a7d6-8c5748979d0b" providerId="ADAL" clId="{5AC0ED9B-5290-440F-BDF6-AB4704149E78}" dt="2022-11-21T07:20:55.679" v="894" actId="14100"/>
          <ac:picMkLst>
            <pc:docMk/>
            <pc:sldMk cId="3404673918" sldId="267"/>
            <ac:picMk id="3076" creationId="{2DD0AFB9-08AA-4CBD-A811-A009FD4CBDC7}"/>
          </ac:picMkLst>
        </pc:picChg>
      </pc:sldChg>
      <pc:sldChg chg="add">
        <pc:chgData name="Erica Smith" userId="a9419848-9638-4ded-a7d6-8c5748979d0b" providerId="ADAL" clId="{5AC0ED9B-5290-440F-BDF6-AB4704149E78}" dt="2022-11-21T07:25:47.883" v="1091"/>
        <pc:sldMkLst>
          <pc:docMk/>
          <pc:sldMk cId="0" sldId="285"/>
        </pc:sldMkLst>
      </pc:sldChg>
      <pc:sldChg chg="add">
        <pc:chgData name="Erica Smith" userId="a9419848-9638-4ded-a7d6-8c5748979d0b" providerId="ADAL" clId="{5AC0ED9B-5290-440F-BDF6-AB4704149E78}" dt="2022-11-21T07:25:47.883" v="1091"/>
        <pc:sldMkLst>
          <pc:docMk/>
          <pc:sldMk cId="0" sldId="286"/>
        </pc:sldMkLst>
      </pc:sldChg>
      <pc:sldChg chg="modSp new mod ord">
        <pc:chgData name="Erica Smith" userId="a9419848-9638-4ded-a7d6-8c5748979d0b" providerId="ADAL" clId="{5AC0ED9B-5290-440F-BDF6-AB4704149E78}" dt="2022-11-21T23:23:46.280" v="1806" actId="6549"/>
        <pc:sldMkLst>
          <pc:docMk/>
          <pc:sldMk cId="1758431267" sldId="287"/>
        </pc:sldMkLst>
        <pc:spChg chg="mod">
          <ac:chgData name="Erica Smith" userId="a9419848-9638-4ded-a7d6-8c5748979d0b" providerId="ADAL" clId="{5AC0ED9B-5290-440F-BDF6-AB4704149E78}" dt="2022-11-21T23:23:34.851" v="1805" actId="20577"/>
          <ac:spMkLst>
            <pc:docMk/>
            <pc:sldMk cId="1758431267" sldId="287"/>
            <ac:spMk id="2" creationId="{35B759AD-0D2E-49D3-A28D-000D9479036A}"/>
          </ac:spMkLst>
        </pc:spChg>
        <pc:spChg chg="mod">
          <ac:chgData name="Erica Smith" userId="a9419848-9638-4ded-a7d6-8c5748979d0b" providerId="ADAL" clId="{5AC0ED9B-5290-440F-BDF6-AB4704149E78}" dt="2022-11-21T23:23:46.280" v="1806" actId="6549"/>
          <ac:spMkLst>
            <pc:docMk/>
            <pc:sldMk cId="1758431267" sldId="287"/>
            <ac:spMk id="3" creationId="{5A81A3AF-4BA4-436E-979B-ABAF88D918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0D1BA19-C7C6-4E75-B4F3-87D9498BE6C6}" type="datetimeFigureOut">
              <a:rPr lang="en-AU" smtClean="0"/>
              <a:t>22/11/2022</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A63FF65-716F-4FEE-97B9-F05537F2F6C0}" type="slidenum">
              <a:rPr lang="en-AU" smtClean="0"/>
              <a:t>‹#›</a:t>
            </a:fld>
            <a:endParaRPr lang="en-AU"/>
          </a:p>
        </p:txBody>
      </p:sp>
    </p:spTree>
    <p:extLst>
      <p:ext uri="{BB962C8B-B14F-4D97-AF65-F5344CB8AC3E}">
        <p14:creationId xmlns:p14="http://schemas.microsoft.com/office/powerpoint/2010/main" val="352036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7"/>
        <p:cNvGrpSpPr/>
        <p:nvPr/>
      </p:nvGrpSpPr>
      <p:grpSpPr>
        <a:xfrm>
          <a:off x="0" y="0"/>
          <a:ext cx="0" cy="0"/>
          <a:chOff x="0" y="0"/>
          <a:chExt cx="0" cy="0"/>
        </a:xfrm>
      </p:grpSpPr>
      <p:sp>
        <p:nvSpPr>
          <p:cNvPr id="4158" name="Google Shape;4158;g11a1757c77f_0_4699:notes"/>
          <p:cNvSpPr>
            <a:spLocks noGrp="1" noRot="1" noChangeAspect="1"/>
          </p:cNvSpPr>
          <p:nvPr>
            <p:ph type="sldImg" idx="2"/>
          </p:nvPr>
        </p:nvSpPr>
        <p:spPr>
          <a:xfrm>
            <a:off x="342900" y="696913"/>
            <a:ext cx="6197600" cy="348773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9" name="Google Shape;4159;g11a1757c77f_0_4699:notes"/>
          <p:cNvSpPr txBox="1">
            <a:spLocks noGrp="1"/>
          </p:cNvSpPr>
          <p:nvPr>
            <p:ph type="body" idx="1"/>
          </p:nvPr>
        </p:nvSpPr>
        <p:spPr>
          <a:xfrm>
            <a:off x="688340" y="4417298"/>
            <a:ext cx="5506720" cy="4184809"/>
          </a:xfrm>
          <a:prstGeom prst="rect">
            <a:avLst/>
          </a:prstGeom>
        </p:spPr>
        <p:txBody>
          <a:bodyPr spcFirstLastPara="1" wrap="square" lIns="92458" tIns="92458" rIns="92458" bIns="92458"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6"/>
        <p:cNvGrpSpPr/>
        <p:nvPr/>
      </p:nvGrpSpPr>
      <p:grpSpPr>
        <a:xfrm>
          <a:off x="0" y="0"/>
          <a:ext cx="0" cy="0"/>
          <a:chOff x="0" y="0"/>
          <a:chExt cx="0" cy="0"/>
        </a:xfrm>
      </p:grpSpPr>
      <p:sp>
        <p:nvSpPr>
          <p:cNvPr id="4177" name="Google Shape;4177;g11a1757c77f_0_2807:notes"/>
          <p:cNvSpPr>
            <a:spLocks noGrp="1" noRot="1" noChangeAspect="1"/>
          </p:cNvSpPr>
          <p:nvPr>
            <p:ph type="sldImg" idx="2"/>
          </p:nvPr>
        </p:nvSpPr>
        <p:spPr>
          <a:xfrm>
            <a:off x="342900" y="696913"/>
            <a:ext cx="6197600" cy="348773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8" name="Google Shape;4178;g11a1757c77f_0_2807:notes"/>
          <p:cNvSpPr txBox="1">
            <a:spLocks noGrp="1"/>
          </p:cNvSpPr>
          <p:nvPr>
            <p:ph type="body" idx="1"/>
          </p:nvPr>
        </p:nvSpPr>
        <p:spPr>
          <a:xfrm>
            <a:off x="688340" y="4417298"/>
            <a:ext cx="5506720" cy="4184809"/>
          </a:xfrm>
          <a:prstGeom prst="rect">
            <a:avLst/>
          </a:prstGeom>
        </p:spPr>
        <p:txBody>
          <a:bodyPr spcFirstLastPara="1" wrap="square" lIns="92458" tIns="92458" rIns="92458" bIns="92458" anchor="t" anchorCtr="0">
            <a:noAutofit/>
          </a:bodyPr>
          <a:lstStyle/>
          <a:p>
            <a:pPr marL="0" indent="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B151-89F5-4A94-91E8-8ACF9072D3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025C70D-8FDC-495A-9ED5-DC9E6D6607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3383BBA-BF92-4AC8-A99A-558485FDF6A0}"/>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A0E50DAE-A343-44DE-985E-9E04D4E3742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68B477C-E009-4942-AB39-68AAFA75D229}"/>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704337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9FE25-70D2-40FD-8BCA-72CB3933959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663B0F8-488E-4CDA-85EE-93E2AC931C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F53BBB8-F7D8-480D-9562-D05F30DB0621}"/>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C09A8CF0-26F0-469D-82F6-55000F63C1D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A63B670-3FC6-4EF4-A23B-FEEF53458929}"/>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317076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B6916E-96A1-4C25-8193-567FE731D7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75A2A5D-D277-4F0C-8170-B05351919D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C70C618-A457-4403-BA7C-371BA8A81C0E}"/>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CA28815C-7B4F-4358-82BF-CA15E67D5EA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955C68-4ABA-454C-94F7-3D324FAB1BFC}"/>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3766116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056"/>
        <p:cNvGrpSpPr/>
        <p:nvPr/>
      </p:nvGrpSpPr>
      <p:grpSpPr>
        <a:xfrm>
          <a:off x="0" y="0"/>
          <a:ext cx="0" cy="0"/>
          <a:chOff x="0" y="0"/>
          <a:chExt cx="0" cy="0"/>
        </a:xfrm>
      </p:grpSpPr>
      <p:sp>
        <p:nvSpPr>
          <p:cNvPr id="3057" name="Google Shape;3057;p241"/>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58" name="Google Shape;3058;p241"/>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304792" rtl="0">
              <a:spcBef>
                <a:spcPts val="0"/>
              </a:spcBef>
              <a:spcAft>
                <a:spcPts val="0"/>
              </a:spcAft>
              <a:buSzPts val="1400"/>
              <a:buNone/>
              <a:defRPr/>
            </a:lvl1pPr>
            <a:lvl2pPr marL="1219170" lvl="1" indent="-431789" rtl="0">
              <a:spcBef>
                <a:spcPts val="900"/>
              </a:spcBef>
              <a:spcAft>
                <a:spcPts val="0"/>
              </a:spcAft>
              <a:buSzPts val="1500"/>
              <a:buChar char="•"/>
              <a:defRPr/>
            </a:lvl2pPr>
            <a:lvl3pPr marL="1828754" lvl="2" indent="-431789" rtl="0">
              <a:spcBef>
                <a:spcPts val="900"/>
              </a:spcBef>
              <a:spcAft>
                <a:spcPts val="0"/>
              </a:spcAft>
              <a:buSzPts val="1500"/>
              <a:buChar char="-"/>
              <a:defRPr/>
            </a:lvl3pPr>
            <a:lvl4pPr marL="2438339" lvl="3" indent="-431789" rtl="0">
              <a:spcBef>
                <a:spcPts val="900"/>
              </a:spcBef>
              <a:spcAft>
                <a:spcPts val="0"/>
              </a:spcAft>
              <a:buSzPts val="1500"/>
              <a:buChar char="◦"/>
              <a:defRPr/>
            </a:lvl4pPr>
            <a:lvl5pPr marL="3047924" lvl="4" indent="-431789" rtl="0">
              <a:spcBef>
                <a:spcPts val="900"/>
              </a:spcBef>
              <a:spcAft>
                <a:spcPts val="0"/>
              </a:spcAft>
              <a:buSzPts val="1500"/>
              <a:buChar char="›"/>
              <a:defRPr/>
            </a:lvl5pPr>
            <a:lvl6pPr marL="3657509" lvl="5" indent="-431789" rtl="0">
              <a:spcBef>
                <a:spcPts val="900"/>
              </a:spcBef>
              <a:spcAft>
                <a:spcPts val="0"/>
              </a:spcAft>
              <a:buSzPts val="1500"/>
              <a:buAutoNum type="arabicPeriod"/>
              <a:defRPr/>
            </a:lvl6pPr>
            <a:lvl7pPr marL="4267093" lvl="6" indent="-431789" rtl="0">
              <a:spcBef>
                <a:spcPts val="900"/>
              </a:spcBef>
              <a:spcAft>
                <a:spcPts val="0"/>
              </a:spcAft>
              <a:buSzPts val="1500"/>
              <a:buAutoNum type="alphaLcPeriod"/>
              <a:defRPr/>
            </a:lvl7pPr>
            <a:lvl8pPr marL="4876678" lvl="7" indent="-431789" rtl="0">
              <a:spcBef>
                <a:spcPts val="900"/>
              </a:spcBef>
              <a:spcAft>
                <a:spcPts val="0"/>
              </a:spcAft>
              <a:buSzPts val="1500"/>
              <a:buAutoNum type="romanLcPeriod"/>
              <a:defRPr/>
            </a:lvl8pPr>
            <a:lvl9pPr marL="5486263" lvl="8" indent="-304792" rtl="0">
              <a:spcBef>
                <a:spcPts val="900"/>
              </a:spcBef>
              <a:spcAft>
                <a:spcPts val="900"/>
              </a:spcAft>
              <a:buSzPts val="1400"/>
              <a:buNone/>
              <a:defRPr/>
            </a:lvl9pPr>
          </a:lstStyle>
          <a:p>
            <a:endParaRPr/>
          </a:p>
        </p:txBody>
      </p:sp>
      <p:sp>
        <p:nvSpPr>
          <p:cNvPr id="3059" name="Google Shape;3059;p241"/>
          <p:cNvSpPr txBox="1">
            <a:spLocks noGrp="1"/>
          </p:cNvSpPr>
          <p:nvPr>
            <p:ph type="sldNum" idx="12"/>
          </p:nvPr>
        </p:nvSpPr>
        <p:spPr>
          <a:xfrm>
            <a:off x="11296611" y="6217623"/>
            <a:ext cx="731600" cy="5248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43125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B634-675E-4EC0-8FBE-8A6C9C6789C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4A41E44-C39E-4F5C-9AD9-777BB403EC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AC5925C-46A4-49F3-BDA6-C6B55ECA0138}"/>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248A6EB8-FA87-4D3A-9D0A-8C96CBCE49D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1B1D171-CE00-4C76-B0DF-6232B3988D3D}"/>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16637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CA6D8-F154-4A90-830A-AF6DCE007A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6AD24A8-FF40-4B87-9F14-B03337E6C8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50C411-EC77-44BF-9E9D-72A557CD5177}"/>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21C56EBC-F472-4839-B8CB-FA140DE5851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181CEB6-1280-43E7-A655-5AAF5478B690}"/>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428931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F4F7C-706B-4346-B269-B31F4B595E8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ED691C8-FAFC-4B96-BBEB-AF6AF1672C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22BE27D-40B0-44DA-8A52-DE494A1F89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E08BBD1F-D5A3-4522-895F-A750A6519D2B}"/>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6" name="Footer Placeholder 5">
            <a:extLst>
              <a:ext uri="{FF2B5EF4-FFF2-40B4-BE49-F238E27FC236}">
                <a16:creationId xmlns:a16="http://schemas.microsoft.com/office/drawing/2014/main" id="{52416423-3314-4D2E-833E-3C371116AD5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3ED31D5-8DCE-4F92-B5D2-CEB3757DAC40}"/>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415907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7802-6298-4FB1-8A03-A227C6C9707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778C712-22CD-4330-AAB5-4EB70FDF54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6F9B45-11C3-48B1-B8BC-D7D52C1A1A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6D9E760-683A-4E16-BB5D-781347A249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FDB35A-7624-4D08-9602-D897222826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785DE8F-6463-487C-B22D-90F5B366C5B3}"/>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8" name="Footer Placeholder 7">
            <a:extLst>
              <a:ext uri="{FF2B5EF4-FFF2-40B4-BE49-F238E27FC236}">
                <a16:creationId xmlns:a16="http://schemas.microsoft.com/office/drawing/2014/main" id="{99D72A15-ECEB-4F1D-B2ED-FE92BE4FB26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AF5C53E-74D2-411B-8CD0-C6DDC4685B86}"/>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20518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0A12B-CD1C-4FB8-9A1F-00C38CC9AB0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7C2E810-3A7D-4D55-B885-A50A79D0C8A4}"/>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4" name="Footer Placeholder 3">
            <a:extLst>
              <a:ext uri="{FF2B5EF4-FFF2-40B4-BE49-F238E27FC236}">
                <a16:creationId xmlns:a16="http://schemas.microsoft.com/office/drawing/2014/main" id="{FB3DBF89-DF1E-400F-AD3F-9E62B435784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2973641-630C-41FF-9DE8-A8995D0BEE01}"/>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43233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CF477B-F806-4B4C-8DBF-C7ED20861161}"/>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3" name="Footer Placeholder 2">
            <a:extLst>
              <a:ext uri="{FF2B5EF4-FFF2-40B4-BE49-F238E27FC236}">
                <a16:creationId xmlns:a16="http://schemas.microsoft.com/office/drawing/2014/main" id="{263BAF73-D038-4929-A8B0-01239B6F00B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C27C829-FE5A-4809-8580-7E9692AF782C}"/>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51077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17ABC-8A2D-4BE9-9A62-FB924968D3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5297377-1240-4DFE-8AFA-4D3E800749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01A28C97-8FCF-4412-9466-934A10E00A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7CAD9-5D8D-4DE5-87EC-0088D36E197A}"/>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6" name="Footer Placeholder 5">
            <a:extLst>
              <a:ext uri="{FF2B5EF4-FFF2-40B4-BE49-F238E27FC236}">
                <a16:creationId xmlns:a16="http://schemas.microsoft.com/office/drawing/2014/main" id="{23187FCE-6116-4FF0-8BF6-A724FE3E40B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8917922-76EC-41A9-B8CC-2F66FA7BE2C3}"/>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298777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D63DA-D90F-471E-9E92-C51E63AAD3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93628F1-6035-48C3-A422-B22149335F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1B38D46-0786-4E26-9339-FB6472EA7D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65EA74-90C3-4A8C-86B5-8C2C72A4BD23}"/>
              </a:ext>
            </a:extLst>
          </p:cNvPr>
          <p:cNvSpPr>
            <a:spLocks noGrp="1"/>
          </p:cNvSpPr>
          <p:nvPr>
            <p:ph type="dt" sz="half" idx="10"/>
          </p:nvPr>
        </p:nvSpPr>
        <p:spPr/>
        <p:txBody>
          <a:bodyPr/>
          <a:lstStyle/>
          <a:p>
            <a:fld id="{3F7D9DA4-687E-4364-9E3E-067709D1F70F}" type="datetimeFigureOut">
              <a:rPr lang="en-AU" smtClean="0"/>
              <a:t>22/11/2022</a:t>
            </a:fld>
            <a:endParaRPr lang="en-AU"/>
          </a:p>
        </p:txBody>
      </p:sp>
      <p:sp>
        <p:nvSpPr>
          <p:cNvPr id="6" name="Footer Placeholder 5">
            <a:extLst>
              <a:ext uri="{FF2B5EF4-FFF2-40B4-BE49-F238E27FC236}">
                <a16:creationId xmlns:a16="http://schemas.microsoft.com/office/drawing/2014/main" id="{7544E28C-9DDE-4E67-AE5F-CCD42C7F3F7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8D7CEFA-5E63-4111-BD76-D9DA5398D680}"/>
              </a:ext>
            </a:extLst>
          </p:cNvPr>
          <p:cNvSpPr>
            <a:spLocks noGrp="1"/>
          </p:cNvSpPr>
          <p:nvPr>
            <p:ph type="sldNum" sz="quarter" idx="12"/>
          </p:nvPr>
        </p:nvSpPr>
        <p:spPr/>
        <p:txBody>
          <a:bodyPr/>
          <a:lstStyle/>
          <a:p>
            <a:fld id="{9381E8FE-BDF1-4A0A-AA15-83B0CA21B922}" type="slidenum">
              <a:rPr lang="en-AU" smtClean="0"/>
              <a:t>‹#›</a:t>
            </a:fld>
            <a:endParaRPr lang="en-AU"/>
          </a:p>
        </p:txBody>
      </p:sp>
    </p:spTree>
    <p:extLst>
      <p:ext uri="{BB962C8B-B14F-4D97-AF65-F5344CB8AC3E}">
        <p14:creationId xmlns:p14="http://schemas.microsoft.com/office/powerpoint/2010/main" val="84305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4D3DDF-88D1-43DE-B0E0-4FBBE39A9E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062F437-0408-4628-84B7-D9AB25E04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AB74A9F-9432-4F60-A876-CFE9675650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D9DA4-687E-4364-9E3E-067709D1F70F}" type="datetimeFigureOut">
              <a:rPr lang="en-AU" smtClean="0"/>
              <a:t>22/11/2022</a:t>
            </a:fld>
            <a:endParaRPr lang="en-AU"/>
          </a:p>
        </p:txBody>
      </p:sp>
      <p:sp>
        <p:nvSpPr>
          <p:cNvPr id="5" name="Footer Placeholder 4">
            <a:extLst>
              <a:ext uri="{FF2B5EF4-FFF2-40B4-BE49-F238E27FC236}">
                <a16:creationId xmlns:a16="http://schemas.microsoft.com/office/drawing/2014/main" id="{D473835E-9FDB-4AC5-8219-A7A3E4721E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A09B31F-B9D4-47B1-927D-F9E7F39D9C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1E8FE-BDF1-4A0A-AA15-83B0CA21B922}" type="slidenum">
              <a:rPr lang="en-AU" smtClean="0"/>
              <a:t>‹#›</a:t>
            </a:fld>
            <a:endParaRPr lang="en-AU"/>
          </a:p>
        </p:txBody>
      </p:sp>
    </p:spTree>
    <p:extLst>
      <p:ext uri="{BB962C8B-B14F-4D97-AF65-F5344CB8AC3E}">
        <p14:creationId xmlns:p14="http://schemas.microsoft.com/office/powerpoint/2010/main" val="301256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smith@federation.edu.a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www.skillsforaustralia.com/project-page/education-ta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70AD-8F99-4EC3-9A5A-861B364A43EB}"/>
              </a:ext>
            </a:extLst>
          </p:cNvPr>
          <p:cNvSpPr>
            <a:spLocks noGrp="1"/>
          </p:cNvSpPr>
          <p:nvPr>
            <p:ph type="ctrTitle"/>
          </p:nvPr>
        </p:nvSpPr>
        <p:spPr/>
        <p:txBody>
          <a:bodyPr>
            <a:normAutofit fontScale="90000"/>
          </a:bodyPr>
          <a:lstStyle/>
          <a:p>
            <a:r>
              <a:rPr lang="en-AU" dirty="0"/>
              <a:t>Brief update on the TAE (Training and Education) Training Package Review</a:t>
            </a:r>
          </a:p>
        </p:txBody>
      </p:sp>
      <p:sp>
        <p:nvSpPr>
          <p:cNvPr id="3" name="Subtitle 2">
            <a:extLst>
              <a:ext uri="{FF2B5EF4-FFF2-40B4-BE49-F238E27FC236}">
                <a16:creationId xmlns:a16="http://schemas.microsoft.com/office/drawing/2014/main" id="{BCDDD253-9B52-4F5C-B502-54415FFC8B3A}"/>
              </a:ext>
            </a:extLst>
          </p:cNvPr>
          <p:cNvSpPr>
            <a:spLocks noGrp="1"/>
          </p:cNvSpPr>
          <p:nvPr>
            <p:ph type="subTitle" idx="1"/>
          </p:nvPr>
        </p:nvSpPr>
        <p:spPr/>
        <p:txBody>
          <a:bodyPr/>
          <a:lstStyle/>
          <a:p>
            <a:r>
              <a:rPr lang="en-AU" dirty="0"/>
              <a:t>For OctoberVET Ballarat, Wednesday 23.11.22</a:t>
            </a:r>
          </a:p>
          <a:p>
            <a:r>
              <a:rPr lang="en-AU" dirty="0"/>
              <a:t>Erica Smith </a:t>
            </a:r>
            <a:r>
              <a:rPr lang="en-AU" dirty="0">
                <a:hlinkClick r:id="rId2"/>
              </a:rPr>
              <a:t>e.smith@federation.edu.au</a:t>
            </a:r>
            <a:endParaRPr lang="en-AU" dirty="0"/>
          </a:p>
          <a:p>
            <a:r>
              <a:rPr lang="en-AU" dirty="0"/>
              <a:t>Member of the Education Industry Reference Group</a:t>
            </a:r>
          </a:p>
          <a:p>
            <a:endParaRPr lang="en-AU" dirty="0"/>
          </a:p>
        </p:txBody>
      </p:sp>
    </p:spTree>
    <p:extLst>
      <p:ext uri="{BB962C8B-B14F-4D97-AF65-F5344CB8AC3E}">
        <p14:creationId xmlns:p14="http://schemas.microsoft.com/office/powerpoint/2010/main" val="1838156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FF3D-EF01-42A2-B1D3-E23EC5244B27}"/>
              </a:ext>
            </a:extLst>
          </p:cNvPr>
          <p:cNvSpPr>
            <a:spLocks noGrp="1"/>
          </p:cNvSpPr>
          <p:nvPr>
            <p:ph type="title"/>
          </p:nvPr>
        </p:nvSpPr>
        <p:spPr/>
        <p:txBody>
          <a:bodyPr/>
          <a:lstStyle/>
          <a:p>
            <a:r>
              <a:rPr lang="en-AU" dirty="0"/>
              <a:t>Skill sets </a:t>
            </a:r>
            <a:br>
              <a:rPr lang="en-AU" dirty="0"/>
            </a:br>
            <a:r>
              <a:rPr lang="en-AU" sz="2000" b="1" dirty="0">
                <a:solidFill>
                  <a:srgbClr val="FF0000"/>
                </a:solidFill>
              </a:rPr>
              <a:t>Those in red are existing skill sets – the ‘facilitation’ skill set is the old, badly named, ‘enterprise trainer’ skill set.</a:t>
            </a:r>
          </a:p>
        </p:txBody>
      </p:sp>
      <p:sp>
        <p:nvSpPr>
          <p:cNvPr id="3" name="Content Placeholder 2">
            <a:extLst>
              <a:ext uri="{FF2B5EF4-FFF2-40B4-BE49-F238E27FC236}">
                <a16:creationId xmlns:a16="http://schemas.microsoft.com/office/drawing/2014/main" id="{8F5749A6-E348-4CBB-BFCE-21C67E80D7E8}"/>
              </a:ext>
            </a:extLst>
          </p:cNvPr>
          <p:cNvSpPr>
            <a:spLocks noGrp="1"/>
          </p:cNvSpPr>
          <p:nvPr>
            <p:ph sz="half" idx="1"/>
          </p:nvPr>
        </p:nvSpPr>
        <p:spPr/>
        <p:txBody>
          <a:bodyPr>
            <a:normAutofit lnSpcReduction="10000"/>
          </a:bodyPr>
          <a:lstStyle/>
          <a:p>
            <a:pPr marL="514350" indent="-514350">
              <a:buFont typeface="+mj-lt"/>
              <a:buAutoNum type="arabicPeriod"/>
            </a:pPr>
            <a:r>
              <a:rPr lang="en-AU" dirty="0"/>
              <a:t>Advanced assessment</a:t>
            </a:r>
          </a:p>
          <a:p>
            <a:pPr marL="514350" indent="-514350">
              <a:buFont typeface="+mj-lt"/>
              <a:buAutoNum type="arabicPeriod"/>
            </a:pPr>
            <a:r>
              <a:rPr lang="en-AU" dirty="0"/>
              <a:t>Enterprise and industry engagement</a:t>
            </a:r>
          </a:p>
          <a:p>
            <a:pPr marL="514350" indent="-514350">
              <a:buFont typeface="+mj-lt"/>
              <a:buAutoNum type="arabicPeriod"/>
            </a:pPr>
            <a:r>
              <a:rPr lang="en-AU" dirty="0"/>
              <a:t>Workplace supervisor </a:t>
            </a:r>
          </a:p>
          <a:p>
            <a:pPr marL="514350" indent="-514350">
              <a:buFont typeface="+mj-lt"/>
              <a:buAutoNum type="arabicPeriod"/>
            </a:pPr>
            <a:r>
              <a:rPr lang="en-AU" dirty="0"/>
              <a:t>Design and deliver e-learning</a:t>
            </a:r>
          </a:p>
          <a:p>
            <a:pPr marL="514350" indent="-514350">
              <a:buFont typeface="+mj-lt"/>
              <a:buAutoNum type="arabicPeriod"/>
            </a:pPr>
            <a:r>
              <a:rPr lang="en-AU" dirty="0">
                <a:solidFill>
                  <a:srgbClr val="FF0000"/>
                </a:solidFill>
              </a:rPr>
              <a:t>Assessor </a:t>
            </a:r>
          </a:p>
          <a:p>
            <a:pPr marL="514350" indent="-514350">
              <a:buFont typeface="+mj-lt"/>
              <a:buAutoNum type="arabicPeriod"/>
            </a:pPr>
            <a:r>
              <a:rPr lang="en-AU" dirty="0"/>
              <a:t>Workplace trainer </a:t>
            </a:r>
          </a:p>
          <a:p>
            <a:pPr marL="514350" indent="-514350">
              <a:buFont typeface="+mj-lt"/>
              <a:buAutoNum type="arabicPeriod"/>
            </a:pPr>
            <a:r>
              <a:rPr lang="en-AU" dirty="0">
                <a:solidFill>
                  <a:srgbClr val="FF0000"/>
                </a:solidFill>
              </a:rPr>
              <a:t>Facilitation</a:t>
            </a:r>
          </a:p>
          <a:p>
            <a:pPr marL="514350" indent="-514350">
              <a:buFont typeface="+mj-lt"/>
              <a:buAutoNum type="arabicPeriod"/>
            </a:pPr>
            <a:r>
              <a:rPr lang="en-AU" dirty="0"/>
              <a:t>Young learner delivery</a:t>
            </a:r>
          </a:p>
          <a:p>
            <a:endParaRPr lang="en-AU" dirty="0">
              <a:solidFill>
                <a:srgbClr val="FF0000"/>
              </a:solidFill>
            </a:endParaRPr>
          </a:p>
        </p:txBody>
      </p:sp>
      <p:sp>
        <p:nvSpPr>
          <p:cNvPr id="4" name="Content Placeholder 3">
            <a:extLst>
              <a:ext uri="{FF2B5EF4-FFF2-40B4-BE49-F238E27FC236}">
                <a16:creationId xmlns:a16="http://schemas.microsoft.com/office/drawing/2014/main" id="{0A1A4034-CFC4-40BF-9BC5-8250923980F2}"/>
              </a:ext>
            </a:extLst>
          </p:cNvPr>
          <p:cNvSpPr>
            <a:spLocks noGrp="1"/>
          </p:cNvSpPr>
          <p:nvPr>
            <p:ph sz="half" idx="2"/>
          </p:nvPr>
        </p:nvSpPr>
        <p:spPr/>
        <p:txBody>
          <a:bodyPr>
            <a:normAutofit lnSpcReduction="10000"/>
          </a:bodyPr>
          <a:lstStyle/>
          <a:p>
            <a:pPr marL="514350" indent="-514350">
              <a:buFont typeface="+mj-lt"/>
              <a:buAutoNum type="arabicPeriod" startAt="9"/>
            </a:pPr>
            <a:r>
              <a:rPr lang="en-AU"/>
              <a:t>VETDSS teacher </a:t>
            </a:r>
            <a:r>
              <a:rPr lang="en-AU" dirty="0"/>
              <a:t>enhancement</a:t>
            </a:r>
          </a:p>
          <a:p>
            <a:pPr marL="514350" indent="-514350">
              <a:buFont typeface="+mj-lt"/>
              <a:buAutoNum type="arabicPeriod" startAt="9"/>
            </a:pPr>
            <a:r>
              <a:rPr lang="en-AU" dirty="0"/>
              <a:t>Learning support</a:t>
            </a:r>
          </a:p>
          <a:p>
            <a:pPr marL="514350" indent="-514350">
              <a:buFont typeface="+mj-lt"/>
              <a:buAutoNum type="arabicPeriod" startAt="9"/>
            </a:pPr>
            <a:r>
              <a:rPr lang="en-AU" dirty="0"/>
              <a:t>Foundation skills integration</a:t>
            </a:r>
          </a:p>
          <a:p>
            <a:pPr marL="514350" indent="-514350">
              <a:buFont typeface="+mj-lt"/>
              <a:buAutoNum type="arabicPeriod" startAt="9"/>
            </a:pPr>
            <a:r>
              <a:rPr lang="en-AU" dirty="0"/>
              <a:t>Training design</a:t>
            </a:r>
          </a:p>
          <a:p>
            <a:pPr marL="514350" indent="-514350">
              <a:buFont typeface="+mj-lt"/>
              <a:buAutoNum type="arabicPeriod" startAt="9"/>
            </a:pPr>
            <a:r>
              <a:rPr lang="en-AU" dirty="0"/>
              <a:t>Work skill instructor </a:t>
            </a:r>
          </a:p>
          <a:p>
            <a:pPr marL="514350" indent="-514350">
              <a:buFont typeface="+mj-lt"/>
              <a:buAutoNum type="arabicPeriod" startAt="9"/>
            </a:pPr>
            <a:r>
              <a:rPr lang="en-AU" dirty="0"/>
              <a:t>Volunteer trainer delivery</a:t>
            </a:r>
          </a:p>
          <a:p>
            <a:pPr marL="514350" indent="-514350">
              <a:buFont typeface="+mj-lt"/>
              <a:buAutoNum type="arabicPeriod" startAt="9"/>
            </a:pPr>
            <a:r>
              <a:rPr lang="en-AU" dirty="0"/>
              <a:t>Volunteer trainer delivery and assessment contribution</a:t>
            </a:r>
          </a:p>
        </p:txBody>
      </p:sp>
    </p:spTree>
    <p:extLst>
      <p:ext uri="{BB962C8B-B14F-4D97-AF65-F5344CB8AC3E}">
        <p14:creationId xmlns:p14="http://schemas.microsoft.com/office/powerpoint/2010/main" val="380845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8C791-8165-4BB9-AF56-C12B57EBBB81}"/>
              </a:ext>
            </a:extLst>
          </p:cNvPr>
          <p:cNvSpPr>
            <a:spLocks noGrp="1"/>
          </p:cNvSpPr>
          <p:nvPr>
            <p:ph type="title"/>
          </p:nvPr>
        </p:nvSpPr>
        <p:spPr/>
        <p:txBody>
          <a:bodyPr/>
          <a:lstStyle/>
          <a:p>
            <a:r>
              <a:rPr lang="en-AU" dirty="0"/>
              <a:t>Were we happy with it?</a:t>
            </a:r>
          </a:p>
        </p:txBody>
      </p:sp>
      <p:sp>
        <p:nvSpPr>
          <p:cNvPr id="3" name="Text Placeholder 2">
            <a:extLst>
              <a:ext uri="{FF2B5EF4-FFF2-40B4-BE49-F238E27FC236}">
                <a16:creationId xmlns:a16="http://schemas.microsoft.com/office/drawing/2014/main" id="{29B02EB6-35D3-4BF2-A9DF-1635AF496088}"/>
              </a:ext>
            </a:extLst>
          </p:cNvPr>
          <p:cNvSpPr>
            <a:spLocks noGrp="1"/>
          </p:cNvSpPr>
          <p:nvPr>
            <p:ph type="body" idx="1"/>
          </p:nvPr>
        </p:nvSpPr>
        <p:spPr/>
        <p:txBody>
          <a:bodyPr/>
          <a:lstStyle/>
          <a:p>
            <a:r>
              <a:rPr lang="en-AU" dirty="0"/>
              <a:t>Many compromises</a:t>
            </a:r>
          </a:p>
          <a:p>
            <a:endParaRPr lang="en-AU" dirty="0"/>
          </a:p>
        </p:txBody>
      </p:sp>
      <p:sp>
        <p:nvSpPr>
          <p:cNvPr id="5" name="Text Placeholder 4">
            <a:extLst>
              <a:ext uri="{FF2B5EF4-FFF2-40B4-BE49-F238E27FC236}">
                <a16:creationId xmlns:a16="http://schemas.microsoft.com/office/drawing/2014/main" id="{250ECAE1-9BE5-417D-8C98-C931F6C2F69F}"/>
              </a:ext>
            </a:extLst>
          </p:cNvPr>
          <p:cNvSpPr>
            <a:spLocks noGrp="1"/>
          </p:cNvSpPr>
          <p:nvPr>
            <p:ph type="body" sz="quarter" idx="3"/>
          </p:nvPr>
        </p:nvSpPr>
        <p:spPr>
          <a:xfrm>
            <a:off x="5547360" y="1681163"/>
            <a:ext cx="5808028" cy="823912"/>
          </a:xfrm>
        </p:spPr>
        <p:txBody>
          <a:bodyPr/>
          <a:lstStyle/>
          <a:p>
            <a:r>
              <a:rPr lang="en-AU" dirty="0"/>
              <a:t>The new bits I like best in the Cert IV</a:t>
            </a:r>
          </a:p>
          <a:p>
            <a:endParaRPr lang="en-AU" dirty="0"/>
          </a:p>
        </p:txBody>
      </p:sp>
      <p:sp>
        <p:nvSpPr>
          <p:cNvPr id="6" name="Content Placeholder 5">
            <a:extLst>
              <a:ext uri="{FF2B5EF4-FFF2-40B4-BE49-F238E27FC236}">
                <a16:creationId xmlns:a16="http://schemas.microsoft.com/office/drawing/2014/main" id="{CADBD22E-B4A5-43FA-BA3E-763D3E75E853}"/>
              </a:ext>
            </a:extLst>
          </p:cNvPr>
          <p:cNvSpPr>
            <a:spLocks noGrp="1"/>
          </p:cNvSpPr>
          <p:nvPr>
            <p:ph sz="quarter" idx="4"/>
          </p:nvPr>
        </p:nvSpPr>
        <p:spPr>
          <a:xfrm>
            <a:off x="5460274" y="2505075"/>
            <a:ext cx="5895115" cy="3684588"/>
          </a:xfrm>
        </p:spPr>
        <p:txBody>
          <a:bodyPr>
            <a:normAutofit fontScale="92500" lnSpcReduction="10000"/>
          </a:bodyPr>
          <a:lstStyle/>
          <a:p>
            <a:r>
              <a:rPr lang="en-AU" dirty="0"/>
              <a:t>TAEDEL415 </a:t>
            </a:r>
            <a:r>
              <a:rPr lang="en-AU" i="1" dirty="0"/>
              <a:t>Complete a practicum in a VET environment (Elective unit) </a:t>
            </a:r>
          </a:p>
          <a:p>
            <a:r>
              <a:rPr lang="en-AU" dirty="0"/>
              <a:t>TAE DEL416 </a:t>
            </a:r>
            <a:r>
              <a:rPr lang="en-AU" i="1" dirty="0"/>
              <a:t>Facilitate learning for young vocational learners (Elective unit)</a:t>
            </a:r>
          </a:p>
          <a:p>
            <a:r>
              <a:rPr lang="en-AU" dirty="0"/>
              <a:t>TAEPDD 401 </a:t>
            </a:r>
            <a:r>
              <a:rPr lang="en-AU" i="1" dirty="0"/>
              <a:t>Work effectively in the VET sector (Core unit)</a:t>
            </a:r>
          </a:p>
          <a:p>
            <a:r>
              <a:rPr lang="en-AU" dirty="0"/>
              <a:t>And… the term ‘trainers and assessors’ has become ‘</a:t>
            </a:r>
            <a:r>
              <a:rPr lang="en-AU" b="1" dirty="0"/>
              <a:t>VET teachers, trainers and assessors</a:t>
            </a:r>
            <a:r>
              <a:rPr lang="en-AU" dirty="0"/>
              <a:t>’ throughout. (Unless we missed a few by accident!)</a:t>
            </a:r>
          </a:p>
        </p:txBody>
      </p:sp>
      <p:pic>
        <p:nvPicPr>
          <p:cNvPr id="3076" name="Picture 4" descr="How to Design By Committee | Branding, Web Design, &amp; Marketing Services">
            <a:extLst>
              <a:ext uri="{FF2B5EF4-FFF2-40B4-BE49-F238E27FC236}">
                <a16:creationId xmlns:a16="http://schemas.microsoft.com/office/drawing/2014/main" id="{2DD0AFB9-08AA-4CBD-A811-A009FD4CBDC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75062" y="2656114"/>
            <a:ext cx="4406537" cy="2491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467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D4F3A-6E98-4CC5-8E7F-B30AABE24765}"/>
              </a:ext>
            </a:extLst>
          </p:cNvPr>
          <p:cNvSpPr>
            <a:spLocks noGrp="1"/>
          </p:cNvSpPr>
          <p:nvPr>
            <p:ph type="title"/>
          </p:nvPr>
        </p:nvSpPr>
        <p:spPr/>
        <p:txBody>
          <a:bodyPr/>
          <a:lstStyle/>
          <a:p>
            <a:r>
              <a:rPr lang="en-AU" dirty="0"/>
              <a:t>And now for the latest news</a:t>
            </a:r>
          </a:p>
        </p:txBody>
      </p:sp>
      <p:sp>
        <p:nvSpPr>
          <p:cNvPr id="3" name="Content Placeholder 2">
            <a:extLst>
              <a:ext uri="{FF2B5EF4-FFF2-40B4-BE49-F238E27FC236}">
                <a16:creationId xmlns:a16="http://schemas.microsoft.com/office/drawing/2014/main" id="{F0D0B610-88A1-44B2-9EDD-9B21C7B2DFB2}"/>
              </a:ext>
            </a:extLst>
          </p:cNvPr>
          <p:cNvSpPr>
            <a:spLocks noGrp="1"/>
          </p:cNvSpPr>
          <p:nvPr>
            <p:ph idx="1"/>
          </p:nvPr>
        </p:nvSpPr>
        <p:spPr/>
        <p:txBody>
          <a:bodyPr>
            <a:normAutofit fontScale="92500" lnSpcReduction="10000"/>
          </a:bodyPr>
          <a:lstStyle/>
          <a:p>
            <a:r>
              <a:rPr lang="en-AU" dirty="0"/>
              <a:t>The revised version was approved at the AISC (Australian </a:t>
            </a:r>
            <a:r>
              <a:rPr lang="en-AU"/>
              <a:t>Industry and Skills </a:t>
            </a:r>
            <a:r>
              <a:rPr lang="en-AU" dirty="0"/>
              <a:t>Committee) out of session;</a:t>
            </a:r>
          </a:p>
          <a:p>
            <a:r>
              <a:rPr lang="en-AU" dirty="0"/>
              <a:t>Approved at Skills Ministers’ Meeting 18</a:t>
            </a:r>
            <a:r>
              <a:rPr lang="en-AU" baseline="30000" dirty="0"/>
              <a:t>th</a:t>
            </a:r>
            <a:r>
              <a:rPr lang="en-AU" dirty="0"/>
              <a:t> November 2022;</a:t>
            </a:r>
          </a:p>
          <a:p>
            <a:r>
              <a:rPr lang="en-AU" dirty="0"/>
              <a:t>Not yet announced properly (as of Tuesday);</a:t>
            </a:r>
          </a:p>
          <a:p>
            <a:r>
              <a:rPr lang="en-AU" dirty="0"/>
              <a:t>A transition period of two years was requested (</a:t>
            </a:r>
            <a:r>
              <a:rPr lang="en-AU" i="1" dirty="0"/>
              <a:t>I am checking if this was approved);</a:t>
            </a:r>
          </a:p>
          <a:p>
            <a:r>
              <a:rPr lang="en-AU" dirty="0"/>
              <a:t>Cert IV will be considered equivalent to TAE40116: No ‘upgrades’!</a:t>
            </a:r>
          </a:p>
          <a:p>
            <a:pPr>
              <a:spcAft>
                <a:spcPts val="700"/>
              </a:spcAft>
            </a:pPr>
            <a:r>
              <a:rPr lang="en-AU" dirty="0"/>
              <a:t>… and the Education IRC committee members will have a nice rest.</a:t>
            </a:r>
          </a:p>
          <a:p>
            <a:pPr marL="0" indent="0" algn="r">
              <a:buNone/>
            </a:pPr>
            <a:r>
              <a:rPr lang="en-AU" i="1" dirty="0"/>
              <a:t>You can see the details on the PWC’s Skills for Australia web site at </a:t>
            </a:r>
            <a:r>
              <a:rPr lang="en-AU" i="1" dirty="0">
                <a:hlinkClick r:id="rId2"/>
              </a:rPr>
              <a:t>https://www.skillsforaustralia.com/project-page/education-tae/</a:t>
            </a:r>
            <a:endParaRPr lang="en-AU" i="1" dirty="0"/>
          </a:p>
          <a:p>
            <a:endParaRPr lang="en-AU" dirty="0"/>
          </a:p>
          <a:p>
            <a:endParaRPr lang="en-AU" dirty="0"/>
          </a:p>
          <a:p>
            <a:endParaRPr lang="en-AU" dirty="0"/>
          </a:p>
        </p:txBody>
      </p:sp>
    </p:spTree>
    <p:extLst>
      <p:ext uri="{BB962C8B-B14F-4D97-AF65-F5344CB8AC3E}">
        <p14:creationId xmlns:p14="http://schemas.microsoft.com/office/powerpoint/2010/main" val="95459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3A2F6-282C-4E3B-AF63-0CC754EF08D2}"/>
              </a:ext>
            </a:extLst>
          </p:cNvPr>
          <p:cNvSpPr>
            <a:spLocks noGrp="1"/>
          </p:cNvSpPr>
          <p:nvPr>
            <p:ph type="title"/>
          </p:nvPr>
        </p:nvSpPr>
        <p:spPr/>
        <p:txBody>
          <a:bodyPr/>
          <a:lstStyle/>
          <a:p>
            <a:endParaRPr lang="en-AU"/>
          </a:p>
        </p:txBody>
      </p:sp>
      <p:pic>
        <p:nvPicPr>
          <p:cNvPr id="1026" name="Picture 2" descr="When is a Camel a Horse Designed by a Committee? - Startup Connection">
            <a:extLst>
              <a:ext uri="{FF2B5EF4-FFF2-40B4-BE49-F238E27FC236}">
                <a16:creationId xmlns:a16="http://schemas.microsoft.com/office/drawing/2014/main" id="{3D9A0E85-389A-4A59-81DF-A17C71FAC4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5681" y="1987446"/>
            <a:ext cx="3765232" cy="2961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26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759AD-0D2E-49D3-A28D-000D9479036A}"/>
              </a:ext>
            </a:extLst>
          </p:cNvPr>
          <p:cNvSpPr>
            <a:spLocks noGrp="1"/>
          </p:cNvSpPr>
          <p:nvPr>
            <p:ph type="title"/>
          </p:nvPr>
        </p:nvSpPr>
        <p:spPr/>
        <p:txBody>
          <a:bodyPr/>
          <a:lstStyle/>
          <a:p>
            <a:r>
              <a:rPr lang="en-AU" dirty="0"/>
              <a:t>Why is this Training Package so important?</a:t>
            </a:r>
          </a:p>
        </p:txBody>
      </p:sp>
      <p:sp>
        <p:nvSpPr>
          <p:cNvPr id="3" name="Content Placeholder 2">
            <a:extLst>
              <a:ext uri="{FF2B5EF4-FFF2-40B4-BE49-F238E27FC236}">
                <a16:creationId xmlns:a16="http://schemas.microsoft.com/office/drawing/2014/main" id="{5A81A3AF-4BA4-436E-979B-ABAF88D9185D}"/>
              </a:ext>
            </a:extLst>
          </p:cNvPr>
          <p:cNvSpPr>
            <a:spLocks noGrp="1"/>
          </p:cNvSpPr>
          <p:nvPr>
            <p:ph idx="1"/>
          </p:nvPr>
        </p:nvSpPr>
        <p:spPr/>
        <p:txBody>
          <a:bodyPr/>
          <a:lstStyle/>
          <a:p>
            <a:r>
              <a:rPr lang="en-AU" dirty="0"/>
              <a:t>For anyone that doesn’t know, the Certificate IV of Training and Assessment is the regulatory minimum qualification for teaching/training in VET (at least under the current RTO standards).</a:t>
            </a:r>
          </a:p>
          <a:p>
            <a:r>
              <a:rPr lang="en-AU" dirty="0"/>
              <a:t>Therefore the qualification is of intense interest.</a:t>
            </a:r>
          </a:p>
          <a:p>
            <a:r>
              <a:rPr lang="en-AU" dirty="0"/>
              <a:t>The qualification has widely been regarded as deficient.</a:t>
            </a:r>
          </a:p>
          <a:p>
            <a:r>
              <a:rPr lang="en-AU" dirty="0"/>
              <a:t>The Diploma of VET  qualification is widely delivered in Victoria.</a:t>
            </a:r>
          </a:p>
          <a:p>
            <a:endParaRPr lang="en-AU" dirty="0"/>
          </a:p>
        </p:txBody>
      </p:sp>
    </p:spTree>
    <p:extLst>
      <p:ext uri="{BB962C8B-B14F-4D97-AF65-F5344CB8AC3E}">
        <p14:creationId xmlns:p14="http://schemas.microsoft.com/office/powerpoint/2010/main" val="175843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60"/>
        <p:cNvGrpSpPr/>
        <p:nvPr/>
      </p:nvGrpSpPr>
      <p:grpSpPr>
        <a:xfrm>
          <a:off x="0" y="0"/>
          <a:ext cx="0" cy="0"/>
          <a:chOff x="0" y="0"/>
          <a:chExt cx="0" cy="0"/>
        </a:xfrm>
      </p:grpSpPr>
      <p:sp>
        <p:nvSpPr>
          <p:cNvPr id="4161" name="Google Shape;4161;p354"/>
          <p:cNvSpPr txBox="1">
            <a:spLocks noGrp="1"/>
          </p:cNvSpPr>
          <p:nvPr>
            <p:ph type="title" idx="4294967295"/>
          </p:nvPr>
        </p:nvSpPr>
        <p:spPr>
          <a:xfrm>
            <a:off x="884768" y="429684"/>
            <a:ext cx="11307233" cy="863600"/>
          </a:xfrm>
          <a:prstGeom prst="rect">
            <a:avLst/>
          </a:prstGeom>
        </p:spPr>
        <p:txBody>
          <a:bodyPr spcFirstLastPara="1" vert="horz" wrap="square" lIns="0" tIns="0" rIns="0" bIns="0" rtlCol="0" anchor="t" anchorCtr="0">
            <a:normAutofit/>
          </a:bodyPr>
          <a:lstStyle/>
          <a:p>
            <a:pPr>
              <a:spcBef>
                <a:spcPts val="0"/>
              </a:spcBef>
            </a:pPr>
            <a:r>
              <a:rPr lang="en" dirty="0"/>
              <a:t>Industry Reference Committee (IRC) members </a:t>
            </a:r>
            <a:endParaRPr dirty="0"/>
          </a:p>
        </p:txBody>
      </p:sp>
      <p:graphicFrame>
        <p:nvGraphicFramePr>
          <p:cNvPr id="4162" name="Google Shape;4162;p354"/>
          <p:cNvGraphicFramePr/>
          <p:nvPr/>
        </p:nvGraphicFramePr>
        <p:xfrm>
          <a:off x="760567" y="1148785"/>
          <a:ext cx="10883333" cy="4589696"/>
        </p:xfrm>
        <a:graphic>
          <a:graphicData uri="http://schemas.openxmlformats.org/drawingml/2006/table">
            <a:tbl>
              <a:tblPr>
                <a:noFill/>
              </a:tblPr>
              <a:tblGrid>
                <a:gridCol w="2836133">
                  <a:extLst>
                    <a:ext uri="{9D8B030D-6E8A-4147-A177-3AD203B41FA5}">
                      <a16:colId xmlns:a16="http://schemas.microsoft.com/office/drawing/2014/main" val="20000"/>
                    </a:ext>
                  </a:extLst>
                </a:gridCol>
                <a:gridCol w="5081233">
                  <a:extLst>
                    <a:ext uri="{9D8B030D-6E8A-4147-A177-3AD203B41FA5}">
                      <a16:colId xmlns:a16="http://schemas.microsoft.com/office/drawing/2014/main" val="20001"/>
                    </a:ext>
                  </a:extLst>
                </a:gridCol>
                <a:gridCol w="2965967">
                  <a:extLst>
                    <a:ext uri="{9D8B030D-6E8A-4147-A177-3AD203B41FA5}">
                      <a16:colId xmlns:a16="http://schemas.microsoft.com/office/drawing/2014/main" val="20002"/>
                    </a:ext>
                  </a:extLst>
                </a:gridCol>
              </a:tblGrid>
              <a:tr h="336720">
                <a:tc>
                  <a:txBody>
                    <a:bodyPr/>
                    <a:lstStyle/>
                    <a:p>
                      <a:pPr marL="0" lvl="0" indent="0" algn="l" rtl="0">
                        <a:lnSpc>
                          <a:spcPct val="115000"/>
                        </a:lnSpc>
                        <a:spcBef>
                          <a:spcPts val="0"/>
                        </a:spcBef>
                        <a:spcAft>
                          <a:spcPts val="0"/>
                        </a:spcAft>
                        <a:buNone/>
                      </a:pPr>
                      <a:r>
                        <a:rPr lang="en" sz="1700" b="1">
                          <a:solidFill>
                            <a:schemeClr val="lt1"/>
                          </a:solidFill>
                        </a:rPr>
                        <a:t>Name</a:t>
                      </a:r>
                      <a:endParaRPr sz="1700" b="1" dirty="0">
                        <a:solidFill>
                          <a:schemeClr val="lt1"/>
                        </a:solidFill>
                      </a:endParaRPr>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chemeClr val="accent5"/>
                    </a:solidFill>
                  </a:tcPr>
                </a:tc>
                <a:tc>
                  <a:txBody>
                    <a:bodyPr/>
                    <a:lstStyle/>
                    <a:p>
                      <a:pPr marL="0" lvl="0" indent="0" algn="l" rtl="0">
                        <a:lnSpc>
                          <a:spcPct val="115000"/>
                        </a:lnSpc>
                        <a:spcBef>
                          <a:spcPts val="0"/>
                        </a:spcBef>
                        <a:spcAft>
                          <a:spcPts val="0"/>
                        </a:spcAft>
                        <a:buNone/>
                      </a:pPr>
                      <a:r>
                        <a:rPr lang="en" sz="1700" b="1">
                          <a:solidFill>
                            <a:schemeClr val="lt1"/>
                          </a:solidFill>
                        </a:rPr>
                        <a:t>Organisation</a:t>
                      </a:r>
                      <a:endParaRPr sz="1700" b="1" dirty="0">
                        <a:solidFill>
                          <a:schemeClr val="lt1"/>
                        </a:solidFill>
                      </a:endParaRPr>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chemeClr val="accent5"/>
                    </a:solidFill>
                  </a:tcPr>
                </a:tc>
                <a:tc>
                  <a:txBody>
                    <a:bodyPr/>
                    <a:lstStyle/>
                    <a:p>
                      <a:pPr marL="0" lvl="0" indent="0" algn="l" rtl="0">
                        <a:lnSpc>
                          <a:spcPct val="115000"/>
                        </a:lnSpc>
                        <a:spcBef>
                          <a:spcPts val="0"/>
                        </a:spcBef>
                        <a:spcAft>
                          <a:spcPts val="0"/>
                        </a:spcAft>
                        <a:buNone/>
                      </a:pPr>
                      <a:r>
                        <a:rPr lang="en" sz="1700" b="1">
                          <a:solidFill>
                            <a:schemeClr val="lt1"/>
                          </a:solidFill>
                        </a:rPr>
                        <a:t>Category</a:t>
                      </a:r>
                      <a:endParaRPr sz="1700" b="1" dirty="0">
                        <a:solidFill>
                          <a:schemeClr val="lt1"/>
                        </a:solidFill>
                      </a:endParaRPr>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303784">
                <a:tc>
                  <a:txBody>
                    <a:bodyPr/>
                    <a:lstStyle/>
                    <a:p>
                      <a:pPr marL="0" lvl="0" indent="0" algn="l" rtl="0">
                        <a:lnSpc>
                          <a:spcPct val="115000"/>
                        </a:lnSpc>
                        <a:spcBef>
                          <a:spcPts val="0"/>
                        </a:spcBef>
                        <a:spcAft>
                          <a:spcPts val="0"/>
                        </a:spcAft>
                        <a:buNone/>
                      </a:pPr>
                      <a:r>
                        <a:rPr lang="en" sz="1500" dirty="0"/>
                        <a:t>Andrew Shea (Chair)</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Independent Tertiary Education Council Australia (ITECA)</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Peak/Advisory/Association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303784">
                <a:tc>
                  <a:txBody>
                    <a:bodyPr/>
                    <a:lstStyle/>
                    <a:p>
                      <a:pPr marL="0" lvl="0" indent="0" algn="l" rtl="0">
                        <a:lnSpc>
                          <a:spcPct val="115000"/>
                        </a:lnSpc>
                        <a:spcBef>
                          <a:spcPts val="0"/>
                        </a:spcBef>
                        <a:spcAft>
                          <a:spcPts val="0"/>
                        </a:spcAft>
                        <a:buNone/>
                      </a:pPr>
                      <a:r>
                        <a:rPr lang="en" sz="1500" dirty="0"/>
                        <a:t>Jo Carling (Deputy Chair)</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TasTAFE</a:t>
                      </a:r>
                      <a:endParaRPr sz="1500" dirty="0"/>
                    </a:p>
                  </a:txBody>
                  <a:tcPr marL="38100" marR="38100" marT="25400" marB="25400" anchor="b">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Employer/Enterprise	</a:t>
                      </a:r>
                      <a:endParaRPr sz="1500" dirty="0"/>
                    </a:p>
                  </a:txBody>
                  <a:tcPr marL="38100" marR="38100" marT="25400" marB="25400" anchor="b">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2771588448"/>
                  </a:ext>
                </a:extLst>
              </a:tr>
              <a:tr h="303784">
                <a:tc>
                  <a:txBody>
                    <a:bodyPr/>
                    <a:lstStyle/>
                    <a:p>
                      <a:pPr marL="0" lvl="0" indent="0" algn="l" rtl="0">
                        <a:lnSpc>
                          <a:spcPct val="115000"/>
                        </a:lnSpc>
                        <a:spcBef>
                          <a:spcPts val="0"/>
                        </a:spcBef>
                        <a:spcAft>
                          <a:spcPts val="0"/>
                        </a:spcAft>
                        <a:buNone/>
                      </a:pPr>
                      <a:r>
                        <a:rPr lang="en" sz="1500" dirty="0"/>
                        <a:t>Chris Butler</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Enterprise RTO Association</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Peak/Advisory/Association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303784">
                <a:tc>
                  <a:txBody>
                    <a:bodyPr/>
                    <a:lstStyle/>
                    <a:p>
                      <a:pPr marL="0" lvl="0" indent="0" algn="l" rtl="0">
                        <a:lnSpc>
                          <a:spcPct val="115000"/>
                        </a:lnSpc>
                        <a:spcBef>
                          <a:spcPts val="0"/>
                        </a:spcBef>
                        <a:spcAft>
                          <a:spcPts val="0"/>
                        </a:spcAft>
                        <a:buNone/>
                      </a:pPr>
                      <a:r>
                        <a:rPr lang="en" sz="1500" dirty="0"/>
                        <a:t>Daryl Sutton</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Victorian Curriculum and Certification Authority</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Peak/Advisory/Association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303784">
                <a:tc>
                  <a:txBody>
                    <a:bodyPr/>
                    <a:lstStyle/>
                    <a:p>
                      <a:pPr marL="0" lvl="0" indent="0" algn="l" rtl="0">
                        <a:lnSpc>
                          <a:spcPct val="115000"/>
                        </a:lnSpc>
                        <a:spcBef>
                          <a:spcPts val="0"/>
                        </a:spcBef>
                        <a:spcAft>
                          <a:spcPts val="0"/>
                        </a:spcAft>
                        <a:buNone/>
                      </a:pPr>
                      <a:r>
                        <a:rPr lang="en" sz="1500"/>
                        <a:t>David Tout</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Australian Council for Educational Research</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Individual Expert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303784">
                <a:tc>
                  <a:txBody>
                    <a:bodyPr/>
                    <a:lstStyle/>
                    <a:p>
                      <a:pPr marL="0" lvl="0" indent="0" algn="l" rtl="0">
                        <a:lnSpc>
                          <a:spcPct val="115000"/>
                        </a:lnSpc>
                        <a:spcBef>
                          <a:spcPts val="0"/>
                        </a:spcBef>
                        <a:spcAft>
                          <a:spcPts val="0"/>
                        </a:spcAft>
                        <a:buNone/>
                      </a:pPr>
                      <a:r>
                        <a:rPr lang="en" sz="1500" dirty="0"/>
                        <a:t>Elaine Gillespie</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Australian Education Union - Victoria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Union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303784">
                <a:tc>
                  <a:txBody>
                    <a:bodyPr/>
                    <a:lstStyle/>
                    <a:p>
                      <a:pPr marL="0" lvl="0" indent="0" algn="l" rtl="0">
                        <a:lnSpc>
                          <a:spcPct val="115000"/>
                        </a:lnSpc>
                        <a:spcBef>
                          <a:spcPts val="0"/>
                        </a:spcBef>
                        <a:spcAft>
                          <a:spcPts val="0"/>
                        </a:spcAft>
                        <a:buNone/>
                      </a:pPr>
                      <a:r>
                        <a:rPr lang="en" sz="1500"/>
                        <a:t>Erica Smith</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Federation University</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Individual Expert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303784">
                <a:tc>
                  <a:txBody>
                    <a:bodyPr/>
                    <a:lstStyle/>
                    <a:p>
                      <a:pPr marL="0" lvl="0" indent="0" algn="l" rtl="0">
                        <a:lnSpc>
                          <a:spcPct val="115000"/>
                        </a:lnSpc>
                        <a:spcBef>
                          <a:spcPts val="0"/>
                        </a:spcBef>
                        <a:spcAft>
                          <a:spcPts val="0"/>
                        </a:spcAft>
                        <a:buNone/>
                      </a:pPr>
                      <a:r>
                        <a:rPr lang="en" sz="1500"/>
                        <a:t>Jane Trewin</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Box Hill Institute</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Employer/Enterprise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303784">
                <a:tc>
                  <a:txBody>
                    <a:bodyPr/>
                    <a:lstStyle/>
                    <a:p>
                      <a:pPr marL="0" lvl="0" indent="0" algn="l" rtl="0">
                        <a:lnSpc>
                          <a:spcPct val="115000"/>
                        </a:lnSpc>
                        <a:spcBef>
                          <a:spcPts val="0"/>
                        </a:spcBef>
                        <a:spcAft>
                          <a:spcPts val="0"/>
                        </a:spcAft>
                        <a:buNone/>
                      </a:pPr>
                      <a:r>
                        <a:rPr lang="en" sz="1500"/>
                        <a:t>Jo Medlin</a:t>
                      </a:r>
                      <a:endParaRPr sz="1500" dirty="0"/>
                    </a:p>
                  </a:txBody>
                  <a:tcPr marL="38100" marR="38100" marT="25400" marB="25400" anchor="ctr">
                    <a:lnL w="9525" cap="flat" cmpd="sng">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Australasian Council for Adult Literacy</a:t>
                      </a:r>
                      <a:endParaRPr sz="1500" dirty="0"/>
                    </a:p>
                  </a:txBody>
                  <a:tcPr marL="38100" marR="38100" marT="25400" marB="2540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Peak/Advisory/Association	</a:t>
                      </a:r>
                      <a:endParaRPr sz="1500" dirty="0"/>
                    </a:p>
                  </a:txBody>
                  <a:tcPr marL="38100" marR="38100" marT="25400" marB="2540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303784">
                <a:tc>
                  <a:txBody>
                    <a:bodyPr/>
                    <a:lstStyle/>
                    <a:p>
                      <a:pPr marL="0" lvl="0" indent="0" algn="l" rtl="0">
                        <a:lnSpc>
                          <a:spcPct val="115000"/>
                        </a:lnSpc>
                        <a:spcBef>
                          <a:spcPts val="0"/>
                        </a:spcBef>
                        <a:spcAft>
                          <a:spcPts val="0"/>
                        </a:spcAft>
                        <a:buNone/>
                      </a:pPr>
                      <a:r>
                        <a:rPr lang="en" sz="1500"/>
                        <a:t>Joann Pyne</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TAFE Queensland</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Employer/Enterprise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303784">
                <a:tc>
                  <a:txBody>
                    <a:bodyPr/>
                    <a:lstStyle/>
                    <a:p>
                      <a:pPr marL="0" lvl="0" indent="0" algn="l" rtl="0">
                        <a:lnSpc>
                          <a:spcPct val="115000"/>
                        </a:lnSpc>
                        <a:spcBef>
                          <a:spcPts val="0"/>
                        </a:spcBef>
                        <a:spcAft>
                          <a:spcPts val="0"/>
                        </a:spcAft>
                        <a:buNone/>
                      </a:pPr>
                      <a:r>
                        <a:rPr lang="en" sz="1500"/>
                        <a:t>Margie Fixter</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solidFill>
                            <a:schemeClr val="dk1"/>
                          </a:solidFill>
                        </a:rPr>
                        <a:t>Tafe Directors Australia / Chisholm TAFE</a:t>
                      </a:r>
                      <a:endParaRPr sz="1500" dirty="0">
                        <a:solidFill>
                          <a:schemeClr val="dk1"/>
                        </a:solidFill>
                      </a:endParaRPr>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solidFill>
                            <a:schemeClr val="dk1"/>
                          </a:solidFill>
                        </a:rPr>
                        <a:t>Peak/Advisory/Association	</a:t>
                      </a:r>
                      <a:endParaRPr sz="1500" dirty="0">
                        <a:solidFill>
                          <a:schemeClr val="dk1"/>
                        </a:solidFill>
                      </a:endParaRPr>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303784">
                <a:tc>
                  <a:txBody>
                    <a:bodyPr/>
                    <a:lstStyle/>
                    <a:p>
                      <a:pPr marL="0" lvl="0" indent="0" algn="l" rtl="0">
                        <a:lnSpc>
                          <a:spcPct val="115000"/>
                        </a:lnSpc>
                        <a:spcBef>
                          <a:spcPts val="0"/>
                        </a:spcBef>
                        <a:spcAft>
                          <a:spcPts val="0"/>
                        </a:spcAft>
                        <a:buNone/>
                      </a:pPr>
                      <a:r>
                        <a:rPr lang="en" sz="1500"/>
                        <a:t>Paolo Damante</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Australian Industry Group</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Peak/Advisory/Association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303784">
                <a:tc>
                  <a:txBody>
                    <a:bodyPr/>
                    <a:lstStyle/>
                    <a:p>
                      <a:pPr marL="0" lvl="0" indent="0" algn="l" rtl="0">
                        <a:lnSpc>
                          <a:spcPct val="115000"/>
                        </a:lnSpc>
                        <a:spcBef>
                          <a:spcPts val="0"/>
                        </a:spcBef>
                        <a:spcAft>
                          <a:spcPts val="0"/>
                        </a:spcAft>
                        <a:buNone/>
                      </a:pPr>
                      <a:r>
                        <a:rPr lang="en" sz="1500"/>
                        <a:t>Robyn Culbert</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Salvation Army</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Employer/Enterprise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303784">
                <a:tc>
                  <a:txBody>
                    <a:bodyPr/>
                    <a:lstStyle/>
                    <a:p>
                      <a:pPr marL="0" lvl="0" indent="0" algn="l" rtl="0">
                        <a:lnSpc>
                          <a:spcPct val="115000"/>
                        </a:lnSpc>
                        <a:spcBef>
                          <a:spcPts val="0"/>
                        </a:spcBef>
                        <a:spcAft>
                          <a:spcPts val="0"/>
                        </a:spcAft>
                        <a:buNone/>
                      </a:pPr>
                      <a:r>
                        <a:rPr lang="en" sz="1500"/>
                        <a:t>Sue Tucker</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a:t>Charles Darwin University</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500" dirty="0"/>
                        <a:t>Employer/Enterprise	</a:t>
                      </a:r>
                      <a:endParaRPr sz="1500" dirty="0"/>
                    </a:p>
                  </a:txBody>
                  <a:tcPr marL="38100" marR="38100" marT="25400" marB="2540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79"/>
        <p:cNvGrpSpPr/>
        <p:nvPr/>
      </p:nvGrpSpPr>
      <p:grpSpPr>
        <a:xfrm>
          <a:off x="0" y="0"/>
          <a:ext cx="0" cy="0"/>
          <a:chOff x="0" y="0"/>
          <a:chExt cx="0" cy="0"/>
        </a:xfrm>
      </p:grpSpPr>
      <p:sp>
        <p:nvSpPr>
          <p:cNvPr id="4180" name="Google Shape;4180;p356"/>
          <p:cNvSpPr txBox="1">
            <a:spLocks noGrp="1"/>
          </p:cNvSpPr>
          <p:nvPr>
            <p:ph type="sldNum" idx="12"/>
          </p:nvPr>
        </p:nvSpPr>
        <p:spPr>
          <a:xfrm>
            <a:off x="9984296" y="6492240"/>
            <a:ext cx="1764800" cy="137200"/>
          </a:xfrm>
          <a:prstGeom prst="rect">
            <a:avLst/>
          </a:prstGeom>
        </p:spPr>
        <p:txBody>
          <a:bodyPr spcFirstLastPara="1" vert="horz" wrap="square" lIns="0" tIns="0" rIns="0" bIns="0" rtlCol="0" anchor="b" anchorCtr="0">
            <a:noAutofit/>
          </a:bodyPr>
          <a:lstStyle/>
          <a:p>
            <a:fld id="{00000000-1234-1234-1234-123412341234}" type="slidenum">
              <a:rPr lang="en"/>
              <a:pPr/>
              <a:t>5</a:t>
            </a:fld>
            <a:endParaRPr dirty="0"/>
          </a:p>
        </p:txBody>
      </p:sp>
      <p:sp>
        <p:nvSpPr>
          <p:cNvPr id="4181" name="Google Shape;4181;p356"/>
          <p:cNvSpPr/>
          <p:nvPr/>
        </p:nvSpPr>
        <p:spPr>
          <a:xfrm>
            <a:off x="8910533" y="1239097"/>
            <a:ext cx="2940000" cy="441600"/>
          </a:xfrm>
          <a:prstGeom prst="rect">
            <a:avLst/>
          </a:prstGeom>
          <a:solidFill>
            <a:srgbClr val="EB8C00"/>
          </a:solidFill>
          <a:ln w="12700" cap="flat" cmpd="sng">
            <a:solidFill>
              <a:srgbClr val="EB8C00"/>
            </a:solidFill>
            <a:prstDash val="solid"/>
            <a:round/>
            <a:headEnd type="none" w="sm" len="sm"/>
            <a:tailEnd type="none" w="sm" len="sm"/>
          </a:ln>
        </p:spPr>
        <p:txBody>
          <a:bodyPr spcFirstLastPara="1" wrap="square" lIns="93633" tIns="93633" rIns="41033" bIns="93633" anchor="t" anchorCtr="0">
            <a:noAutofit/>
          </a:bodyPr>
          <a:lstStyle/>
          <a:p>
            <a:endParaRPr sz="1140" dirty="0">
              <a:solidFill>
                <a:srgbClr val="000000"/>
              </a:solidFill>
              <a:latin typeface="Arial"/>
              <a:ea typeface="Arial"/>
              <a:cs typeface="Arial"/>
              <a:sym typeface="Arial"/>
            </a:endParaRPr>
          </a:p>
        </p:txBody>
      </p:sp>
      <p:sp>
        <p:nvSpPr>
          <p:cNvPr id="4182" name="Google Shape;4182;p356"/>
          <p:cNvSpPr/>
          <p:nvPr/>
        </p:nvSpPr>
        <p:spPr>
          <a:xfrm>
            <a:off x="8910567" y="1412400"/>
            <a:ext cx="2940000" cy="441600"/>
          </a:xfrm>
          <a:prstGeom prst="rect">
            <a:avLst/>
          </a:prstGeom>
          <a:solidFill>
            <a:srgbClr val="464646"/>
          </a:solidFill>
          <a:ln w="12700" cap="flat" cmpd="sng">
            <a:solidFill>
              <a:srgbClr val="EB8C00"/>
            </a:solidFill>
            <a:prstDash val="solid"/>
            <a:round/>
            <a:headEnd type="none" w="sm" len="sm"/>
            <a:tailEnd type="none" w="sm" len="sm"/>
          </a:ln>
        </p:spPr>
        <p:txBody>
          <a:bodyPr spcFirstLastPara="1" wrap="square" lIns="93633" tIns="93633" rIns="41033" bIns="93633" anchor="ctr" anchorCtr="0">
            <a:noAutofit/>
          </a:bodyPr>
          <a:lstStyle/>
          <a:p>
            <a:pPr algn="ctr"/>
            <a:r>
              <a:rPr lang="en" sz="1467" b="1">
                <a:solidFill>
                  <a:srgbClr val="FFFFFF"/>
                </a:solidFill>
              </a:rPr>
              <a:t>Language, Literacy, Numeracy and Digital (LLND)</a:t>
            </a:r>
            <a:endParaRPr sz="1467" b="1" dirty="0">
              <a:solidFill>
                <a:srgbClr val="FFFFFF"/>
              </a:solidFill>
              <a:latin typeface="Arial"/>
              <a:ea typeface="Arial"/>
              <a:cs typeface="Arial"/>
              <a:sym typeface="Arial"/>
            </a:endParaRPr>
          </a:p>
        </p:txBody>
      </p:sp>
      <p:sp>
        <p:nvSpPr>
          <p:cNvPr id="4183" name="Google Shape;4183;p356"/>
          <p:cNvSpPr/>
          <p:nvPr/>
        </p:nvSpPr>
        <p:spPr>
          <a:xfrm>
            <a:off x="2447467" y="2031067"/>
            <a:ext cx="2959200" cy="816800"/>
          </a:xfrm>
          <a:prstGeom prst="rect">
            <a:avLst/>
          </a:prstGeom>
          <a:solidFill>
            <a:srgbClr val="DEDEDE"/>
          </a:solidFill>
          <a:ln w="12700" cap="flat" cmpd="sng">
            <a:solidFill>
              <a:srgbClr val="464646"/>
            </a:solidFill>
            <a:prstDash val="solid"/>
            <a:round/>
            <a:headEnd type="none" w="sm" len="sm"/>
            <a:tailEnd type="none" w="sm" len="sm"/>
          </a:ln>
        </p:spPr>
        <p:txBody>
          <a:bodyPr spcFirstLastPara="1" wrap="square" lIns="93633" tIns="93633" rIns="41033" bIns="93633" anchor="t" anchorCtr="0">
            <a:noAutofit/>
          </a:bodyPr>
          <a:lstStyle/>
          <a:p>
            <a:r>
              <a:rPr lang="en" sz="1140" dirty="0"/>
              <a:t>Feedback received to date indicated interdependencies and the need for delivery and assessment training products to complement and work with each other.</a:t>
            </a:r>
            <a:endParaRPr sz="1140" dirty="0"/>
          </a:p>
        </p:txBody>
      </p:sp>
      <p:sp>
        <p:nvSpPr>
          <p:cNvPr id="4184" name="Google Shape;4184;p356"/>
          <p:cNvSpPr/>
          <p:nvPr/>
        </p:nvSpPr>
        <p:spPr>
          <a:xfrm>
            <a:off x="2447467" y="3002863"/>
            <a:ext cx="2940000" cy="3702732"/>
          </a:xfrm>
          <a:prstGeom prst="rect">
            <a:avLst/>
          </a:prstGeom>
          <a:solidFill>
            <a:schemeClr val="lt1"/>
          </a:solidFill>
          <a:ln w="12700" cap="flat" cmpd="sng">
            <a:solidFill>
              <a:srgbClr val="000000"/>
            </a:solidFill>
            <a:prstDash val="solid"/>
            <a:round/>
            <a:headEnd type="none" w="sm" len="sm"/>
            <a:tailEnd type="none" w="sm" len="sm"/>
          </a:ln>
        </p:spPr>
        <p:txBody>
          <a:bodyPr spcFirstLastPara="1" wrap="square" lIns="93633" tIns="93633" rIns="41033" bIns="93633" anchor="t" anchorCtr="0">
            <a:noAutofit/>
          </a:bodyPr>
          <a:lstStyle/>
          <a:p>
            <a:pPr>
              <a:lnSpc>
                <a:spcPct val="115000"/>
              </a:lnSpc>
              <a:buClr>
                <a:schemeClr val="dk1"/>
              </a:buClr>
              <a:buSzPts val="1100"/>
            </a:pPr>
            <a:r>
              <a:rPr lang="en" sz="1200" dirty="0">
                <a:solidFill>
                  <a:schemeClr val="dk1"/>
                </a:solidFill>
              </a:rPr>
              <a:t>Chantal Adams - </a:t>
            </a:r>
            <a:r>
              <a:rPr lang="en" sz="1200" i="1" dirty="0">
                <a:solidFill>
                  <a:schemeClr val="dk1"/>
                </a:solidFill>
              </a:rPr>
              <a:t>NR TAFE</a:t>
            </a:r>
            <a:endParaRPr sz="1200" i="1" dirty="0">
              <a:solidFill>
                <a:schemeClr val="dk1"/>
              </a:solidFill>
            </a:endParaRPr>
          </a:p>
          <a:p>
            <a:pPr>
              <a:lnSpc>
                <a:spcPct val="115000"/>
              </a:lnSpc>
            </a:pPr>
            <a:r>
              <a:rPr lang="en" sz="1200" dirty="0">
                <a:solidFill>
                  <a:srgbClr val="222222"/>
                </a:solidFill>
              </a:rPr>
              <a:t>Alana Anderson - </a:t>
            </a:r>
            <a:r>
              <a:rPr lang="en" sz="1200" i="1" dirty="0">
                <a:solidFill>
                  <a:srgbClr val="222222"/>
                </a:solidFill>
              </a:rPr>
              <a:t>Alana Kaye College</a:t>
            </a:r>
            <a:endParaRPr sz="1200" i="1" dirty="0">
              <a:solidFill>
                <a:schemeClr val="dk1"/>
              </a:solidFill>
            </a:endParaRPr>
          </a:p>
          <a:p>
            <a:pPr>
              <a:lnSpc>
                <a:spcPct val="115000"/>
              </a:lnSpc>
            </a:pPr>
            <a:r>
              <a:rPr lang="en" sz="1200" b="1" dirty="0">
                <a:solidFill>
                  <a:schemeClr val="dk1"/>
                </a:solidFill>
              </a:rPr>
              <a:t>Jo Carling* - </a:t>
            </a:r>
            <a:r>
              <a:rPr lang="en" sz="1200" b="1" i="1" dirty="0">
                <a:solidFill>
                  <a:schemeClr val="dk1"/>
                </a:solidFill>
              </a:rPr>
              <a:t>TasTAFE</a:t>
            </a:r>
            <a:endParaRPr sz="1200" i="1" dirty="0"/>
          </a:p>
          <a:p>
            <a:pPr>
              <a:lnSpc>
                <a:spcPct val="115000"/>
              </a:lnSpc>
            </a:pPr>
            <a:r>
              <a:rPr lang="en" sz="1200" dirty="0"/>
              <a:t>Michelle Christie - Swinburne </a:t>
            </a:r>
            <a:endParaRPr sz="1200" dirty="0"/>
          </a:p>
          <a:p>
            <a:pPr>
              <a:lnSpc>
                <a:spcPct val="115000"/>
              </a:lnSpc>
            </a:pPr>
            <a:r>
              <a:rPr lang="en" sz="1200" dirty="0">
                <a:solidFill>
                  <a:schemeClr val="dk1"/>
                </a:solidFill>
              </a:rPr>
              <a:t>Jodie Hummerston - </a:t>
            </a:r>
            <a:r>
              <a:rPr lang="en" sz="1200" i="1" dirty="0">
                <a:solidFill>
                  <a:schemeClr val="dk1"/>
                </a:solidFill>
              </a:rPr>
              <a:t>TAFE NSW</a:t>
            </a:r>
            <a:endParaRPr sz="1200" i="1" dirty="0">
              <a:solidFill>
                <a:schemeClr val="dk1"/>
              </a:solidFill>
            </a:endParaRPr>
          </a:p>
          <a:p>
            <a:pPr>
              <a:lnSpc>
                <a:spcPct val="115000"/>
              </a:lnSpc>
            </a:pPr>
            <a:r>
              <a:rPr lang="en" sz="1200" dirty="0">
                <a:solidFill>
                  <a:schemeClr val="dk1"/>
                </a:solidFill>
              </a:rPr>
              <a:t>Melissa Kuhlmann - </a:t>
            </a:r>
            <a:r>
              <a:rPr lang="en" sz="1200" i="1" dirty="0">
                <a:solidFill>
                  <a:schemeClr val="dk1"/>
                </a:solidFill>
              </a:rPr>
              <a:t>CR TAFE</a:t>
            </a:r>
            <a:endParaRPr sz="1200" i="1" dirty="0">
              <a:solidFill>
                <a:schemeClr val="dk1"/>
              </a:solidFill>
            </a:endParaRPr>
          </a:p>
          <a:p>
            <a:pPr>
              <a:lnSpc>
                <a:spcPct val="115000"/>
              </a:lnSpc>
            </a:pPr>
            <a:r>
              <a:rPr lang="en" sz="1200" dirty="0">
                <a:solidFill>
                  <a:srgbClr val="222222"/>
                </a:solidFill>
              </a:rPr>
              <a:t>Chemène Sinson - </a:t>
            </a:r>
            <a:r>
              <a:rPr lang="en" sz="1200" i="1" dirty="0">
                <a:solidFill>
                  <a:srgbClr val="222222"/>
                </a:solidFill>
              </a:rPr>
              <a:t>Blackwater Projects</a:t>
            </a:r>
            <a:endParaRPr sz="1200" i="1" dirty="0">
              <a:solidFill>
                <a:srgbClr val="222222"/>
              </a:solidFill>
            </a:endParaRPr>
          </a:p>
          <a:p>
            <a:pPr>
              <a:lnSpc>
                <a:spcPct val="115000"/>
              </a:lnSpc>
            </a:pPr>
            <a:r>
              <a:rPr lang="en" sz="1200" dirty="0">
                <a:solidFill>
                  <a:srgbClr val="222222"/>
                </a:solidFill>
              </a:rPr>
              <a:t>Marc Ratcliffe - </a:t>
            </a:r>
            <a:r>
              <a:rPr lang="en" sz="1200" i="1" dirty="0">
                <a:solidFill>
                  <a:srgbClr val="222222"/>
                </a:solidFill>
              </a:rPr>
              <a:t>MRWED</a:t>
            </a:r>
            <a:endParaRPr sz="1200" i="1" dirty="0">
              <a:solidFill>
                <a:srgbClr val="222222"/>
              </a:solidFill>
            </a:endParaRPr>
          </a:p>
          <a:p>
            <a:pPr>
              <a:lnSpc>
                <a:spcPct val="115000"/>
              </a:lnSpc>
            </a:pPr>
            <a:r>
              <a:rPr lang="en" sz="1200" dirty="0">
                <a:solidFill>
                  <a:srgbClr val="222222"/>
                </a:solidFill>
              </a:rPr>
              <a:t>Vivian Scott - North Metropolitan TAFE</a:t>
            </a:r>
            <a:endParaRPr sz="1200" dirty="0">
              <a:solidFill>
                <a:srgbClr val="222222"/>
              </a:solidFill>
            </a:endParaRPr>
          </a:p>
          <a:p>
            <a:pPr>
              <a:lnSpc>
                <a:spcPct val="115000"/>
              </a:lnSpc>
            </a:pPr>
            <a:r>
              <a:rPr lang="en" sz="1200" b="1" dirty="0">
                <a:solidFill>
                  <a:schemeClr val="dk1"/>
                </a:solidFill>
              </a:rPr>
              <a:t>Andrew Shea* - </a:t>
            </a:r>
            <a:r>
              <a:rPr lang="en" sz="1200" b="1" i="1" dirty="0">
                <a:solidFill>
                  <a:schemeClr val="dk1"/>
                </a:solidFill>
              </a:rPr>
              <a:t>ITECA / Builders Academy Australia</a:t>
            </a:r>
            <a:endParaRPr sz="1200" b="1" dirty="0">
              <a:solidFill>
                <a:srgbClr val="222222"/>
              </a:solidFill>
            </a:endParaRPr>
          </a:p>
          <a:p>
            <a:pPr>
              <a:lnSpc>
                <a:spcPct val="115000"/>
              </a:lnSpc>
              <a:buClr>
                <a:schemeClr val="dk1"/>
              </a:buClr>
              <a:buSzPts val="1100"/>
            </a:pPr>
            <a:r>
              <a:rPr lang="en" sz="1200" b="1" dirty="0">
                <a:solidFill>
                  <a:schemeClr val="dk1"/>
                </a:solidFill>
              </a:rPr>
              <a:t>Erica Smith* - </a:t>
            </a:r>
            <a:r>
              <a:rPr lang="en" sz="1200" b="1" i="1" dirty="0">
                <a:solidFill>
                  <a:schemeClr val="dk1"/>
                </a:solidFill>
              </a:rPr>
              <a:t>Federation University</a:t>
            </a:r>
            <a:endParaRPr sz="1200" b="1" i="1" dirty="0">
              <a:solidFill>
                <a:srgbClr val="222222"/>
              </a:solidFill>
            </a:endParaRPr>
          </a:p>
          <a:p>
            <a:pPr>
              <a:lnSpc>
                <a:spcPct val="115000"/>
              </a:lnSpc>
            </a:pPr>
            <a:r>
              <a:rPr lang="en" sz="1200" dirty="0">
                <a:solidFill>
                  <a:schemeClr val="dk1"/>
                </a:solidFill>
              </a:rPr>
              <a:t>Karen Turnbull – </a:t>
            </a:r>
            <a:r>
              <a:rPr lang="en" sz="1200" i="1" dirty="0">
                <a:solidFill>
                  <a:schemeClr val="dk1"/>
                </a:solidFill>
              </a:rPr>
              <a:t>TAFESA</a:t>
            </a:r>
          </a:p>
          <a:p>
            <a:pPr>
              <a:lnSpc>
                <a:spcPct val="115000"/>
              </a:lnSpc>
            </a:pPr>
            <a:r>
              <a:rPr lang="en-AU" sz="1200" dirty="0">
                <a:solidFill>
                  <a:schemeClr val="dk1"/>
                </a:solidFill>
              </a:rPr>
              <a:t>Andrew Chan </a:t>
            </a:r>
            <a:r>
              <a:rPr lang="en-AU" sz="1200" i="1" dirty="0">
                <a:solidFill>
                  <a:schemeClr val="dk1"/>
                </a:solidFill>
              </a:rPr>
              <a:t>- Surf Life Saving NSW</a:t>
            </a:r>
            <a:endParaRPr sz="1200" i="1" dirty="0">
              <a:solidFill>
                <a:schemeClr val="dk1"/>
              </a:solidFill>
            </a:endParaRPr>
          </a:p>
        </p:txBody>
      </p:sp>
      <p:sp>
        <p:nvSpPr>
          <p:cNvPr id="4185" name="Google Shape;4185;p356"/>
          <p:cNvSpPr txBox="1"/>
          <p:nvPr/>
        </p:nvSpPr>
        <p:spPr>
          <a:xfrm>
            <a:off x="1104761" y="1283124"/>
            <a:ext cx="1176400" cy="258800"/>
          </a:xfrm>
          <a:prstGeom prst="rect">
            <a:avLst/>
          </a:prstGeom>
          <a:noFill/>
          <a:ln>
            <a:noFill/>
          </a:ln>
        </p:spPr>
        <p:txBody>
          <a:bodyPr spcFirstLastPara="1" wrap="square" lIns="0" tIns="0" rIns="0" bIns="0" anchor="t" anchorCtr="0">
            <a:noAutofit/>
          </a:bodyPr>
          <a:lstStyle/>
          <a:p>
            <a:r>
              <a:rPr lang="en" sz="1140" b="1"/>
              <a:t>PWG</a:t>
            </a:r>
            <a:endParaRPr sz="2400" dirty="0"/>
          </a:p>
        </p:txBody>
      </p:sp>
      <p:sp>
        <p:nvSpPr>
          <p:cNvPr id="4186" name="Google Shape;4186;p356"/>
          <p:cNvSpPr txBox="1"/>
          <p:nvPr/>
        </p:nvSpPr>
        <p:spPr>
          <a:xfrm>
            <a:off x="1104761" y="2032816"/>
            <a:ext cx="1176400" cy="258800"/>
          </a:xfrm>
          <a:prstGeom prst="rect">
            <a:avLst/>
          </a:prstGeom>
          <a:noFill/>
          <a:ln>
            <a:noFill/>
          </a:ln>
        </p:spPr>
        <p:txBody>
          <a:bodyPr spcFirstLastPara="1" wrap="square" lIns="0" tIns="0" rIns="0" bIns="0" anchor="t" anchorCtr="0">
            <a:noAutofit/>
          </a:bodyPr>
          <a:lstStyle/>
          <a:p>
            <a:r>
              <a:rPr lang="en" sz="1140" b="1"/>
              <a:t>PWG purpose</a:t>
            </a:r>
            <a:endParaRPr sz="2400" dirty="0"/>
          </a:p>
        </p:txBody>
      </p:sp>
      <p:sp>
        <p:nvSpPr>
          <p:cNvPr id="4187" name="Google Shape;4187;p356"/>
          <p:cNvSpPr txBox="1"/>
          <p:nvPr/>
        </p:nvSpPr>
        <p:spPr>
          <a:xfrm>
            <a:off x="1104767" y="3056159"/>
            <a:ext cx="1176400" cy="825600"/>
          </a:xfrm>
          <a:prstGeom prst="rect">
            <a:avLst/>
          </a:prstGeom>
          <a:noFill/>
          <a:ln>
            <a:noFill/>
          </a:ln>
        </p:spPr>
        <p:txBody>
          <a:bodyPr spcFirstLastPara="1" wrap="square" lIns="0" tIns="0" rIns="0" bIns="0" anchor="t" anchorCtr="0">
            <a:noAutofit/>
          </a:bodyPr>
          <a:lstStyle/>
          <a:p>
            <a:r>
              <a:rPr lang="en" sz="1140" b="1"/>
              <a:t>Members to date</a:t>
            </a:r>
            <a:endParaRPr sz="2400" dirty="0"/>
          </a:p>
        </p:txBody>
      </p:sp>
      <p:grpSp>
        <p:nvGrpSpPr>
          <p:cNvPr id="4188" name="Google Shape;4188;p356"/>
          <p:cNvGrpSpPr/>
          <p:nvPr/>
        </p:nvGrpSpPr>
        <p:grpSpPr>
          <a:xfrm>
            <a:off x="2447100" y="1237808"/>
            <a:ext cx="2939872" cy="614864"/>
            <a:chOff x="2519536" y="2149772"/>
            <a:chExt cx="1463108" cy="1601764"/>
          </a:xfrm>
        </p:grpSpPr>
        <p:sp>
          <p:nvSpPr>
            <p:cNvPr id="4189" name="Google Shape;4189;p356"/>
            <p:cNvSpPr/>
            <p:nvPr/>
          </p:nvSpPr>
          <p:spPr>
            <a:xfrm>
              <a:off x="2519544" y="2149772"/>
              <a:ext cx="1463100" cy="996600"/>
            </a:xfrm>
            <a:prstGeom prst="rect">
              <a:avLst/>
            </a:prstGeom>
            <a:solidFill>
              <a:srgbClr val="DB536A"/>
            </a:solidFill>
            <a:ln w="12700" cap="flat" cmpd="sng">
              <a:solidFill>
                <a:srgbClr val="DB536A"/>
              </a:solidFill>
              <a:prstDash val="solid"/>
              <a:round/>
              <a:headEnd type="none" w="sm" len="sm"/>
              <a:tailEnd type="none" w="sm" len="sm"/>
            </a:ln>
          </p:spPr>
          <p:txBody>
            <a:bodyPr spcFirstLastPara="1" wrap="square" lIns="93633" tIns="93633" rIns="41033" bIns="93633" anchor="t" anchorCtr="0">
              <a:noAutofit/>
            </a:bodyPr>
            <a:lstStyle/>
            <a:p>
              <a:endParaRPr sz="1140" dirty="0">
                <a:solidFill>
                  <a:srgbClr val="000000"/>
                </a:solidFill>
                <a:latin typeface="Arial"/>
                <a:ea typeface="Arial"/>
                <a:cs typeface="Arial"/>
                <a:sym typeface="Arial"/>
              </a:endParaRPr>
            </a:p>
          </p:txBody>
        </p:sp>
        <p:sp>
          <p:nvSpPr>
            <p:cNvPr id="4190" name="Google Shape;4190;p356"/>
            <p:cNvSpPr/>
            <p:nvPr/>
          </p:nvSpPr>
          <p:spPr>
            <a:xfrm>
              <a:off x="2519536" y="2601036"/>
              <a:ext cx="1463100" cy="1150500"/>
            </a:xfrm>
            <a:prstGeom prst="rect">
              <a:avLst/>
            </a:prstGeom>
            <a:solidFill>
              <a:srgbClr val="464646"/>
            </a:solidFill>
            <a:ln w="12700" cap="flat" cmpd="sng">
              <a:solidFill>
                <a:srgbClr val="DB536A"/>
              </a:solidFill>
              <a:prstDash val="solid"/>
              <a:round/>
              <a:headEnd type="none" w="sm" len="sm"/>
              <a:tailEnd type="none" w="sm" len="sm"/>
            </a:ln>
          </p:spPr>
          <p:txBody>
            <a:bodyPr spcFirstLastPara="1" wrap="square" lIns="93633" tIns="93633" rIns="41033" bIns="93633" anchor="ctr" anchorCtr="0">
              <a:noAutofit/>
            </a:bodyPr>
            <a:lstStyle/>
            <a:p>
              <a:pPr algn="ctr"/>
              <a:r>
                <a:rPr lang="en" sz="1533" b="1">
                  <a:solidFill>
                    <a:srgbClr val="FFFFFF"/>
                  </a:solidFill>
                </a:rPr>
                <a:t>Delivery and Assessment</a:t>
              </a:r>
              <a:endParaRPr sz="1533" b="1" dirty="0">
                <a:solidFill>
                  <a:srgbClr val="FFFFFF"/>
                </a:solidFill>
                <a:latin typeface="Arial"/>
                <a:ea typeface="Arial"/>
                <a:cs typeface="Arial"/>
                <a:sym typeface="Arial"/>
              </a:endParaRPr>
            </a:p>
          </p:txBody>
        </p:sp>
      </p:grpSp>
      <p:grpSp>
        <p:nvGrpSpPr>
          <p:cNvPr id="4191" name="Google Shape;4191;p356"/>
          <p:cNvGrpSpPr/>
          <p:nvPr/>
        </p:nvGrpSpPr>
        <p:grpSpPr>
          <a:xfrm>
            <a:off x="5627782" y="1238802"/>
            <a:ext cx="3037789" cy="614749"/>
            <a:chOff x="4054810" y="2149772"/>
            <a:chExt cx="1463102" cy="1601465"/>
          </a:xfrm>
        </p:grpSpPr>
        <p:sp>
          <p:nvSpPr>
            <p:cNvPr id="4192" name="Google Shape;4192;p356"/>
            <p:cNvSpPr/>
            <p:nvPr/>
          </p:nvSpPr>
          <p:spPr>
            <a:xfrm>
              <a:off x="4054810" y="2149772"/>
              <a:ext cx="1463100" cy="996600"/>
            </a:xfrm>
            <a:prstGeom prst="rect">
              <a:avLst/>
            </a:prstGeom>
            <a:solidFill>
              <a:srgbClr val="D04A02"/>
            </a:solidFill>
            <a:ln w="12700" cap="flat" cmpd="sng">
              <a:solidFill>
                <a:srgbClr val="D04A02"/>
              </a:solidFill>
              <a:prstDash val="solid"/>
              <a:round/>
              <a:headEnd type="none" w="sm" len="sm"/>
              <a:tailEnd type="none" w="sm" len="sm"/>
            </a:ln>
          </p:spPr>
          <p:txBody>
            <a:bodyPr spcFirstLastPara="1" wrap="square" lIns="93633" tIns="93633" rIns="41033" bIns="93633" anchor="t" anchorCtr="0">
              <a:noAutofit/>
            </a:bodyPr>
            <a:lstStyle/>
            <a:p>
              <a:endParaRPr sz="1140" dirty="0">
                <a:solidFill>
                  <a:srgbClr val="000000"/>
                </a:solidFill>
                <a:latin typeface="Arial"/>
                <a:ea typeface="Arial"/>
                <a:cs typeface="Arial"/>
                <a:sym typeface="Arial"/>
              </a:endParaRPr>
            </a:p>
          </p:txBody>
        </p:sp>
        <p:sp>
          <p:nvSpPr>
            <p:cNvPr id="4193" name="Google Shape;4193;p356"/>
            <p:cNvSpPr/>
            <p:nvPr/>
          </p:nvSpPr>
          <p:spPr>
            <a:xfrm>
              <a:off x="4054812" y="2600737"/>
              <a:ext cx="1463100" cy="1150500"/>
            </a:xfrm>
            <a:prstGeom prst="rect">
              <a:avLst/>
            </a:prstGeom>
            <a:solidFill>
              <a:srgbClr val="464646"/>
            </a:solidFill>
            <a:ln w="12700" cap="flat" cmpd="sng">
              <a:solidFill>
                <a:srgbClr val="D04A02"/>
              </a:solidFill>
              <a:prstDash val="solid"/>
              <a:round/>
              <a:headEnd type="none" w="sm" len="sm"/>
              <a:tailEnd type="none" w="sm" len="sm"/>
            </a:ln>
          </p:spPr>
          <p:txBody>
            <a:bodyPr spcFirstLastPara="1" wrap="square" lIns="93633" tIns="93633" rIns="41033" bIns="93633" anchor="ctr" anchorCtr="0">
              <a:noAutofit/>
            </a:bodyPr>
            <a:lstStyle/>
            <a:p>
              <a:pPr algn="ctr"/>
              <a:r>
                <a:rPr lang="en" sz="1533" b="1">
                  <a:solidFill>
                    <a:srgbClr val="FFFFFF"/>
                  </a:solidFill>
                </a:rPr>
                <a:t>Design and Development</a:t>
              </a:r>
              <a:endParaRPr sz="1533" b="1" dirty="0">
                <a:solidFill>
                  <a:srgbClr val="FFFFFF"/>
                </a:solidFill>
                <a:latin typeface="Arial"/>
                <a:ea typeface="Arial"/>
                <a:cs typeface="Arial"/>
                <a:sym typeface="Arial"/>
              </a:endParaRPr>
            </a:p>
          </p:txBody>
        </p:sp>
      </p:grpSp>
      <p:sp>
        <p:nvSpPr>
          <p:cNvPr id="4194" name="Google Shape;4194;p356"/>
          <p:cNvSpPr txBox="1"/>
          <p:nvPr/>
        </p:nvSpPr>
        <p:spPr>
          <a:xfrm>
            <a:off x="583300" y="457200"/>
            <a:ext cx="11582400" cy="730400"/>
          </a:xfrm>
          <a:prstGeom prst="rect">
            <a:avLst/>
          </a:prstGeom>
          <a:noFill/>
          <a:ln>
            <a:noFill/>
          </a:ln>
        </p:spPr>
        <p:txBody>
          <a:bodyPr spcFirstLastPara="1" wrap="square" lIns="0" tIns="0" rIns="0" bIns="0" anchor="t" anchorCtr="0">
            <a:noAutofit/>
          </a:bodyPr>
          <a:lstStyle/>
          <a:p>
            <a:pPr>
              <a:lnSpc>
                <a:spcPct val="85000"/>
              </a:lnSpc>
            </a:pPr>
            <a:r>
              <a:rPr lang="en" sz="3467" dirty="0">
                <a:solidFill>
                  <a:schemeClr val="dk1"/>
                </a:solidFill>
                <a:latin typeface="Georgia"/>
                <a:ea typeface="Georgia"/>
                <a:cs typeface="Georgia"/>
                <a:sym typeface="Georgia"/>
              </a:rPr>
              <a:t>TAE holistic review </a:t>
            </a:r>
            <a:r>
              <a:rPr lang="en" sz="3467" dirty="0">
                <a:solidFill>
                  <a:srgbClr val="D93954"/>
                </a:solidFill>
                <a:latin typeface="Georgia"/>
                <a:ea typeface="Georgia"/>
                <a:cs typeface="Georgia"/>
                <a:sym typeface="Georgia"/>
              </a:rPr>
              <a:t>project working groups </a:t>
            </a:r>
            <a:endParaRPr sz="3467" dirty="0">
              <a:latin typeface="Georgia"/>
              <a:ea typeface="Georgia"/>
              <a:cs typeface="Georgia"/>
              <a:sym typeface="Georgia"/>
            </a:endParaRPr>
          </a:p>
        </p:txBody>
      </p:sp>
      <p:cxnSp>
        <p:nvCxnSpPr>
          <p:cNvPr id="4195" name="Google Shape;4195;p356"/>
          <p:cNvCxnSpPr/>
          <p:nvPr/>
        </p:nvCxnSpPr>
        <p:spPr>
          <a:xfrm>
            <a:off x="711233" y="1150967"/>
            <a:ext cx="11454400" cy="0"/>
          </a:xfrm>
          <a:prstGeom prst="straightConnector1">
            <a:avLst/>
          </a:prstGeom>
          <a:noFill/>
          <a:ln w="12700" cap="rnd" cmpd="sng">
            <a:solidFill>
              <a:srgbClr val="464646"/>
            </a:solidFill>
            <a:prstDash val="dot"/>
            <a:round/>
            <a:headEnd type="none" w="sm" len="sm"/>
            <a:tailEnd type="none" w="sm" len="sm"/>
          </a:ln>
        </p:spPr>
      </p:cxnSp>
      <p:cxnSp>
        <p:nvCxnSpPr>
          <p:cNvPr id="4196" name="Google Shape;4196;p356"/>
          <p:cNvCxnSpPr/>
          <p:nvPr/>
        </p:nvCxnSpPr>
        <p:spPr>
          <a:xfrm>
            <a:off x="711233" y="1933532"/>
            <a:ext cx="11454400" cy="0"/>
          </a:xfrm>
          <a:prstGeom prst="straightConnector1">
            <a:avLst/>
          </a:prstGeom>
          <a:noFill/>
          <a:ln w="12700" cap="rnd" cmpd="sng">
            <a:solidFill>
              <a:srgbClr val="464646"/>
            </a:solidFill>
            <a:prstDash val="dot"/>
            <a:round/>
            <a:headEnd type="none" w="sm" len="sm"/>
            <a:tailEnd type="none" w="sm" len="sm"/>
          </a:ln>
        </p:spPr>
      </p:cxnSp>
      <p:cxnSp>
        <p:nvCxnSpPr>
          <p:cNvPr id="4197" name="Google Shape;4197;p356"/>
          <p:cNvCxnSpPr/>
          <p:nvPr/>
        </p:nvCxnSpPr>
        <p:spPr>
          <a:xfrm>
            <a:off x="647300" y="2905151"/>
            <a:ext cx="11454400" cy="0"/>
          </a:xfrm>
          <a:prstGeom prst="straightConnector1">
            <a:avLst/>
          </a:prstGeom>
          <a:noFill/>
          <a:ln w="12700" cap="rnd" cmpd="sng">
            <a:solidFill>
              <a:srgbClr val="464646"/>
            </a:solidFill>
            <a:prstDash val="dot"/>
            <a:round/>
            <a:headEnd type="none" w="sm" len="sm"/>
            <a:tailEnd type="none" w="sm" len="sm"/>
          </a:ln>
        </p:spPr>
      </p:cxnSp>
      <p:sp>
        <p:nvSpPr>
          <p:cNvPr id="4198" name="Google Shape;4198;p356"/>
          <p:cNvSpPr/>
          <p:nvPr/>
        </p:nvSpPr>
        <p:spPr>
          <a:xfrm>
            <a:off x="719611" y="1239947"/>
            <a:ext cx="262400" cy="258000"/>
          </a:xfrm>
          <a:prstGeom prst="ellipse">
            <a:avLst/>
          </a:prstGeom>
          <a:noFill/>
          <a:ln w="9525" cap="flat" cmpd="sng">
            <a:solidFill>
              <a:srgbClr val="000000"/>
            </a:solidFill>
            <a:prstDash val="solid"/>
            <a:round/>
            <a:headEnd type="none" w="sm" len="sm"/>
            <a:tailEnd type="none" w="sm" len="sm"/>
          </a:ln>
        </p:spPr>
        <p:txBody>
          <a:bodyPr spcFirstLastPara="1" wrap="square" lIns="0" tIns="0" rIns="0" bIns="0" anchor="ctr" anchorCtr="0">
            <a:noAutofit/>
          </a:bodyPr>
          <a:lstStyle/>
          <a:p>
            <a:pPr algn="ctr"/>
            <a:r>
              <a:rPr lang="en" sz="1368" b="1">
                <a:solidFill>
                  <a:srgbClr val="000000"/>
                </a:solidFill>
                <a:latin typeface="Arial"/>
                <a:ea typeface="Arial"/>
                <a:cs typeface="Arial"/>
                <a:sym typeface="Arial"/>
              </a:rPr>
              <a:t>1</a:t>
            </a:r>
            <a:endParaRPr sz="2400" dirty="0"/>
          </a:p>
        </p:txBody>
      </p:sp>
      <p:sp>
        <p:nvSpPr>
          <p:cNvPr id="4199" name="Google Shape;4199;p356"/>
          <p:cNvSpPr/>
          <p:nvPr/>
        </p:nvSpPr>
        <p:spPr>
          <a:xfrm>
            <a:off x="719611" y="1995749"/>
            <a:ext cx="262400" cy="258000"/>
          </a:xfrm>
          <a:prstGeom prst="ellipse">
            <a:avLst/>
          </a:prstGeom>
          <a:noFill/>
          <a:ln w="9525" cap="flat" cmpd="sng">
            <a:solidFill>
              <a:srgbClr val="000000"/>
            </a:solidFill>
            <a:prstDash val="solid"/>
            <a:round/>
            <a:headEnd type="none" w="sm" len="sm"/>
            <a:tailEnd type="none" w="sm" len="sm"/>
          </a:ln>
        </p:spPr>
        <p:txBody>
          <a:bodyPr spcFirstLastPara="1" wrap="square" lIns="0" tIns="0" rIns="0" bIns="0" anchor="ctr" anchorCtr="0">
            <a:noAutofit/>
          </a:bodyPr>
          <a:lstStyle/>
          <a:p>
            <a:pPr algn="ctr"/>
            <a:r>
              <a:rPr lang="en" sz="1368" b="1">
                <a:solidFill>
                  <a:srgbClr val="000000"/>
                </a:solidFill>
                <a:latin typeface="Arial"/>
                <a:ea typeface="Arial"/>
                <a:cs typeface="Arial"/>
                <a:sym typeface="Arial"/>
              </a:rPr>
              <a:t>2</a:t>
            </a:r>
            <a:endParaRPr sz="2400" dirty="0"/>
          </a:p>
        </p:txBody>
      </p:sp>
      <p:sp>
        <p:nvSpPr>
          <p:cNvPr id="4200" name="Google Shape;4200;p356"/>
          <p:cNvSpPr/>
          <p:nvPr/>
        </p:nvSpPr>
        <p:spPr>
          <a:xfrm>
            <a:off x="719611" y="3098804"/>
            <a:ext cx="262400" cy="258000"/>
          </a:xfrm>
          <a:prstGeom prst="ellipse">
            <a:avLst/>
          </a:prstGeom>
          <a:noFill/>
          <a:ln w="9525" cap="flat" cmpd="sng">
            <a:solidFill>
              <a:srgbClr val="000000"/>
            </a:solidFill>
            <a:prstDash val="solid"/>
            <a:round/>
            <a:headEnd type="none" w="sm" len="sm"/>
            <a:tailEnd type="none" w="sm" len="sm"/>
          </a:ln>
        </p:spPr>
        <p:txBody>
          <a:bodyPr spcFirstLastPara="1" wrap="square" lIns="0" tIns="0" rIns="0" bIns="0" anchor="ctr" anchorCtr="0">
            <a:noAutofit/>
          </a:bodyPr>
          <a:lstStyle/>
          <a:p>
            <a:pPr algn="ctr"/>
            <a:r>
              <a:rPr lang="en" sz="1368" b="1">
                <a:solidFill>
                  <a:srgbClr val="000000"/>
                </a:solidFill>
                <a:latin typeface="Arial"/>
                <a:ea typeface="Arial"/>
                <a:cs typeface="Arial"/>
                <a:sym typeface="Arial"/>
              </a:rPr>
              <a:t>3</a:t>
            </a:r>
            <a:endParaRPr sz="2400" dirty="0"/>
          </a:p>
        </p:txBody>
      </p:sp>
      <p:sp>
        <p:nvSpPr>
          <p:cNvPr id="4201" name="Google Shape;4201;p356"/>
          <p:cNvSpPr/>
          <p:nvPr/>
        </p:nvSpPr>
        <p:spPr>
          <a:xfrm>
            <a:off x="5649768" y="2022175"/>
            <a:ext cx="3057600" cy="816800"/>
          </a:xfrm>
          <a:prstGeom prst="rect">
            <a:avLst/>
          </a:prstGeom>
          <a:solidFill>
            <a:srgbClr val="DEDEDE"/>
          </a:solidFill>
          <a:ln w="12700" cap="flat" cmpd="sng">
            <a:solidFill>
              <a:srgbClr val="464646"/>
            </a:solidFill>
            <a:prstDash val="solid"/>
            <a:round/>
            <a:headEnd type="none" w="sm" len="sm"/>
            <a:tailEnd type="none" w="sm" len="sm"/>
          </a:ln>
        </p:spPr>
        <p:txBody>
          <a:bodyPr spcFirstLastPara="1" wrap="square" lIns="93633" tIns="93633" rIns="41033" bIns="93633" anchor="t" anchorCtr="0">
            <a:noAutofit/>
          </a:bodyPr>
          <a:lstStyle/>
          <a:p>
            <a:r>
              <a:rPr lang="en" sz="1140"/>
              <a:t>This PWG will encompass design and development as well as personal and professional development of the VET workforce. </a:t>
            </a:r>
            <a:endParaRPr sz="1140" dirty="0">
              <a:solidFill>
                <a:srgbClr val="000000"/>
              </a:solidFill>
              <a:latin typeface="Arial"/>
              <a:ea typeface="Arial"/>
              <a:cs typeface="Arial"/>
              <a:sym typeface="Arial"/>
            </a:endParaRPr>
          </a:p>
        </p:txBody>
      </p:sp>
      <p:sp>
        <p:nvSpPr>
          <p:cNvPr id="4202" name="Google Shape;4202;p356"/>
          <p:cNvSpPr/>
          <p:nvPr/>
        </p:nvSpPr>
        <p:spPr>
          <a:xfrm>
            <a:off x="5628215" y="2991340"/>
            <a:ext cx="3038000" cy="3714257"/>
          </a:xfrm>
          <a:prstGeom prst="rect">
            <a:avLst/>
          </a:prstGeom>
          <a:solidFill>
            <a:schemeClr val="lt1"/>
          </a:solidFill>
          <a:ln w="12700" cap="flat" cmpd="sng">
            <a:solidFill>
              <a:srgbClr val="000000"/>
            </a:solidFill>
            <a:prstDash val="solid"/>
            <a:round/>
            <a:headEnd type="none" w="sm" len="sm"/>
            <a:tailEnd type="none" w="sm" len="sm"/>
          </a:ln>
        </p:spPr>
        <p:txBody>
          <a:bodyPr spcFirstLastPara="1" wrap="square" lIns="93633" tIns="93633" rIns="41033" bIns="93633" anchor="t" anchorCtr="0">
            <a:noAutofit/>
          </a:bodyPr>
          <a:lstStyle/>
          <a:p>
            <a:pPr>
              <a:lnSpc>
                <a:spcPct val="115000"/>
              </a:lnSpc>
            </a:pPr>
            <a:r>
              <a:rPr lang="en" sz="1200" dirty="0">
                <a:solidFill>
                  <a:srgbClr val="222222"/>
                </a:solidFill>
              </a:rPr>
              <a:t>Alana Anderson - </a:t>
            </a:r>
            <a:r>
              <a:rPr lang="en" sz="1200" i="1" dirty="0">
                <a:solidFill>
                  <a:srgbClr val="222222"/>
                </a:solidFill>
              </a:rPr>
              <a:t>Alana Kaye College</a:t>
            </a:r>
            <a:endParaRPr sz="1200" i="1" dirty="0">
              <a:solidFill>
                <a:srgbClr val="222222"/>
              </a:solidFill>
            </a:endParaRPr>
          </a:p>
          <a:p>
            <a:pPr>
              <a:lnSpc>
                <a:spcPct val="115000"/>
              </a:lnSpc>
            </a:pPr>
            <a:r>
              <a:rPr lang="en" sz="1200" dirty="0"/>
              <a:t>Kate Baring - </a:t>
            </a:r>
            <a:r>
              <a:rPr lang="en" sz="1200" i="1" dirty="0">
                <a:solidFill>
                  <a:srgbClr val="222222"/>
                </a:solidFill>
              </a:rPr>
              <a:t>ERTOA</a:t>
            </a:r>
            <a:endParaRPr sz="1200" i="1" dirty="0">
              <a:solidFill>
                <a:srgbClr val="222222"/>
              </a:solidFill>
            </a:endParaRPr>
          </a:p>
          <a:p>
            <a:pPr>
              <a:lnSpc>
                <a:spcPct val="115000"/>
              </a:lnSpc>
            </a:pPr>
            <a:r>
              <a:rPr lang="en" sz="1200" dirty="0">
                <a:solidFill>
                  <a:schemeClr val="dk1"/>
                </a:solidFill>
              </a:rPr>
              <a:t>Michelle Christie - </a:t>
            </a:r>
            <a:r>
              <a:rPr lang="en" sz="1200" i="1" dirty="0">
                <a:solidFill>
                  <a:schemeClr val="dk1"/>
                </a:solidFill>
              </a:rPr>
              <a:t>Swinburne </a:t>
            </a:r>
            <a:endParaRPr sz="1200" i="1" dirty="0">
              <a:solidFill>
                <a:schemeClr val="dk1"/>
              </a:solidFill>
            </a:endParaRPr>
          </a:p>
          <a:p>
            <a:pPr>
              <a:lnSpc>
                <a:spcPct val="115000"/>
              </a:lnSpc>
            </a:pPr>
            <a:r>
              <a:rPr lang="en" sz="1200" dirty="0">
                <a:solidFill>
                  <a:srgbClr val="222222"/>
                </a:solidFill>
              </a:rPr>
              <a:t>Amy Crennan </a:t>
            </a:r>
            <a:r>
              <a:rPr lang="en" sz="1200" i="1" dirty="0">
                <a:solidFill>
                  <a:srgbClr val="222222"/>
                </a:solidFill>
              </a:rPr>
              <a:t>- Bendigo TAFE</a:t>
            </a:r>
            <a:endParaRPr sz="1200" dirty="0">
              <a:solidFill>
                <a:schemeClr val="dk1"/>
              </a:solidFill>
            </a:endParaRPr>
          </a:p>
          <a:p>
            <a:pPr>
              <a:lnSpc>
                <a:spcPct val="115000"/>
              </a:lnSpc>
              <a:buClr>
                <a:schemeClr val="dk1"/>
              </a:buClr>
              <a:buSzPts val="1100"/>
            </a:pPr>
            <a:r>
              <a:rPr lang="en" sz="1200" b="1" dirty="0">
                <a:solidFill>
                  <a:schemeClr val="dk1"/>
                </a:solidFill>
              </a:rPr>
              <a:t>Robyn Culbert* - </a:t>
            </a:r>
            <a:r>
              <a:rPr lang="en" sz="1200" b="1" i="1" dirty="0">
                <a:solidFill>
                  <a:schemeClr val="dk1"/>
                </a:solidFill>
              </a:rPr>
              <a:t>Salvation Army</a:t>
            </a:r>
            <a:endParaRPr sz="1200" i="1" dirty="0">
              <a:solidFill>
                <a:srgbClr val="222222"/>
              </a:solidFill>
            </a:endParaRPr>
          </a:p>
          <a:p>
            <a:pPr>
              <a:lnSpc>
                <a:spcPct val="115000"/>
              </a:lnSpc>
            </a:pPr>
            <a:r>
              <a:rPr lang="en" sz="1200" dirty="0">
                <a:solidFill>
                  <a:schemeClr val="dk1"/>
                </a:solidFill>
              </a:rPr>
              <a:t>Michael Gwyther - </a:t>
            </a:r>
            <a:r>
              <a:rPr lang="en" sz="1200" i="1" dirty="0">
                <a:solidFill>
                  <a:schemeClr val="dk1"/>
                </a:solidFill>
              </a:rPr>
              <a:t>Yum Studio</a:t>
            </a:r>
            <a:endParaRPr sz="1200" b="1" i="1" dirty="0">
              <a:solidFill>
                <a:schemeClr val="dk1"/>
              </a:solidFill>
            </a:endParaRPr>
          </a:p>
          <a:p>
            <a:pPr>
              <a:lnSpc>
                <a:spcPct val="115000"/>
              </a:lnSpc>
            </a:pPr>
            <a:r>
              <a:rPr lang="en" sz="1200" b="1" dirty="0">
                <a:solidFill>
                  <a:schemeClr val="dk1"/>
                </a:solidFill>
              </a:rPr>
              <a:t>Julie Healy* - </a:t>
            </a:r>
            <a:r>
              <a:rPr lang="en" sz="1200" b="1" i="1" dirty="0">
                <a:solidFill>
                  <a:schemeClr val="dk1"/>
                </a:solidFill>
              </a:rPr>
              <a:t>TAFE Queensland</a:t>
            </a:r>
            <a:r>
              <a:rPr lang="en" sz="1200" b="1" dirty="0">
                <a:solidFill>
                  <a:schemeClr val="dk1"/>
                </a:solidFill>
              </a:rPr>
              <a:t> </a:t>
            </a:r>
            <a:endParaRPr sz="1200" b="1" dirty="0">
              <a:solidFill>
                <a:schemeClr val="dk1"/>
              </a:solidFill>
            </a:endParaRPr>
          </a:p>
          <a:p>
            <a:pPr>
              <a:lnSpc>
                <a:spcPct val="115000"/>
              </a:lnSpc>
            </a:pPr>
            <a:r>
              <a:rPr lang="en" sz="1200" dirty="0">
                <a:solidFill>
                  <a:srgbClr val="222222"/>
                </a:solidFill>
              </a:rPr>
              <a:t>Melissa Kuhlmann -</a:t>
            </a:r>
            <a:r>
              <a:rPr lang="en" sz="1200" i="1" dirty="0">
                <a:solidFill>
                  <a:srgbClr val="222222"/>
                </a:solidFill>
              </a:rPr>
              <a:t> CR TAFE</a:t>
            </a:r>
            <a:endParaRPr sz="1200" i="1" dirty="0">
              <a:solidFill>
                <a:srgbClr val="222222"/>
              </a:solidFill>
            </a:endParaRPr>
          </a:p>
          <a:p>
            <a:pPr>
              <a:lnSpc>
                <a:spcPct val="115000"/>
              </a:lnSpc>
            </a:pPr>
            <a:r>
              <a:rPr lang="en" sz="1200" dirty="0">
                <a:solidFill>
                  <a:schemeClr val="dk1"/>
                </a:solidFill>
              </a:rPr>
              <a:t>Dorothy Lapham - </a:t>
            </a:r>
            <a:r>
              <a:rPr lang="en" sz="1200" i="1" dirty="0">
                <a:solidFill>
                  <a:schemeClr val="dk1"/>
                </a:solidFill>
              </a:rPr>
              <a:t>Chisholm Institute </a:t>
            </a:r>
            <a:endParaRPr sz="1200" i="1" dirty="0">
              <a:solidFill>
                <a:srgbClr val="222222"/>
              </a:solidFill>
            </a:endParaRPr>
          </a:p>
          <a:p>
            <a:pPr>
              <a:lnSpc>
                <a:spcPct val="115000"/>
              </a:lnSpc>
              <a:buClr>
                <a:schemeClr val="dk1"/>
              </a:buClr>
              <a:buSzPts val="1100"/>
            </a:pPr>
            <a:r>
              <a:rPr lang="en" sz="1200" dirty="0">
                <a:solidFill>
                  <a:srgbClr val="222222"/>
                </a:solidFill>
              </a:rPr>
              <a:t>Marc Ratcliffe - </a:t>
            </a:r>
            <a:r>
              <a:rPr lang="en" sz="1200" i="1" dirty="0">
                <a:solidFill>
                  <a:srgbClr val="222222"/>
                </a:solidFill>
              </a:rPr>
              <a:t>MRWED</a:t>
            </a:r>
            <a:endParaRPr sz="1200" i="1" dirty="0">
              <a:solidFill>
                <a:srgbClr val="222222"/>
              </a:solidFill>
            </a:endParaRPr>
          </a:p>
          <a:p>
            <a:pPr>
              <a:lnSpc>
                <a:spcPct val="115000"/>
              </a:lnSpc>
              <a:buClr>
                <a:schemeClr val="dk1"/>
              </a:buClr>
              <a:buSzPts val="1100"/>
            </a:pPr>
            <a:r>
              <a:rPr lang="en" sz="1200" dirty="0">
                <a:solidFill>
                  <a:srgbClr val="222222"/>
                </a:solidFill>
              </a:rPr>
              <a:t>Vivian Scott - North Metropolitan TAFE</a:t>
            </a:r>
            <a:endParaRPr sz="1200" i="1" dirty="0">
              <a:solidFill>
                <a:srgbClr val="222222"/>
              </a:solidFill>
            </a:endParaRPr>
          </a:p>
          <a:p>
            <a:pPr>
              <a:lnSpc>
                <a:spcPct val="115000"/>
              </a:lnSpc>
            </a:pPr>
            <a:r>
              <a:rPr lang="en" sz="1200" b="1" dirty="0">
                <a:solidFill>
                  <a:schemeClr val="dk1"/>
                </a:solidFill>
              </a:rPr>
              <a:t>Andrew Shea* - </a:t>
            </a:r>
            <a:r>
              <a:rPr lang="en-AU" sz="1200" b="1" i="1" dirty="0">
                <a:solidFill>
                  <a:schemeClr val="dk1"/>
                </a:solidFill>
              </a:rPr>
              <a:t>ITECA / Builders Academy Australia</a:t>
            </a:r>
            <a:endParaRPr lang="en-AU" sz="1200" b="1" dirty="0">
              <a:solidFill>
                <a:srgbClr val="222222"/>
              </a:solidFill>
            </a:endParaRPr>
          </a:p>
          <a:p>
            <a:pPr>
              <a:lnSpc>
                <a:spcPct val="115000"/>
              </a:lnSpc>
              <a:buClr>
                <a:schemeClr val="dk1"/>
              </a:buClr>
              <a:buSzPts val="1100"/>
            </a:pPr>
            <a:r>
              <a:rPr lang="en" sz="1200" dirty="0">
                <a:solidFill>
                  <a:schemeClr val="dk1"/>
                </a:solidFill>
              </a:rPr>
              <a:t>Robeka Somers - </a:t>
            </a:r>
            <a:r>
              <a:rPr lang="en" sz="1200" i="1" dirty="0">
                <a:solidFill>
                  <a:schemeClr val="dk1"/>
                </a:solidFill>
              </a:rPr>
              <a:t>TasTAFE</a:t>
            </a:r>
            <a:endParaRPr sz="1200" i="1" dirty="0">
              <a:solidFill>
                <a:schemeClr val="dk1"/>
              </a:solidFill>
            </a:endParaRPr>
          </a:p>
          <a:p>
            <a:pPr>
              <a:lnSpc>
                <a:spcPct val="115000"/>
              </a:lnSpc>
              <a:buClr>
                <a:schemeClr val="dk1"/>
              </a:buClr>
              <a:buSzPts val="1100"/>
            </a:pPr>
            <a:r>
              <a:rPr lang="en" sz="1200" b="1" dirty="0">
                <a:solidFill>
                  <a:schemeClr val="dk1"/>
                </a:solidFill>
              </a:rPr>
              <a:t>Sue Tucker* - </a:t>
            </a:r>
            <a:r>
              <a:rPr lang="en" sz="1200" b="1" i="1" dirty="0">
                <a:solidFill>
                  <a:schemeClr val="dk1"/>
                </a:solidFill>
              </a:rPr>
              <a:t>CDU</a:t>
            </a:r>
            <a:endParaRPr sz="1200" b="1" i="1" dirty="0">
              <a:solidFill>
                <a:schemeClr val="dk1"/>
              </a:solidFill>
            </a:endParaRPr>
          </a:p>
          <a:p>
            <a:pPr>
              <a:lnSpc>
                <a:spcPct val="115000"/>
              </a:lnSpc>
              <a:buClr>
                <a:schemeClr val="dk1"/>
              </a:buClr>
              <a:buSzPts val="1100"/>
            </a:pPr>
            <a:r>
              <a:rPr lang="en" sz="1200" dirty="0">
                <a:solidFill>
                  <a:schemeClr val="dk1"/>
                </a:solidFill>
              </a:rPr>
              <a:t>Karen Turnbull - </a:t>
            </a:r>
            <a:r>
              <a:rPr lang="en" sz="1200" i="1" dirty="0">
                <a:solidFill>
                  <a:schemeClr val="dk1"/>
                </a:solidFill>
              </a:rPr>
              <a:t>TAFESA</a:t>
            </a:r>
            <a:endParaRPr sz="1200" b="1" i="1" dirty="0">
              <a:solidFill>
                <a:schemeClr val="dk1"/>
              </a:solidFill>
            </a:endParaRPr>
          </a:p>
          <a:p>
            <a:pPr>
              <a:lnSpc>
                <a:spcPct val="115000"/>
              </a:lnSpc>
              <a:buClr>
                <a:schemeClr val="dk1"/>
              </a:buClr>
              <a:buSzPts val="1100"/>
            </a:pPr>
            <a:r>
              <a:rPr lang="en" sz="1200" dirty="0">
                <a:solidFill>
                  <a:schemeClr val="dk1"/>
                </a:solidFill>
              </a:rPr>
              <a:t>Anne Williams - </a:t>
            </a:r>
            <a:r>
              <a:rPr lang="en" sz="1200" i="1" dirty="0">
                <a:solidFill>
                  <a:schemeClr val="dk1"/>
                </a:solidFill>
              </a:rPr>
              <a:t>Chisholm Institute </a:t>
            </a:r>
            <a:endParaRPr sz="1200" i="1" dirty="0">
              <a:solidFill>
                <a:schemeClr val="dk1"/>
              </a:solidFill>
            </a:endParaRPr>
          </a:p>
          <a:p>
            <a:pPr>
              <a:lnSpc>
                <a:spcPct val="115000"/>
              </a:lnSpc>
            </a:pPr>
            <a:endParaRPr sz="1200" dirty="0"/>
          </a:p>
        </p:txBody>
      </p:sp>
      <p:sp>
        <p:nvSpPr>
          <p:cNvPr id="4203" name="Google Shape;4203;p356"/>
          <p:cNvSpPr/>
          <p:nvPr/>
        </p:nvSpPr>
        <p:spPr>
          <a:xfrm>
            <a:off x="8951405" y="2022133"/>
            <a:ext cx="2899200" cy="816800"/>
          </a:xfrm>
          <a:prstGeom prst="rect">
            <a:avLst/>
          </a:prstGeom>
          <a:solidFill>
            <a:srgbClr val="DEDEDE"/>
          </a:solidFill>
          <a:ln w="12700" cap="flat" cmpd="sng">
            <a:solidFill>
              <a:srgbClr val="464646"/>
            </a:solidFill>
            <a:prstDash val="solid"/>
            <a:round/>
            <a:headEnd type="none" w="sm" len="sm"/>
            <a:tailEnd type="none" w="sm" len="sm"/>
          </a:ln>
        </p:spPr>
        <p:txBody>
          <a:bodyPr spcFirstLastPara="1" wrap="square" lIns="93633" tIns="93633" rIns="41033" bIns="93633" anchor="t" anchorCtr="0">
            <a:noAutofit/>
          </a:bodyPr>
          <a:lstStyle/>
          <a:p>
            <a:pPr>
              <a:buSzPts val="1100"/>
            </a:pPr>
            <a:r>
              <a:rPr lang="en" sz="1140"/>
              <a:t>Throughout consultation, LLND was a prominent discussion. The creation of an LLND PWG would enable a group of experts to address all LLND concerns.</a:t>
            </a:r>
            <a:endParaRPr sz="1140" dirty="0"/>
          </a:p>
          <a:p>
            <a:pPr>
              <a:buClr>
                <a:schemeClr val="dk1"/>
              </a:buClr>
              <a:buSzPts val="1100"/>
            </a:pPr>
            <a:endParaRPr sz="1140" dirty="0"/>
          </a:p>
          <a:p>
            <a:pPr>
              <a:buSzPts val="1100"/>
            </a:pPr>
            <a:endParaRPr sz="1140" dirty="0"/>
          </a:p>
        </p:txBody>
      </p:sp>
      <p:sp>
        <p:nvSpPr>
          <p:cNvPr id="4204" name="Google Shape;4204;p356"/>
          <p:cNvSpPr/>
          <p:nvPr/>
        </p:nvSpPr>
        <p:spPr>
          <a:xfrm>
            <a:off x="8910500" y="2991300"/>
            <a:ext cx="2940000" cy="3714256"/>
          </a:xfrm>
          <a:prstGeom prst="rect">
            <a:avLst/>
          </a:prstGeom>
          <a:solidFill>
            <a:schemeClr val="lt1"/>
          </a:solidFill>
          <a:ln w="12700" cap="flat" cmpd="sng">
            <a:solidFill>
              <a:srgbClr val="000000"/>
            </a:solidFill>
            <a:prstDash val="solid"/>
            <a:round/>
            <a:headEnd type="none" w="sm" len="sm"/>
            <a:tailEnd type="none" w="sm" len="sm"/>
          </a:ln>
        </p:spPr>
        <p:txBody>
          <a:bodyPr spcFirstLastPara="1" wrap="square" lIns="93633" tIns="93633" rIns="41033" bIns="93633" anchor="t" anchorCtr="0">
            <a:noAutofit/>
          </a:bodyPr>
          <a:lstStyle/>
          <a:p>
            <a:pPr>
              <a:lnSpc>
                <a:spcPct val="115000"/>
              </a:lnSpc>
              <a:buClr>
                <a:schemeClr val="dk1"/>
              </a:buClr>
              <a:buSzPts val="1100"/>
            </a:pPr>
            <a:r>
              <a:rPr lang="en" sz="1200" dirty="0">
                <a:solidFill>
                  <a:schemeClr val="dk1"/>
                </a:solidFill>
              </a:rPr>
              <a:t>Chantal Adams - </a:t>
            </a:r>
            <a:r>
              <a:rPr lang="en" sz="1200" i="1" dirty="0">
                <a:solidFill>
                  <a:schemeClr val="dk1"/>
                </a:solidFill>
              </a:rPr>
              <a:t>NR TAFE</a:t>
            </a:r>
            <a:endParaRPr sz="1200" i="1" dirty="0">
              <a:solidFill>
                <a:schemeClr val="dk1"/>
              </a:solidFill>
            </a:endParaRPr>
          </a:p>
          <a:p>
            <a:pPr>
              <a:lnSpc>
                <a:spcPct val="115000"/>
              </a:lnSpc>
              <a:buClr>
                <a:schemeClr val="dk1"/>
              </a:buClr>
              <a:buSzPts val="1100"/>
            </a:pPr>
            <a:r>
              <a:rPr lang="en" sz="1200" dirty="0">
                <a:solidFill>
                  <a:srgbClr val="222222"/>
                </a:solidFill>
              </a:rPr>
              <a:t>Alana Anderson - </a:t>
            </a:r>
            <a:r>
              <a:rPr lang="en" sz="1200" i="1" dirty="0">
                <a:solidFill>
                  <a:srgbClr val="222222"/>
                </a:solidFill>
              </a:rPr>
              <a:t>Alana Kaye College</a:t>
            </a:r>
            <a:endParaRPr sz="1200" i="1" dirty="0">
              <a:solidFill>
                <a:srgbClr val="222222"/>
              </a:solidFill>
            </a:endParaRPr>
          </a:p>
          <a:p>
            <a:pPr>
              <a:lnSpc>
                <a:spcPct val="115000"/>
              </a:lnSpc>
            </a:pPr>
            <a:r>
              <a:rPr lang="en" sz="1200" dirty="0">
                <a:solidFill>
                  <a:schemeClr val="dk1"/>
                </a:solidFill>
              </a:rPr>
              <a:t>Tina Berghella - </a:t>
            </a:r>
            <a:r>
              <a:rPr lang="en" sz="1200" i="1" dirty="0">
                <a:solidFill>
                  <a:schemeClr val="dk1"/>
                </a:solidFill>
              </a:rPr>
              <a:t>Oggi Consulting </a:t>
            </a:r>
            <a:endParaRPr sz="1200" i="1" dirty="0">
              <a:solidFill>
                <a:schemeClr val="dk1"/>
              </a:solidFill>
            </a:endParaRPr>
          </a:p>
          <a:p>
            <a:pPr>
              <a:lnSpc>
                <a:spcPct val="115000"/>
              </a:lnSpc>
            </a:pPr>
            <a:r>
              <a:rPr lang="en" sz="1200" dirty="0">
                <a:solidFill>
                  <a:srgbClr val="222222"/>
                </a:solidFill>
              </a:rPr>
              <a:t>Jill Finch - </a:t>
            </a:r>
            <a:r>
              <a:rPr lang="en" sz="1200" i="1" dirty="0">
                <a:solidFill>
                  <a:srgbClr val="222222"/>
                </a:solidFill>
              </a:rPr>
              <a:t>Reading Writing Hotline</a:t>
            </a:r>
            <a:endParaRPr sz="1200" i="1" dirty="0">
              <a:solidFill>
                <a:schemeClr val="dk1"/>
              </a:solidFill>
            </a:endParaRPr>
          </a:p>
          <a:p>
            <a:pPr>
              <a:lnSpc>
                <a:spcPct val="115000"/>
              </a:lnSpc>
            </a:pPr>
            <a:r>
              <a:rPr lang="en" sz="1200" dirty="0">
                <a:solidFill>
                  <a:schemeClr val="dk1"/>
                </a:solidFill>
              </a:rPr>
              <a:t>Jodie Hummerston - </a:t>
            </a:r>
            <a:r>
              <a:rPr lang="en" sz="1200" i="1" dirty="0">
                <a:solidFill>
                  <a:schemeClr val="dk1"/>
                </a:solidFill>
              </a:rPr>
              <a:t>TAFE NSW</a:t>
            </a:r>
            <a:endParaRPr sz="1200" i="1" dirty="0">
              <a:solidFill>
                <a:schemeClr val="dk1"/>
              </a:solidFill>
            </a:endParaRPr>
          </a:p>
          <a:p>
            <a:pPr>
              <a:lnSpc>
                <a:spcPct val="115000"/>
              </a:lnSpc>
            </a:pPr>
            <a:r>
              <a:rPr lang="en" sz="1200" b="1" dirty="0">
                <a:solidFill>
                  <a:schemeClr val="dk1"/>
                </a:solidFill>
              </a:rPr>
              <a:t>Jo Medlin* - </a:t>
            </a:r>
            <a:r>
              <a:rPr lang="en" sz="1200" b="1" i="1" dirty="0">
                <a:solidFill>
                  <a:schemeClr val="dk1"/>
                </a:solidFill>
              </a:rPr>
              <a:t>ACAL</a:t>
            </a:r>
            <a:endParaRPr sz="1200" b="1" i="1" dirty="0">
              <a:solidFill>
                <a:schemeClr val="dk1"/>
              </a:solidFill>
            </a:endParaRPr>
          </a:p>
          <a:p>
            <a:pPr>
              <a:lnSpc>
                <a:spcPct val="115000"/>
              </a:lnSpc>
            </a:pPr>
            <a:r>
              <a:rPr lang="en" sz="1200" dirty="0">
                <a:solidFill>
                  <a:schemeClr val="dk1"/>
                </a:solidFill>
              </a:rPr>
              <a:t>Deborah Mullan - </a:t>
            </a:r>
            <a:r>
              <a:rPr lang="en" sz="1200" i="1" dirty="0">
                <a:solidFill>
                  <a:schemeClr val="dk1"/>
                </a:solidFill>
              </a:rPr>
              <a:t>Training That Works</a:t>
            </a:r>
            <a:endParaRPr sz="1200" i="1" dirty="0">
              <a:solidFill>
                <a:schemeClr val="dk1"/>
              </a:solidFill>
            </a:endParaRPr>
          </a:p>
          <a:p>
            <a:pPr>
              <a:lnSpc>
                <a:spcPct val="115000"/>
              </a:lnSpc>
            </a:pPr>
            <a:r>
              <a:rPr lang="en" sz="1200" dirty="0">
                <a:solidFill>
                  <a:schemeClr val="dk1"/>
                </a:solidFill>
              </a:rPr>
              <a:t>Jenni Oldfield - </a:t>
            </a:r>
            <a:r>
              <a:rPr lang="en" sz="1200" i="1" dirty="0">
                <a:solidFill>
                  <a:schemeClr val="dk1"/>
                </a:solidFill>
              </a:rPr>
              <a:t>JOConsultancy</a:t>
            </a:r>
            <a:endParaRPr sz="1200" b="1" i="1" dirty="0">
              <a:solidFill>
                <a:schemeClr val="dk1"/>
              </a:solidFill>
            </a:endParaRPr>
          </a:p>
          <a:p>
            <a:pPr>
              <a:lnSpc>
                <a:spcPct val="115000"/>
              </a:lnSpc>
              <a:buClr>
                <a:schemeClr val="dk1"/>
              </a:buClr>
              <a:buSzPts val="1100"/>
            </a:pPr>
            <a:r>
              <a:rPr lang="en" sz="1200" dirty="0">
                <a:solidFill>
                  <a:srgbClr val="222222"/>
                </a:solidFill>
              </a:rPr>
              <a:t>Marc Ratcliffe - </a:t>
            </a:r>
            <a:r>
              <a:rPr lang="en" sz="1200" i="1" dirty="0">
                <a:solidFill>
                  <a:srgbClr val="222222"/>
                </a:solidFill>
              </a:rPr>
              <a:t>MRWED</a:t>
            </a:r>
            <a:endParaRPr sz="1200" i="1" dirty="0">
              <a:solidFill>
                <a:srgbClr val="222222"/>
              </a:solidFill>
            </a:endParaRPr>
          </a:p>
          <a:p>
            <a:pPr>
              <a:lnSpc>
                <a:spcPct val="115000"/>
              </a:lnSpc>
              <a:buClr>
                <a:schemeClr val="dk1"/>
              </a:buClr>
              <a:buSzPts val="1100"/>
            </a:pPr>
            <a:r>
              <a:rPr lang="en" sz="1200" b="1" dirty="0">
                <a:solidFill>
                  <a:schemeClr val="dk1"/>
                </a:solidFill>
              </a:rPr>
              <a:t>Andrew Shea* - </a:t>
            </a:r>
            <a:r>
              <a:rPr lang="en" sz="1200" b="1" i="1" dirty="0">
                <a:solidFill>
                  <a:schemeClr val="dk1"/>
                </a:solidFill>
              </a:rPr>
              <a:t>ITECA</a:t>
            </a:r>
            <a:endParaRPr sz="1200" i="1" dirty="0">
              <a:solidFill>
                <a:srgbClr val="222222"/>
              </a:solidFill>
            </a:endParaRPr>
          </a:p>
          <a:p>
            <a:pPr>
              <a:lnSpc>
                <a:spcPct val="115000"/>
              </a:lnSpc>
            </a:pPr>
            <a:r>
              <a:rPr lang="en" sz="1200" dirty="0">
                <a:solidFill>
                  <a:schemeClr val="dk1"/>
                </a:solidFill>
              </a:rPr>
              <a:t>Robeka Somers - </a:t>
            </a:r>
            <a:r>
              <a:rPr lang="en" sz="1200" i="1" dirty="0">
                <a:solidFill>
                  <a:schemeClr val="dk1"/>
                </a:solidFill>
              </a:rPr>
              <a:t>TasTAFE</a:t>
            </a:r>
            <a:endParaRPr sz="1200" i="1" dirty="0">
              <a:solidFill>
                <a:schemeClr val="dk1"/>
              </a:solidFill>
            </a:endParaRPr>
          </a:p>
          <a:p>
            <a:pPr>
              <a:lnSpc>
                <a:spcPct val="115000"/>
              </a:lnSpc>
            </a:pPr>
            <a:r>
              <a:rPr lang="en" sz="1200" dirty="0">
                <a:solidFill>
                  <a:schemeClr val="dk1"/>
                </a:solidFill>
              </a:rPr>
              <a:t>Lorraine Sushames - </a:t>
            </a:r>
            <a:r>
              <a:rPr lang="en" sz="1200" i="1" dirty="0">
                <a:solidFill>
                  <a:schemeClr val="dk1"/>
                </a:solidFill>
              </a:rPr>
              <a:t>CDU &amp; ACAL</a:t>
            </a:r>
            <a:endParaRPr sz="1200" i="1" dirty="0">
              <a:solidFill>
                <a:schemeClr val="dk1"/>
              </a:solidFill>
            </a:endParaRPr>
          </a:p>
          <a:p>
            <a:pPr>
              <a:lnSpc>
                <a:spcPct val="115000"/>
              </a:lnSpc>
            </a:pPr>
            <a:r>
              <a:rPr lang="en" sz="1200" b="1" dirty="0">
                <a:solidFill>
                  <a:schemeClr val="dk1"/>
                </a:solidFill>
              </a:rPr>
              <a:t>Dave Tout* - </a:t>
            </a:r>
            <a:r>
              <a:rPr lang="en" sz="1200" b="1" i="1" dirty="0">
                <a:solidFill>
                  <a:schemeClr val="dk1"/>
                </a:solidFill>
              </a:rPr>
              <a:t>ACER</a:t>
            </a:r>
            <a:endParaRPr sz="1200" i="1" dirty="0">
              <a:solidFill>
                <a:schemeClr val="dk1"/>
              </a:solidFill>
            </a:endParaRPr>
          </a:p>
          <a:p>
            <a:pPr>
              <a:lnSpc>
                <a:spcPct val="115000"/>
              </a:lnSpc>
            </a:pPr>
            <a:r>
              <a:rPr lang="en" sz="1200" dirty="0">
                <a:solidFill>
                  <a:schemeClr val="dk1"/>
                </a:solidFill>
              </a:rPr>
              <a:t>Karen Turnbull - </a:t>
            </a:r>
            <a:r>
              <a:rPr lang="en" sz="1200" i="1" dirty="0">
                <a:solidFill>
                  <a:schemeClr val="dk1"/>
                </a:solidFill>
              </a:rPr>
              <a:t>TAFESA</a:t>
            </a:r>
            <a:endParaRPr sz="1200" i="1" dirty="0">
              <a:solidFill>
                <a:schemeClr val="dk1"/>
              </a:solidFill>
            </a:endParaRPr>
          </a:p>
          <a:p>
            <a:pPr>
              <a:lnSpc>
                <a:spcPct val="115000"/>
              </a:lnSpc>
            </a:pPr>
            <a:endParaRPr sz="1200" i="1" dirty="0"/>
          </a:p>
          <a:p>
            <a:endParaRPr sz="1333" dirty="0">
              <a:solidFill>
                <a:schemeClr val="dk1"/>
              </a:solidFill>
            </a:endParaRPr>
          </a:p>
        </p:txBody>
      </p:sp>
      <p:sp>
        <p:nvSpPr>
          <p:cNvPr id="4205" name="Google Shape;4205;p356"/>
          <p:cNvSpPr txBox="1"/>
          <p:nvPr/>
        </p:nvSpPr>
        <p:spPr>
          <a:xfrm>
            <a:off x="647300" y="3518733"/>
            <a:ext cx="1901200" cy="656421"/>
          </a:xfrm>
          <a:prstGeom prst="rect">
            <a:avLst/>
          </a:prstGeom>
          <a:noFill/>
          <a:ln>
            <a:noFill/>
          </a:ln>
        </p:spPr>
        <p:txBody>
          <a:bodyPr spcFirstLastPara="1" wrap="square" lIns="121900" tIns="121900" rIns="121900" bIns="121900" anchor="t" anchorCtr="0">
            <a:spAutoFit/>
          </a:bodyPr>
          <a:lstStyle/>
          <a:p>
            <a:r>
              <a:rPr lang="en" sz="1333" b="1"/>
              <a:t>* IRC members</a:t>
            </a:r>
            <a:endParaRPr sz="1333" b="1" dirty="0"/>
          </a:p>
          <a:p>
            <a:endParaRPr sz="1333" dirty="0">
              <a:solidFill>
                <a:srgbClr val="7D7D7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7FA7-E940-4063-B4FB-2FEAA57D4DE6}"/>
              </a:ext>
            </a:extLst>
          </p:cNvPr>
          <p:cNvSpPr>
            <a:spLocks noGrp="1"/>
          </p:cNvSpPr>
          <p:nvPr>
            <p:ph type="title"/>
          </p:nvPr>
        </p:nvSpPr>
        <p:spPr/>
        <p:txBody>
          <a:bodyPr/>
          <a:lstStyle/>
          <a:p>
            <a:r>
              <a:rPr lang="en-AU" dirty="0"/>
              <a:t>Extracts from Case for Endorsement (26.9.22)</a:t>
            </a:r>
          </a:p>
        </p:txBody>
      </p:sp>
      <p:sp>
        <p:nvSpPr>
          <p:cNvPr id="3" name="Content Placeholder 2">
            <a:extLst>
              <a:ext uri="{FF2B5EF4-FFF2-40B4-BE49-F238E27FC236}">
                <a16:creationId xmlns:a16="http://schemas.microsoft.com/office/drawing/2014/main" id="{4CD90FD7-FB8D-4B51-A8FD-821528E718E5}"/>
              </a:ext>
            </a:extLst>
          </p:cNvPr>
          <p:cNvSpPr>
            <a:spLocks noGrp="1"/>
          </p:cNvSpPr>
          <p:nvPr>
            <p:ph idx="1"/>
          </p:nvPr>
        </p:nvSpPr>
        <p:spPr/>
        <p:txBody>
          <a:bodyPr>
            <a:normAutofit lnSpcReduction="10000"/>
          </a:bodyPr>
          <a:lstStyle/>
          <a:p>
            <a:pPr>
              <a:spcAft>
                <a:spcPts val="600"/>
              </a:spcAft>
            </a:pP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‘The Case for Change relating to the material being submitted for endorsement by the Education Industry Reference Committee (IRC) was based on extensive initial research and consultation, and was approved by the Australian Industry and Skills Committee (AISC) on 19 August 2021. </a:t>
            </a:r>
          </a:p>
          <a:p>
            <a:pPr>
              <a:spcAft>
                <a:spcPts val="400"/>
              </a:spcAft>
            </a:pPr>
            <a:r>
              <a:rPr lang="en-AU" sz="1800" dirty="0">
                <a:effectLst/>
                <a:latin typeface="Times New Roman" panose="02020603050405020304" pitchFamily="18" charset="0"/>
                <a:ea typeface="Cambria" panose="02040503050406030204" pitchFamily="18" charset="0"/>
                <a:cs typeface="Times New Roman" panose="02020603050405020304" pitchFamily="18" charset="0"/>
              </a:rPr>
              <a:t>The Case for Change proposed undertaking:</a:t>
            </a:r>
          </a:p>
          <a:p>
            <a:pPr marL="809625" lvl="0" indent="-182563">
              <a:spcAft>
                <a:spcPts val="300"/>
              </a:spcAft>
            </a:pPr>
            <a:r>
              <a:rPr lang="en-AU" sz="1800" u="none" strike="noStrike" dirty="0">
                <a:effectLst/>
                <a:latin typeface="Times New Roman" panose="02020603050405020304" pitchFamily="18" charset="0"/>
                <a:ea typeface="Cambria" panose="02040503050406030204" pitchFamily="18" charset="0"/>
                <a:cs typeface="Times New Roman" panose="02020603050405020304" pitchFamily="18" charset="0"/>
              </a:rPr>
              <a:t>a Holistic Review of the TAE Training Package</a:t>
            </a:r>
          </a:p>
          <a:p>
            <a:pPr marL="809625" lvl="0" indent="-182563">
              <a:spcAft>
                <a:spcPts val="300"/>
              </a:spcAft>
            </a:pPr>
            <a:r>
              <a:rPr lang="en-AU" sz="1800" u="none" strike="noStrike" dirty="0">
                <a:effectLst/>
                <a:latin typeface="Times New Roman" panose="02020603050405020304" pitchFamily="18" charset="0"/>
                <a:ea typeface="Cambria" panose="02040503050406030204" pitchFamily="18" charset="0"/>
                <a:cs typeface="Times New Roman" panose="02020603050405020304" pitchFamily="18" charset="0"/>
              </a:rPr>
              <a:t>an E-assessment project – now referred to as the </a:t>
            </a:r>
            <a:r>
              <a:rPr lang="en-AU" sz="1800" i="1" u="none" strike="noStrike" dirty="0">
                <a:effectLst/>
                <a:latin typeface="Times New Roman" panose="02020603050405020304" pitchFamily="18" charset="0"/>
                <a:ea typeface="Cambria" panose="02040503050406030204" pitchFamily="18" charset="0"/>
                <a:cs typeface="Times New Roman" panose="02020603050405020304" pitchFamily="18" charset="0"/>
              </a:rPr>
              <a:t>Online Learning and Assessment</a:t>
            </a:r>
            <a:r>
              <a:rPr lang="en-AU" sz="1800" u="none" strike="noStrike" dirty="0">
                <a:effectLst/>
                <a:latin typeface="Times New Roman" panose="02020603050405020304" pitchFamily="18" charset="0"/>
                <a:ea typeface="Cambria" panose="02040503050406030204" pitchFamily="18" charset="0"/>
                <a:cs typeface="Times New Roman" panose="02020603050405020304" pitchFamily="18" charset="0"/>
              </a:rPr>
              <a:t> project (approved for endorsement at the April 2022 AISC meeting)</a:t>
            </a:r>
          </a:p>
          <a:p>
            <a:pPr marL="809625" lvl="0" indent="-182563">
              <a:spcAft>
                <a:spcPts val="1000"/>
              </a:spcAft>
            </a:pPr>
            <a:r>
              <a:rPr lang="en-AU" sz="1800" dirty="0">
                <a:effectLst/>
                <a:latin typeface="Times New Roman" panose="02020603050405020304" pitchFamily="18" charset="0"/>
                <a:ea typeface="Noto Sans Symbols"/>
                <a:cs typeface="Times New Roman" panose="02020603050405020304" pitchFamily="18" charset="0"/>
              </a:rPr>
              <a:t>additional non-</a:t>
            </a:r>
            <a:r>
              <a:rPr lang="en-AU" sz="1800" dirty="0" err="1">
                <a:effectLst/>
                <a:latin typeface="Times New Roman" panose="02020603050405020304" pitchFamily="18" charset="0"/>
                <a:ea typeface="Noto Sans Symbols"/>
                <a:cs typeface="Times New Roman" panose="02020603050405020304" pitchFamily="18" charset="0"/>
              </a:rPr>
              <a:t>endorsable</a:t>
            </a:r>
            <a:r>
              <a:rPr lang="en-AU" sz="1800" dirty="0">
                <a:effectLst/>
                <a:latin typeface="Times New Roman" panose="02020603050405020304" pitchFamily="18" charset="0"/>
                <a:ea typeface="Noto Sans Symbols"/>
                <a:cs typeface="Times New Roman" panose="02020603050405020304" pitchFamily="18" charset="0"/>
              </a:rPr>
              <a:t> changes. </a:t>
            </a:r>
          </a:p>
          <a:p>
            <a:r>
              <a:rPr lang="en-AU" sz="1800" dirty="0">
                <a:solidFill>
                  <a:schemeClr val="accent2">
                    <a:lumMod val="75000"/>
                  </a:schemeClr>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Given the current time constraints associated with the transition to the new industry cluster system at the end of 2022, the IRC was concerned that there was insufficient time to appropriately and comprehensively complete a review of the entire TAE training package. </a:t>
            </a:r>
          </a:p>
          <a:p>
            <a:r>
              <a:rPr lang="en-AU" sz="1800" dirty="0">
                <a:solidFill>
                  <a:schemeClr val="accent2">
                    <a:lumMod val="75000"/>
                  </a:schemeClr>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As a result, both AQF 8 TAE qualifications and associated units of competency were removed from the scope of the review and included in the briefing under development for  the new industry cluster for proposed review in 2023</a:t>
            </a:r>
            <a:r>
              <a:rPr lang="en-AU" sz="18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039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FEB21-C174-4574-8DAD-E2084AA19D92}"/>
              </a:ext>
            </a:extLst>
          </p:cNvPr>
          <p:cNvSpPr>
            <a:spLocks noGrp="1"/>
          </p:cNvSpPr>
          <p:nvPr>
            <p:ph type="title"/>
          </p:nvPr>
        </p:nvSpPr>
        <p:spPr/>
        <p:txBody>
          <a:bodyPr/>
          <a:lstStyle/>
          <a:p>
            <a:r>
              <a:rPr lang="en-AU" dirty="0"/>
              <a:t>Extracts (contd. and abridged)</a:t>
            </a:r>
          </a:p>
        </p:txBody>
      </p:sp>
      <p:sp>
        <p:nvSpPr>
          <p:cNvPr id="3" name="Content Placeholder 2">
            <a:extLst>
              <a:ext uri="{FF2B5EF4-FFF2-40B4-BE49-F238E27FC236}">
                <a16:creationId xmlns:a16="http://schemas.microsoft.com/office/drawing/2014/main" id="{7C714262-F742-4D4E-8880-DD5C333BEEFC}"/>
              </a:ext>
            </a:extLst>
          </p:cNvPr>
          <p:cNvSpPr>
            <a:spLocks noGrp="1"/>
          </p:cNvSpPr>
          <p:nvPr>
            <p:ph idx="1"/>
          </p:nvPr>
        </p:nvSpPr>
        <p:spPr/>
        <p:txBody>
          <a:bodyPr>
            <a:normAutofit lnSpcReduction="10000"/>
          </a:bodyPr>
          <a:lstStyle/>
          <a:p>
            <a:pPr>
              <a:spcAft>
                <a:spcPts val="600"/>
              </a:spcAft>
            </a:pPr>
            <a:r>
              <a:rPr lang="en-AU" sz="1800" dirty="0">
                <a:effectLst/>
                <a:latin typeface="Georgia" panose="02040502050405020303" pitchFamily="18" charset="0"/>
                <a:ea typeface="Calibri" panose="020F0502020204030204" pitchFamily="34" charset="0"/>
                <a:cs typeface="Calibri" panose="020F0502020204030204" pitchFamily="34" charset="0"/>
              </a:rPr>
              <a:t>‘The </a:t>
            </a:r>
            <a:r>
              <a:rPr lang="en-AU" sz="1800" i="1" dirty="0">
                <a:effectLst/>
                <a:latin typeface="Georgia" panose="02040502050405020303" pitchFamily="18" charset="0"/>
                <a:ea typeface="Calibri" panose="020F0502020204030204" pitchFamily="34" charset="0"/>
                <a:cs typeface="Calibri" panose="020F0502020204030204" pitchFamily="34" charset="0"/>
              </a:rPr>
              <a:t>Review of the TAE Training package</a:t>
            </a:r>
            <a:r>
              <a:rPr lang="en-AU" sz="1800" dirty="0">
                <a:effectLst/>
                <a:latin typeface="Georgia" panose="02040502050405020303" pitchFamily="18" charset="0"/>
                <a:ea typeface="Calibri" panose="020F0502020204030204" pitchFamily="34" charset="0"/>
                <a:cs typeface="Calibri" panose="020F0502020204030204" pitchFamily="34" charset="0"/>
              </a:rPr>
              <a:t> project was initially proposed for submission to the AISC at a meeting in early 2023. However, the project is being submitted to the 28 November 2022 AISC meeting </a:t>
            </a:r>
            <a:r>
              <a:rPr lang="en-AU" sz="1800" dirty="0">
                <a:effectLst/>
                <a:highlight>
                  <a:srgbClr val="FFFFFF"/>
                </a:highlight>
                <a:latin typeface="Georgia" panose="02040502050405020303" pitchFamily="18" charset="0"/>
                <a:ea typeface="Calibri" panose="020F0502020204030204" pitchFamily="34" charset="0"/>
                <a:cs typeface="Calibri" panose="020F0502020204030204" pitchFamily="34" charset="0"/>
              </a:rPr>
              <a:t>due to the impending reform to the incumbent Training Product Development system and the transition to the new Industry Cluster model at the conclusion of 2022. </a:t>
            </a:r>
            <a:endParaRPr lang="en-AU" sz="1800" dirty="0">
              <a:effectLst/>
              <a:latin typeface="Georgia" panose="02040502050405020303" pitchFamily="18" charset="0"/>
              <a:ea typeface="Calibri" panose="020F0502020204030204" pitchFamily="34" charset="0"/>
              <a:cs typeface="Calibri" panose="020F0502020204030204" pitchFamily="34" charset="0"/>
            </a:endParaRPr>
          </a:p>
          <a:p>
            <a:pPr>
              <a:spcAft>
                <a:spcPts val="600"/>
              </a:spcAft>
            </a:pPr>
            <a:r>
              <a:rPr lang="en-AU" sz="1800" dirty="0">
                <a:effectLst/>
                <a:latin typeface="Georgia" panose="02040502050405020303" pitchFamily="18" charset="0"/>
                <a:ea typeface="Calibri" panose="020F0502020204030204" pitchFamily="34" charset="0"/>
                <a:cs typeface="Calibri" panose="020F0502020204030204" pitchFamily="34" charset="0"/>
              </a:rPr>
              <a:t>A proposed change to the project timeline was discussed and agreed at the Education IRC meeting on 9 November 2021 and agreed by the then Department of Education, Skills and Employment.</a:t>
            </a:r>
          </a:p>
          <a:p>
            <a:pPr>
              <a:spcAft>
                <a:spcPts val="600"/>
              </a:spcAft>
            </a:pPr>
            <a:r>
              <a:rPr lang="en-AU" sz="1800" dirty="0">
                <a:effectLst/>
                <a:latin typeface="Georgia" panose="02040502050405020303" pitchFamily="18" charset="0"/>
                <a:ea typeface="Calibri" panose="020F0502020204030204" pitchFamily="34" charset="0"/>
                <a:cs typeface="Calibri" panose="020F0502020204030204" pitchFamily="34" charset="0"/>
              </a:rPr>
              <a:t>In response to industry feedback received during the Public Review period in this project (2 May - 30 May 2022), as well as items outlined in the Case for Change, the Education IRC agreed to develop two  new units of competency to sit as electives within the Certificate IV Training and Assessment (TAEDEL415 – practicum) and TAEDEL416 – young learners). </a:t>
            </a:r>
          </a:p>
          <a:p>
            <a:pPr>
              <a:spcAft>
                <a:spcPts val="600"/>
              </a:spcAft>
            </a:pPr>
            <a:r>
              <a:rPr lang="en-AU" sz="1800" dirty="0">
                <a:effectLst/>
                <a:latin typeface="Georgia" panose="02040502050405020303" pitchFamily="18" charset="0"/>
                <a:ea typeface="Calibri" panose="020F0502020204030204" pitchFamily="34" charset="0"/>
                <a:cs typeface="Calibri" panose="020F0502020204030204" pitchFamily="34" charset="0"/>
              </a:rPr>
              <a:t>These new units were made available for a second and subsequent Public Review period of  four weeks to ensure that all stakeholders had had the opportunity to provide feedback on the units. </a:t>
            </a:r>
          </a:p>
          <a:p>
            <a:pPr>
              <a:spcAft>
                <a:spcPts val="600"/>
              </a:spcAft>
            </a:pPr>
            <a:r>
              <a:rPr lang="en-AU" sz="1800" dirty="0">
                <a:effectLst/>
                <a:latin typeface="Georgia" panose="02040502050405020303" pitchFamily="18" charset="0"/>
                <a:ea typeface="Calibri" panose="020F0502020204030204" pitchFamily="34" charset="0"/>
                <a:cs typeface="Calibri" panose="020F0502020204030204" pitchFamily="34" charset="0"/>
              </a:rPr>
              <a:t>Given this further Public Review period, the two-week Public Validation date for the project was postponed to commence 29 July 2022, so that all products could be released for validation simultaneously, in line with policy requirements.’</a:t>
            </a:r>
          </a:p>
        </p:txBody>
      </p:sp>
    </p:spTree>
    <p:extLst>
      <p:ext uri="{BB962C8B-B14F-4D97-AF65-F5344CB8AC3E}">
        <p14:creationId xmlns:p14="http://schemas.microsoft.com/office/powerpoint/2010/main" val="3942892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052BB-348D-4046-B596-6F66C07507F3}"/>
              </a:ext>
            </a:extLst>
          </p:cNvPr>
          <p:cNvSpPr>
            <a:spLocks noGrp="1"/>
          </p:cNvSpPr>
          <p:nvPr>
            <p:ph type="title"/>
          </p:nvPr>
        </p:nvSpPr>
        <p:spPr>
          <a:xfrm>
            <a:off x="990600" y="338328"/>
            <a:ext cx="10210800" cy="1078992"/>
          </a:xfrm>
        </p:spPr>
        <p:txBody>
          <a:bodyPr vert="horz" lIns="91440" tIns="45720" rIns="91440" bIns="45720" rtlCol="0" anchor="b">
            <a:normAutofit/>
          </a:bodyPr>
          <a:lstStyle/>
          <a:p>
            <a:pPr algn="ctr"/>
            <a:r>
              <a:rPr lang="en-US" sz="5400"/>
              <a:t>Meeting after meeting….</a:t>
            </a:r>
          </a:p>
        </p:txBody>
      </p:sp>
      <p:sp>
        <p:nvSpPr>
          <p:cNvPr id="2057" name="Rectangle 2056">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12192000" cy="471625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500+ Business Meeting Pictures | Download Free Images on Unsplash">
            <a:extLst>
              <a:ext uri="{FF2B5EF4-FFF2-40B4-BE49-F238E27FC236}">
                <a16:creationId xmlns:a16="http://schemas.microsoft.com/office/drawing/2014/main" id="{B04D332E-96AB-4528-9E9F-F0FD5D0E95EC}"/>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652939" y="2742397"/>
            <a:ext cx="4946754" cy="3291840"/>
          </a:xfrm>
          <a:prstGeom prst="rect">
            <a:avLst/>
          </a:prstGeom>
          <a:noFill/>
          <a:extLst>
            <a:ext uri="{909E8E84-426E-40DD-AFC4-6F175D3DCCD1}">
              <a14:hiddenFill xmlns:a14="http://schemas.microsoft.com/office/drawing/2010/main">
                <a:solidFill>
                  <a:srgbClr val="FFFFFF"/>
                </a:solidFill>
              </a14:hiddenFill>
            </a:ext>
          </a:extLst>
        </p:spPr>
      </p:pic>
      <p:sp>
        <p:nvSpPr>
          <p:cNvPr id="2061"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Leadership Team Pictures | Download Free Images on Unsplash">
            <a:extLst>
              <a:ext uri="{FF2B5EF4-FFF2-40B4-BE49-F238E27FC236}">
                <a16:creationId xmlns:a16="http://schemas.microsoft.com/office/drawing/2014/main" id="{B85AA33E-34DB-41A9-B8CC-780AADF2B51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6592307" y="2744731"/>
            <a:ext cx="4946754" cy="3291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5869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AEE8-C52F-47CB-8874-5EFDF1CFA302}"/>
              </a:ext>
            </a:extLst>
          </p:cNvPr>
          <p:cNvSpPr>
            <a:spLocks noGrp="1"/>
          </p:cNvSpPr>
          <p:nvPr>
            <p:ph type="title"/>
          </p:nvPr>
        </p:nvSpPr>
        <p:spPr/>
        <p:txBody>
          <a:bodyPr/>
          <a:lstStyle/>
          <a:p>
            <a:r>
              <a:rPr lang="en-AU" dirty="0"/>
              <a:t>Main changes</a:t>
            </a:r>
          </a:p>
        </p:txBody>
      </p:sp>
      <p:sp>
        <p:nvSpPr>
          <p:cNvPr id="3" name="Content Placeholder 2">
            <a:extLst>
              <a:ext uri="{FF2B5EF4-FFF2-40B4-BE49-F238E27FC236}">
                <a16:creationId xmlns:a16="http://schemas.microsoft.com/office/drawing/2014/main" id="{53F0B880-C3C3-4C54-8153-A34D23A62948}"/>
              </a:ext>
            </a:extLst>
          </p:cNvPr>
          <p:cNvSpPr>
            <a:spLocks noGrp="1"/>
          </p:cNvSpPr>
          <p:nvPr>
            <p:ph idx="1"/>
          </p:nvPr>
        </p:nvSpPr>
        <p:spPr>
          <a:xfrm>
            <a:off x="838200" y="1550126"/>
            <a:ext cx="10515600" cy="4626837"/>
          </a:xfrm>
        </p:spPr>
        <p:txBody>
          <a:bodyPr>
            <a:noAutofit/>
          </a:bodyPr>
          <a:lstStyle/>
          <a:p>
            <a:pPr marL="0" indent="0">
              <a:spcAft>
                <a:spcPts val="400"/>
              </a:spcAft>
              <a:buNone/>
            </a:pPr>
            <a:r>
              <a:rPr lang="en-AU" sz="1400" b="1" i="1" dirty="0">
                <a:effectLst/>
                <a:highlight>
                  <a:srgbClr val="FFFFFF"/>
                </a:highlight>
                <a:ea typeface="Cambria" panose="02040503050406030204" pitchFamily="18" charset="0"/>
                <a:cs typeface="Cambria" panose="02040503050406030204" pitchFamily="18" charset="0"/>
              </a:rPr>
              <a:t>Certificate IV in Training and Assessment</a:t>
            </a:r>
            <a:endParaRPr lang="en-AU" sz="1400" b="1" dirty="0">
              <a:effectLst/>
              <a:ea typeface="Cambria" panose="02040503050406030204" pitchFamily="18" charset="0"/>
              <a:cs typeface="Cambria" panose="02040503050406030204" pitchFamily="18" charset="0"/>
            </a:endParaRPr>
          </a:p>
          <a:p>
            <a:pPr marL="342900" lvl="0" indent="-342900">
              <a:lnSpc>
                <a:spcPct val="120000"/>
              </a:lnSpc>
              <a:spcBef>
                <a:spcPts val="500"/>
              </a:spcBef>
              <a:spcAft>
                <a:spcPts val="300"/>
              </a:spcAft>
              <a:buFont typeface="Arial" panose="020B0604020202020204" pitchFamily="34" charset="0"/>
              <a:buChar char="●"/>
            </a:pPr>
            <a:r>
              <a:rPr lang="en-AU" sz="1400" b="1" u="none" strike="noStrike" dirty="0">
                <a:effectLst/>
                <a:ea typeface="Cambria" panose="02040503050406030204" pitchFamily="18" charset="0"/>
                <a:cs typeface="Cambria" panose="02040503050406030204" pitchFamily="18" charset="0"/>
              </a:rPr>
              <a:t>Core units reduced from 9 to 6; six electives.</a:t>
            </a:r>
          </a:p>
          <a:p>
            <a:pPr marL="342900" lvl="0" indent="-342900">
              <a:lnSpc>
                <a:spcPct val="120000"/>
              </a:lnSpc>
              <a:spcBef>
                <a:spcPts val="500"/>
              </a:spcBef>
              <a:spcAft>
                <a:spcPts val="300"/>
              </a:spcAft>
              <a:buFont typeface="Arial" panose="020B0604020202020204" pitchFamily="34" charset="0"/>
              <a:buChar char="●"/>
            </a:pPr>
            <a:r>
              <a:rPr lang="en-AU" sz="1400" u="none" strike="noStrike" dirty="0">
                <a:effectLst/>
                <a:ea typeface="Cambria" panose="02040503050406030204" pitchFamily="18" charset="0"/>
                <a:cs typeface="Cambria" panose="02040503050406030204" pitchFamily="18" charset="0"/>
              </a:rPr>
              <a:t>Packaging rules revised to promote greater flexibility while also reflecting the skills and knowledge required of trainers and assessors;</a:t>
            </a:r>
          </a:p>
          <a:p>
            <a:pPr marL="342900" lvl="0" indent="-342900">
              <a:lnSpc>
                <a:spcPct val="120000"/>
              </a:lnSpc>
              <a:spcBef>
                <a:spcPts val="500"/>
              </a:spcBef>
              <a:spcAft>
                <a:spcPts val="1000"/>
              </a:spcAft>
              <a:buFont typeface="Arial" panose="020B0604020202020204" pitchFamily="34" charset="0"/>
              <a:buChar char="●"/>
            </a:pPr>
            <a:r>
              <a:rPr lang="en-AU" sz="1400" b="1" dirty="0">
                <a:effectLst/>
                <a:ea typeface="Noto Sans Symbols"/>
                <a:cs typeface="Noto Sans Symbols"/>
              </a:rPr>
              <a:t>Elective group headings introduced </a:t>
            </a:r>
            <a:r>
              <a:rPr lang="en-AU" sz="1400" dirty="0">
                <a:effectLst/>
                <a:ea typeface="Noto Sans Symbols"/>
                <a:cs typeface="Noto Sans Symbols"/>
              </a:rPr>
              <a:t>to support a variety of job roles that align to key industry knowledge areas</a:t>
            </a:r>
            <a:r>
              <a:rPr lang="en-AU" sz="1400" b="1" dirty="0">
                <a:effectLst/>
                <a:ea typeface="Noto Sans Symbols"/>
                <a:cs typeface="Noto Sans Symbols"/>
              </a:rPr>
              <a:t>. A: Training and Assessment (3 units must be from this) ; B: Learner Support; C: General</a:t>
            </a:r>
          </a:p>
          <a:p>
            <a:pPr marL="0" indent="0">
              <a:lnSpc>
                <a:spcPct val="120000"/>
              </a:lnSpc>
              <a:spcAft>
                <a:spcPts val="400"/>
              </a:spcAft>
              <a:buNone/>
            </a:pPr>
            <a:r>
              <a:rPr lang="en-AU" sz="1400" b="1" i="1" dirty="0">
                <a:effectLst/>
                <a:ea typeface="Cambria" panose="02040503050406030204" pitchFamily="18" charset="0"/>
                <a:cs typeface="Cambria" panose="02040503050406030204" pitchFamily="18" charset="0"/>
              </a:rPr>
              <a:t>Diploma of Vocational Education and Training</a:t>
            </a:r>
            <a:endParaRPr lang="en-AU" sz="1400" b="1" dirty="0">
              <a:effectLst/>
              <a:ea typeface="Cambria" panose="02040503050406030204" pitchFamily="18" charset="0"/>
              <a:cs typeface="Cambria" panose="02040503050406030204" pitchFamily="18" charset="0"/>
            </a:endParaRPr>
          </a:p>
          <a:p>
            <a:pPr marL="342900" lvl="0" indent="-342900">
              <a:lnSpc>
                <a:spcPct val="120000"/>
              </a:lnSpc>
              <a:spcBef>
                <a:spcPts val="500"/>
              </a:spcBef>
              <a:spcAft>
                <a:spcPts val="300"/>
              </a:spcAft>
              <a:buFont typeface="Arial" panose="020B0604020202020204" pitchFamily="34" charset="0"/>
              <a:buChar char="●"/>
            </a:pPr>
            <a:r>
              <a:rPr lang="en-AU" sz="1400" u="none" strike="noStrike" dirty="0">
                <a:effectLst/>
                <a:ea typeface="Cambria" panose="02040503050406030204" pitchFamily="18" charset="0"/>
                <a:cs typeface="Cambria" panose="02040503050406030204" pitchFamily="18" charset="0"/>
              </a:rPr>
              <a:t>The two existing TAE Diploma quals merged (TAE50116 </a:t>
            </a:r>
            <a:r>
              <a:rPr lang="en-AU" sz="1400" i="1" u="none" strike="noStrike" dirty="0">
                <a:effectLst/>
                <a:ea typeface="Cambria" panose="02040503050406030204" pitchFamily="18" charset="0"/>
                <a:cs typeface="Cambria" panose="02040503050406030204" pitchFamily="18" charset="0"/>
              </a:rPr>
              <a:t>Diploma of Vocational Education and Training </a:t>
            </a:r>
            <a:r>
              <a:rPr lang="en-AU" sz="1400" u="none" strike="noStrike" dirty="0">
                <a:effectLst/>
                <a:ea typeface="Cambria" panose="02040503050406030204" pitchFamily="18" charset="0"/>
                <a:cs typeface="Cambria" panose="02040503050406030204" pitchFamily="18" charset="0"/>
              </a:rPr>
              <a:t>and TAE50216</a:t>
            </a:r>
            <a:r>
              <a:rPr lang="en-AU" sz="1400" i="1" u="none" strike="noStrike" dirty="0">
                <a:effectLst/>
                <a:ea typeface="Cambria" panose="02040503050406030204" pitchFamily="18" charset="0"/>
                <a:cs typeface="Cambria" panose="02040503050406030204" pitchFamily="18" charset="0"/>
              </a:rPr>
              <a:t> Diploma of Training Design and Development), </a:t>
            </a:r>
            <a:r>
              <a:rPr lang="en-AU" sz="1400" u="none" strike="noStrike" dirty="0">
                <a:effectLst/>
                <a:ea typeface="Cambria" panose="02040503050406030204" pitchFamily="18" charset="0"/>
                <a:cs typeface="Cambria" panose="02040503050406030204" pitchFamily="18" charset="0"/>
              </a:rPr>
              <a:t>to</a:t>
            </a:r>
            <a:r>
              <a:rPr lang="en-AU" sz="1400" i="1" u="none" strike="noStrike" dirty="0">
                <a:effectLst/>
                <a:ea typeface="Cambria" panose="02040503050406030204" pitchFamily="18" charset="0"/>
                <a:cs typeface="Cambria" panose="02040503050406030204" pitchFamily="18" charset="0"/>
              </a:rPr>
              <a:t> </a:t>
            </a:r>
            <a:r>
              <a:rPr lang="en-AU" sz="1400" u="none" strike="noStrike" dirty="0">
                <a:effectLst/>
                <a:ea typeface="Cambria" panose="02040503050406030204" pitchFamily="18" charset="0"/>
                <a:cs typeface="Cambria" panose="02040503050406030204" pitchFamily="18" charset="0"/>
              </a:rPr>
              <a:t>strengthen the skills and knowledge delivered to learners and better prepare them for career pathways or areas of potential specialisation (e.g. assessment; instructional design; compliance; etc.) in the VET sector.</a:t>
            </a:r>
          </a:p>
          <a:p>
            <a:pPr marL="342900" lvl="0" indent="-342900">
              <a:lnSpc>
                <a:spcPct val="120000"/>
              </a:lnSpc>
              <a:spcBef>
                <a:spcPts val="500"/>
              </a:spcBef>
              <a:spcAft>
                <a:spcPts val="300"/>
              </a:spcAft>
              <a:buFont typeface="Arial" panose="020B0604020202020204" pitchFamily="34" charset="0"/>
              <a:buChar char="●"/>
            </a:pPr>
            <a:r>
              <a:rPr lang="en-AU" sz="1400" b="1" dirty="0">
                <a:ea typeface="Cambria" panose="02040503050406030204" pitchFamily="18" charset="0"/>
                <a:cs typeface="Cambria" panose="02040503050406030204" pitchFamily="18" charset="0"/>
              </a:rPr>
              <a:t>3 core units (DES511, DES515, PDD511); nine electives</a:t>
            </a:r>
            <a:endParaRPr lang="en-AU" sz="1400" b="1" u="none" strike="noStrike" dirty="0">
              <a:effectLst/>
              <a:ea typeface="Cambria" panose="02040503050406030204" pitchFamily="18" charset="0"/>
              <a:cs typeface="Cambria" panose="02040503050406030204" pitchFamily="18" charset="0"/>
            </a:endParaRPr>
          </a:p>
          <a:p>
            <a:pPr marL="342900" lvl="0" indent="-342900">
              <a:lnSpc>
                <a:spcPct val="120000"/>
              </a:lnSpc>
              <a:spcBef>
                <a:spcPts val="500"/>
              </a:spcBef>
              <a:spcAft>
                <a:spcPts val="300"/>
              </a:spcAft>
              <a:buFont typeface="Arial" panose="020B0604020202020204" pitchFamily="34" charset="0"/>
              <a:buChar char="●"/>
            </a:pPr>
            <a:r>
              <a:rPr lang="en-AU" sz="1400" b="1" u="none" strike="noStrike" dirty="0">
                <a:effectLst/>
                <a:ea typeface="Cambria" panose="02040503050406030204" pitchFamily="18" charset="0"/>
                <a:cs typeface="Cambria" panose="02040503050406030204" pitchFamily="18" charset="0"/>
              </a:rPr>
              <a:t>Specialisations introduced</a:t>
            </a:r>
            <a:r>
              <a:rPr lang="en-AU" sz="1400" u="none" strike="noStrike" dirty="0">
                <a:effectLst/>
                <a:ea typeface="Cambria" panose="02040503050406030204" pitchFamily="18" charset="0"/>
                <a:cs typeface="Cambria" panose="02040503050406030204" pitchFamily="18" charset="0"/>
              </a:rPr>
              <a:t> (cited on </a:t>
            </a:r>
            <a:r>
              <a:rPr lang="en-AU" sz="1400" u="none" strike="noStrike" dirty="0" err="1">
                <a:effectLst/>
                <a:ea typeface="Cambria" panose="02040503050406030204" pitchFamily="18" charset="0"/>
                <a:cs typeface="Cambria" panose="02040503050406030204" pitchFamily="18" charset="0"/>
              </a:rPr>
              <a:t>testamurs</a:t>
            </a:r>
            <a:r>
              <a:rPr lang="en-AU" sz="1400" u="none" strike="noStrike" dirty="0">
                <a:effectLst/>
                <a:ea typeface="Cambria" panose="02040503050406030204" pitchFamily="18" charset="0"/>
                <a:cs typeface="Cambria" panose="02040503050406030204" pitchFamily="18" charset="0"/>
              </a:rPr>
              <a:t>): </a:t>
            </a:r>
            <a:r>
              <a:rPr lang="en-AU" sz="1400" b="1" u="none" strike="noStrike" dirty="0">
                <a:effectLst/>
                <a:ea typeface="Cambria" panose="02040503050406030204" pitchFamily="18" charset="0"/>
                <a:cs typeface="Cambria" panose="02040503050406030204" pitchFamily="18" charset="0"/>
              </a:rPr>
              <a:t>A: Advanced Training and Assessment; B: Design &amp;  Development; C: VET leadership. </a:t>
            </a:r>
          </a:p>
          <a:p>
            <a:pPr marL="342900" lvl="0" indent="-342900">
              <a:lnSpc>
                <a:spcPct val="120000"/>
              </a:lnSpc>
              <a:spcBef>
                <a:spcPts val="500"/>
              </a:spcBef>
              <a:spcAft>
                <a:spcPts val="300"/>
              </a:spcAft>
              <a:buFont typeface="Arial" panose="020B0604020202020204" pitchFamily="34" charset="0"/>
              <a:buChar char="●"/>
            </a:pPr>
            <a:r>
              <a:rPr lang="en-AU" sz="1400" u="none" strike="noStrike" dirty="0">
                <a:effectLst/>
                <a:ea typeface="Cambria" panose="02040503050406030204" pitchFamily="18" charset="0"/>
                <a:cs typeface="Cambria" panose="02040503050406030204" pitchFamily="18" charset="0"/>
              </a:rPr>
              <a:t>Prerequisite unit requirements introduced for a number of Diploma AQF level 5 units so that learners are only able to commence these higher-level units when they can demonstrate that they have existing key skills and knowledge in the area.</a:t>
            </a:r>
          </a:p>
          <a:p>
            <a:pPr marL="342900" lvl="0" indent="-342900">
              <a:lnSpc>
                <a:spcPct val="120000"/>
              </a:lnSpc>
              <a:spcBef>
                <a:spcPts val="500"/>
              </a:spcBef>
              <a:spcAft>
                <a:spcPts val="1000"/>
              </a:spcAft>
              <a:buFont typeface="Arial" panose="020B0604020202020204" pitchFamily="34" charset="0"/>
              <a:buChar char="●"/>
            </a:pPr>
            <a:r>
              <a:rPr lang="en-AU" sz="1400" dirty="0">
                <a:effectLst/>
                <a:ea typeface="Noto Sans Symbols"/>
                <a:cs typeface="Noto Sans Symbols"/>
              </a:rPr>
              <a:t>Packaging rules revised to encourage learners to pursue competencies relevant to their current job role and refine their skills in a relevant area of specialisation or interest.</a:t>
            </a:r>
            <a:endParaRPr lang="en-AU" sz="1400" dirty="0"/>
          </a:p>
        </p:txBody>
      </p:sp>
    </p:spTree>
    <p:extLst>
      <p:ext uri="{BB962C8B-B14F-4D97-AF65-F5344CB8AC3E}">
        <p14:creationId xmlns:p14="http://schemas.microsoft.com/office/powerpoint/2010/main" val="4070711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1552</Words>
  <Application>Microsoft Office PowerPoint</Application>
  <PresentationFormat>Widescreen</PresentationFormat>
  <Paragraphs>171</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Georgia</vt:lpstr>
      <vt:lpstr>Times New Roman</vt:lpstr>
      <vt:lpstr>Office Theme</vt:lpstr>
      <vt:lpstr>Brief update on the TAE (Training and Education) Training Package Review</vt:lpstr>
      <vt:lpstr>PowerPoint Presentation</vt:lpstr>
      <vt:lpstr>Why is this Training Package so important?</vt:lpstr>
      <vt:lpstr>Industry Reference Committee (IRC) members </vt:lpstr>
      <vt:lpstr>PowerPoint Presentation</vt:lpstr>
      <vt:lpstr>Extracts from Case for Endorsement (26.9.22)</vt:lpstr>
      <vt:lpstr>Extracts (contd. and abridged)</vt:lpstr>
      <vt:lpstr>Meeting after meeting….</vt:lpstr>
      <vt:lpstr>Main changes</vt:lpstr>
      <vt:lpstr>Skill sets  Those in red are existing skill sets – the ‘facilitation’ skill set is the old, badly named, ‘enterprise trainer’ skill set.</vt:lpstr>
      <vt:lpstr>Were we happy with it?</vt:lpstr>
      <vt:lpstr>And now for the latest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TAE Review Update</dc:title>
  <dc:creator>Erica Smith</dc:creator>
  <cp:lastModifiedBy>Erica Smith</cp:lastModifiedBy>
  <cp:revision>7</cp:revision>
  <cp:lastPrinted>2022-11-21T23:26:34Z</cp:lastPrinted>
  <dcterms:created xsi:type="dcterms:W3CDTF">2022-10-18T06:05:19Z</dcterms:created>
  <dcterms:modified xsi:type="dcterms:W3CDTF">2022-11-21T23:33:46Z</dcterms:modified>
</cp:coreProperties>
</file>