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73" r:id="rId2"/>
    <p:sldId id="277" r:id="rId3"/>
    <p:sldId id="283" r:id="rId4"/>
    <p:sldId id="267" r:id="rId5"/>
    <p:sldId id="287" r:id="rId6"/>
    <p:sldId id="293" r:id="rId7"/>
    <p:sldId id="266" r:id="rId8"/>
    <p:sldId id="256" r:id="rId9"/>
    <p:sldId id="265" r:id="rId10"/>
    <p:sldId id="281" r:id="rId11"/>
    <p:sldId id="282" r:id="rId12"/>
    <p:sldId id="288" r:id="rId13"/>
    <p:sldId id="278" r:id="rId14"/>
    <p:sldId id="261" r:id="rId15"/>
    <p:sldId id="295" r:id="rId16"/>
    <p:sldId id="263" r:id="rId17"/>
    <p:sldId id="268" r:id="rId18"/>
    <p:sldId id="289" r:id="rId19"/>
    <p:sldId id="294" r:id="rId20"/>
    <p:sldId id="292" r:id="rId21"/>
    <p:sldId id="290" r:id="rId22"/>
    <p:sldId id="285" r:id="rId23"/>
    <p:sldId id="275" r:id="rId24"/>
    <p:sldId id="291" r:id="rId25"/>
    <p:sldId id="279" r:id="rId26"/>
    <p:sldId id="270" r:id="rId27"/>
    <p:sldId id="271" r:id="rId28"/>
    <p:sldId id="280" r:id="rId29"/>
    <p:sldId id="272" r:id="rId30"/>
    <p:sldId id="274" r:id="rId31"/>
    <p:sldId id="276" r:id="rId32"/>
    <p:sldId id="258" r:id="rId33"/>
    <p:sldId id="284" r:id="rId34"/>
    <p:sldId id="286" r:id="rId35"/>
    <p:sldId id="29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9018" autoAdjust="0"/>
    <p:restoredTop sz="94660"/>
  </p:normalViewPr>
  <p:slideViewPr>
    <p:cSldViewPr snapToGrid="0">
      <p:cViewPr>
        <p:scale>
          <a:sx n="70" d="100"/>
          <a:sy n="70" d="100"/>
        </p:scale>
        <p:origin x="384" y="576"/>
      </p:cViewPr>
      <p:guideLst/>
    </p:cSldViewPr>
  </p:slideViewPr>
  <p:notesTextViewPr>
    <p:cViewPr>
      <p:scale>
        <a:sx n="1" d="1"/>
        <a:sy n="1" d="1"/>
      </p:scale>
      <p:origin x="0" y="0"/>
    </p:cViewPr>
  </p:notesTextViewPr>
  <p:sorterViewPr>
    <p:cViewPr>
      <p:scale>
        <a:sx n="447" d="400"/>
        <a:sy n="447" d="400"/>
      </p:scale>
      <p:origin x="0" y="0"/>
    </p:cViewPr>
  </p:sorterViewPr>
  <p:notesViewPr>
    <p:cSldViewPr snapToGrid="0">
      <p:cViewPr varScale="1">
        <p:scale>
          <a:sx n="72" d="100"/>
          <a:sy n="72" d="100"/>
        </p:scale>
        <p:origin x="2244" y="5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in Shreeve" userId="8bf1ae0323295761" providerId="LiveId" clId="{1B59F747-7C90-4408-BA92-8FEAF8865338}"/>
    <pc:docChg chg="custSel modSld">
      <pc:chgData name="Robin Shreeve" userId="8bf1ae0323295761" providerId="LiveId" clId="{1B59F747-7C90-4408-BA92-8FEAF8865338}" dt="2022-11-22T08:55:17.255" v="89" actId="20577"/>
      <pc:docMkLst>
        <pc:docMk/>
      </pc:docMkLst>
      <pc:sldChg chg="modNotes">
        <pc:chgData name="Robin Shreeve" userId="8bf1ae0323295761" providerId="LiveId" clId="{1B59F747-7C90-4408-BA92-8FEAF8865338}" dt="2022-11-22T08:55:17.255" v="89" actId="20577"/>
        <pc:sldMkLst>
          <pc:docMk/>
          <pc:sldMk cId="2427154640" sldId="27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shree\Downloads\Type%20of%20education%20institution%20attending%20by%20sex(a),%202021%20Census%20(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shree\Downloads\Total%20VET%20students%20and%20courses%20(15).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Uofa\users$\users2\a1225152\mackenzie%20institute\diploma%20analysis\Tables\govt%20funded%20from%202003%20by%20field%20of%20study.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hree\Downloads\Total%20VET%20students%20and%20courses%20(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hree\Downloads\Total%20VET%20students%20and%20courses%20(1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hree\Downloads\Total%20VET%20students%20and%20courses%20(19).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shree\Downloads\Total%20VET%20students%20and%20courses%20(28).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shree\Downloads\Total%20VET%20students%20and%20courses%20(26).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shree\Downloads\Total%20VET%20students%20and%20courses%20(20).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shree\Downloads\Total%20VET%20students%20and%20courses%20(23).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shree\Downloads\Total%20VET%20students%20and%20courses%20(13).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baseline="0">
                <a:solidFill>
                  <a:schemeClr val="tx1">
                    <a:lumMod val="65000"/>
                    <a:lumOff val="35000"/>
                  </a:schemeClr>
                </a:solidFill>
                <a:latin typeface="+mn-lt"/>
                <a:ea typeface="+mn-ea"/>
                <a:cs typeface="+mn-cs"/>
              </a:defRPr>
            </a:pPr>
            <a:r>
              <a:rPr lang="en-AU" sz="1600" b="1" dirty="0"/>
              <a:t>Type of education institution attending</a:t>
            </a:r>
          </a:p>
          <a:p>
            <a:pPr>
              <a:defRPr/>
            </a:pPr>
            <a:r>
              <a:rPr lang="en-AU" sz="1600" b="1" dirty="0"/>
              <a:t> 2021 Census</a:t>
            </a:r>
          </a:p>
        </c:rich>
      </c:tx>
      <c:overlay val="0"/>
      <c:spPr>
        <a:noFill/>
        <a:ln>
          <a:noFill/>
        </a:ln>
        <a:effectLst/>
      </c:spPr>
      <c:txPr>
        <a:bodyPr rot="0" spcFirstLastPara="1" vertOverflow="ellipsis" vert="horz" wrap="square" anchor="ctr" anchorCtr="1"/>
        <a:lstStyle/>
        <a:p>
          <a:pPr>
            <a:defRPr sz="1400" b="0" i="0" u="none" strike="noStrike"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c:spPr>
            <c:extLst>
              <c:ext xmlns:c16="http://schemas.microsoft.com/office/drawing/2014/chart" uri="{C3380CC4-5D6E-409C-BE32-E72D297353CC}">
                <c16:uniqueId val="{00000001-5968-4435-8FB4-13A2F68B4DE8}"/>
              </c:ext>
            </c:extLst>
          </c:dPt>
          <c:dPt>
            <c:idx val="1"/>
            <c:bubble3D val="0"/>
            <c:spPr>
              <a:solidFill>
                <a:schemeClr val="accent2"/>
              </a:solidFill>
              <a:ln>
                <a:noFill/>
              </a:ln>
              <a:effectLst/>
            </c:spPr>
            <c:extLst>
              <c:ext xmlns:c16="http://schemas.microsoft.com/office/drawing/2014/chart" uri="{C3380CC4-5D6E-409C-BE32-E72D297353CC}">
                <c16:uniqueId val="{00000003-5968-4435-8FB4-13A2F68B4DE8}"/>
              </c:ext>
            </c:extLst>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baseline="0">
                    <a:solidFill>
                      <a:schemeClr val="dk1">
                        <a:lumMod val="65000"/>
                        <a:lumOff val="35000"/>
                      </a:schemeClr>
                    </a:solidFill>
                    <a:latin typeface="+mn-lt"/>
                    <a:ea typeface="+mn-ea"/>
                    <a:cs typeface="+mn-cs"/>
                  </a:defRPr>
                </a:pPr>
                <a:endParaRPr lang="en-US"/>
              </a:p>
            </c:txPr>
            <c:dLblPos val="bestFit"/>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Sheet1!$A$4:$A$5</c:f>
              <c:strCache>
                <c:ptCount val="2"/>
                <c:pt idx="0">
                  <c:v>Vocational education(d)</c:v>
                </c:pt>
                <c:pt idx="1">
                  <c:v>University or higher education</c:v>
                </c:pt>
              </c:strCache>
            </c:strRef>
          </c:cat>
          <c:val>
            <c:numRef>
              <c:f>Sheet1!$B$4:$B$5</c:f>
              <c:numCache>
                <c:formatCode>General</c:formatCode>
                <c:ptCount val="2"/>
                <c:pt idx="0">
                  <c:v>601891</c:v>
                </c:pt>
                <c:pt idx="1">
                  <c:v>1185457</c:v>
                </c:pt>
              </c:numCache>
            </c:numRef>
          </c:val>
          <c:extLst>
            <c:ext xmlns:c16="http://schemas.microsoft.com/office/drawing/2014/chart" uri="{C3380CC4-5D6E-409C-BE32-E72D297353CC}">
              <c16:uniqueId val="{00000004-5968-4435-8FB4-13A2F68B4DE8}"/>
            </c:ext>
          </c:extLst>
        </c:ser>
        <c:dLbls>
          <c:dLblPos val="bestFit"/>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t>VET</a:t>
            </a:r>
            <a:r>
              <a:rPr lang="en-AU" baseline="0"/>
              <a:t> Diplomas - Funding Source 2021 </a:t>
            </a:r>
            <a:r>
              <a:rPr lang="en-AU"/>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3A9-46E3-8A74-FC6B0DC24CF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3A9-46E3-8A74-FC6B0DC24CF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3A9-46E3-8A74-FC6B0DC24CFE}"/>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Sheet1!$C$16:$C$18</c:f>
              <c:strCache>
                <c:ptCount val="3"/>
                <c:pt idx="0">
                  <c:v>Government funding</c:v>
                </c:pt>
                <c:pt idx="1">
                  <c:v>Domestic fee-for-service funding</c:v>
                </c:pt>
                <c:pt idx="2">
                  <c:v>International fee-for-service funding</c:v>
                </c:pt>
              </c:strCache>
            </c:strRef>
          </c:cat>
          <c:val>
            <c:numRef>
              <c:f>Sheet1!$D$16:$D$18</c:f>
              <c:numCache>
                <c:formatCode>#,##0</c:formatCode>
                <c:ptCount val="3"/>
                <c:pt idx="0">
                  <c:v>141515</c:v>
                </c:pt>
                <c:pt idx="1">
                  <c:v>112130</c:v>
                </c:pt>
                <c:pt idx="2">
                  <c:v>101555</c:v>
                </c:pt>
              </c:numCache>
            </c:numRef>
          </c:val>
          <c:extLst>
            <c:ext xmlns:c16="http://schemas.microsoft.com/office/drawing/2014/chart" uri="{C3380CC4-5D6E-409C-BE32-E72D297353CC}">
              <c16:uniqueId val="{00000006-63A9-46E3-8A74-FC6B0DC24CFE}"/>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a:t>Diploma commencements, 2004-2020</a:t>
            </a:r>
          </a:p>
          <a:p>
            <a:pPr>
              <a:defRPr/>
            </a:pPr>
            <a:r>
              <a:rPr lang="en-AU"/>
              <a:t>After Tom Karmel, MRI</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grapdh!$B$127:$C$127</c:f>
              <c:strCache>
                <c:ptCount val="2"/>
                <c:pt idx="0">
                  <c:v>Government funded</c:v>
                </c:pt>
              </c:strCache>
            </c:strRef>
          </c:tx>
          <c:spPr>
            <a:ln w="28575" cap="rnd">
              <a:solidFill>
                <a:schemeClr val="accent1"/>
              </a:solidFill>
              <a:round/>
            </a:ln>
            <a:effectLst/>
          </c:spPr>
          <c:marker>
            <c:symbol val="none"/>
          </c:marker>
          <c:cat>
            <c:strRef>
              <c:f>grapdh!$D$126:$T$126</c:f>
              <c:strCache>
                <c:ptCount val="1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strCache>
            </c:strRef>
          </c:cat>
          <c:val>
            <c:numRef>
              <c:f>grapdh!$D$127:$T$127</c:f>
              <c:numCache>
                <c:formatCode>General</c:formatCode>
                <c:ptCount val="17"/>
                <c:pt idx="0">
                  <c:v>110686</c:v>
                </c:pt>
                <c:pt idx="1">
                  <c:v>107480</c:v>
                </c:pt>
                <c:pt idx="2">
                  <c:v>102892</c:v>
                </c:pt>
                <c:pt idx="3">
                  <c:v>101275</c:v>
                </c:pt>
                <c:pt idx="4">
                  <c:v>101382</c:v>
                </c:pt>
                <c:pt idx="5">
                  <c:v>123792</c:v>
                </c:pt>
                <c:pt idx="6">
                  <c:v>138429</c:v>
                </c:pt>
                <c:pt idx="7">
                  <c:v>148067</c:v>
                </c:pt>
                <c:pt idx="8">
                  <c:v>142570</c:v>
                </c:pt>
                <c:pt idx="9">
                  <c:v>116501</c:v>
                </c:pt>
                <c:pt idx="10">
                  <c:v>113906</c:v>
                </c:pt>
                <c:pt idx="11">
                  <c:v>95455</c:v>
                </c:pt>
                <c:pt idx="12">
                  <c:v>100295</c:v>
                </c:pt>
                <c:pt idx="13">
                  <c:v>83106</c:v>
                </c:pt>
                <c:pt idx="14">
                  <c:v>74239</c:v>
                </c:pt>
                <c:pt idx="15">
                  <c:v>92015</c:v>
                </c:pt>
                <c:pt idx="16">
                  <c:v>78421</c:v>
                </c:pt>
              </c:numCache>
            </c:numRef>
          </c:val>
          <c:smooth val="0"/>
          <c:extLst>
            <c:ext xmlns:c16="http://schemas.microsoft.com/office/drawing/2014/chart" uri="{C3380CC4-5D6E-409C-BE32-E72D297353CC}">
              <c16:uniqueId val="{00000000-86BD-405E-BEDB-A46610C5B5D5}"/>
            </c:ext>
          </c:extLst>
        </c:ser>
        <c:ser>
          <c:idx val="2"/>
          <c:order val="1"/>
          <c:tx>
            <c:strRef>
              <c:f>grapdh!$B$129:$C$129</c:f>
              <c:strCache>
                <c:ptCount val="2"/>
                <c:pt idx="0">
                  <c:v>Domestic students, no govt funding</c:v>
                </c:pt>
              </c:strCache>
            </c:strRef>
          </c:tx>
          <c:spPr>
            <a:ln w="28575" cap="rnd">
              <a:solidFill>
                <a:schemeClr val="accent3"/>
              </a:solidFill>
              <a:round/>
            </a:ln>
            <a:effectLst/>
          </c:spPr>
          <c:marker>
            <c:symbol val="none"/>
          </c:marker>
          <c:cat>
            <c:strRef>
              <c:f>grapdh!$D$126:$T$126</c:f>
              <c:strCache>
                <c:ptCount val="1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strCache>
            </c:strRef>
          </c:cat>
          <c:val>
            <c:numRef>
              <c:f>grapdh!$D$129:$T$129</c:f>
              <c:numCache>
                <c:formatCode>General</c:formatCode>
                <c:ptCount val="17"/>
                <c:pt idx="12">
                  <c:v>211807</c:v>
                </c:pt>
                <c:pt idx="13">
                  <c:v>119327</c:v>
                </c:pt>
                <c:pt idx="14">
                  <c:v>81301</c:v>
                </c:pt>
                <c:pt idx="15">
                  <c:v>80018</c:v>
                </c:pt>
                <c:pt idx="16">
                  <c:v>78968</c:v>
                </c:pt>
              </c:numCache>
            </c:numRef>
          </c:val>
          <c:smooth val="0"/>
          <c:extLst>
            <c:ext xmlns:c16="http://schemas.microsoft.com/office/drawing/2014/chart" uri="{C3380CC4-5D6E-409C-BE32-E72D297353CC}">
              <c16:uniqueId val="{00000002-86BD-405E-BEDB-A46610C5B5D5}"/>
            </c:ext>
          </c:extLst>
        </c:ser>
        <c:ser>
          <c:idx val="3"/>
          <c:order val="2"/>
          <c:tx>
            <c:strRef>
              <c:f>grapdh!$B$130:$C$130</c:f>
              <c:strCache>
                <c:ptCount val="2"/>
                <c:pt idx="0">
                  <c:v>International students</c:v>
                </c:pt>
              </c:strCache>
            </c:strRef>
          </c:tx>
          <c:spPr>
            <a:ln w="28575" cap="rnd">
              <a:solidFill>
                <a:schemeClr val="accent4"/>
              </a:solidFill>
              <a:round/>
            </a:ln>
            <a:effectLst/>
          </c:spPr>
          <c:marker>
            <c:symbol val="none"/>
          </c:marker>
          <c:cat>
            <c:strRef>
              <c:f>grapdh!$D$126:$T$126</c:f>
              <c:strCache>
                <c:ptCount val="1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strCache>
            </c:strRef>
          </c:cat>
          <c:val>
            <c:numRef>
              <c:f>grapdh!$D$130:$T$130</c:f>
              <c:numCache>
                <c:formatCode>General</c:formatCode>
                <c:ptCount val="17"/>
                <c:pt idx="12">
                  <c:v>66608</c:v>
                </c:pt>
                <c:pt idx="13">
                  <c:v>76651</c:v>
                </c:pt>
                <c:pt idx="14">
                  <c:v>78572</c:v>
                </c:pt>
                <c:pt idx="15">
                  <c:v>97178</c:v>
                </c:pt>
                <c:pt idx="16">
                  <c:v>91079</c:v>
                </c:pt>
              </c:numCache>
            </c:numRef>
          </c:val>
          <c:smooth val="0"/>
          <c:extLst>
            <c:ext xmlns:c16="http://schemas.microsoft.com/office/drawing/2014/chart" uri="{C3380CC4-5D6E-409C-BE32-E72D297353CC}">
              <c16:uniqueId val="{00000003-86BD-405E-BEDB-A46610C5B5D5}"/>
            </c:ext>
          </c:extLst>
        </c:ser>
        <c:dLbls>
          <c:showLegendKey val="0"/>
          <c:showVal val="0"/>
          <c:showCatName val="0"/>
          <c:showSerName val="0"/>
          <c:showPercent val="0"/>
          <c:showBubbleSize val="0"/>
        </c:dLbls>
        <c:smooth val="0"/>
        <c:axId val="535583968"/>
        <c:axId val="535586264"/>
      </c:lineChart>
      <c:catAx>
        <c:axId val="535583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5586264"/>
        <c:crosses val="autoZero"/>
        <c:auto val="1"/>
        <c:lblAlgn val="ctr"/>
        <c:lblOffset val="100"/>
        <c:noMultiLvlLbl val="0"/>
      </c:catAx>
      <c:valAx>
        <c:axId val="535586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558396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AU" dirty="0"/>
              <a:t>VET Student,</a:t>
            </a:r>
            <a:r>
              <a:rPr lang="en-AU" baseline="0" dirty="0"/>
              <a:t> Diploma, Certificate and Unit Enrolments 2021</a:t>
            </a:r>
            <a:endParaRPr lang="en-AU"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2693-4592-8B58-BBFE675A21E1}"/>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2693-4592-8B58-BBFE675A21E1}"/>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2693-4592-8B58-BBFE675A21E1}"/>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2693-4592-8B58-BBFE675A21E1}"/>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2693-4592-8B58-BBFE675A21E1}"/>
              </c:ext>
            </c:extLst>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2">
                        <a:lumMod val="75000"/>
                      </a:schemeClr>
                    </a:solidFill>
                    <a:latin typeface="+mn-lt"/>
                    <a:ea typeface="+mn-ea"/>
                    <a:cs typeface="+mn-cs"/>
                  </a:defRPr>
                </a:pPr>
                <a:endParaRPr lang="en-US"/>
              </a:p>
            </c:txPr>
            <c:dLblPos val="outEnd"/>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Sheet1!$L$3:$L$7</c:f>
              <c:strCache>
                <c:ptCount val="5"/>
                <c:pt idx="0">
                  <c:v>Diplomas, Adv, Grad Dips</c:v>
                </c:pt>
                <c:pt idx="1">
                  <c:v>Cert 4</c:v>
                </c:pt>
                <c:pt idx="2">
                  <c:v>Cert 3</c:v>
                </c:pt>
                <c:pt idx="3">
                  <c:v>Cert 1/2</c:v>
                </c:pt>
                <c:pt idx="4">
                  <c:v>Non-AQF</c:v>
                </c:pt>
              </c:strCache>
            </c:strRef>
          </c:cat>
          <c:val>
            <c:numRef>
              <c:f>Sheet1!$M$3:$M$7</c:f>
              <c:numCache>
                <c:formatCode>#,##0</c:formatCode>
                <c:ptCount val="5"/>
                <c:pt idx="0">
                  <c:v>424795</c:v>
                </c:pt>
                <c:pt idx="1">
                  <c:v>483150</c:v>
                </c:pt>
                <c:pt idx="2">
                  <c:v>921305</c:v>
                </c:pt>
                <c:pt idx="3">
                  <c:v>467435</c:v>
                </c:pt>
                <c:pt idx="4">
                  <c:v>2832350</c:v>
                </c:pt>
              </c:numCache>
            </c:numRef>
          </c:val>
          <c:extLst>
            <c:ext xmlns:c16="http://schemas.microsoft.com/office/drawing/2014/chart" uri="{C3380CC4-5D6E-409C-BE32-E72D297353CC}">
              <c16:uniqueId val="{0000000A-2693-4592-8B58-BBFE675A21E1}"/>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sz="2000" dirty="0">
                <a:solidFill>
                  <a:schemeClr val="bg1"/>
                </a:solidFill>
              </a:rPr>
              <a:t>Enrolments</a:t>
            </a:r>
            <a:r>
              <a:rPr lang="en-AU" sz="2000" baseline="0" dirty="0">
                <a:solidFill>
                  <a:schemeClr val="bg1"/>
                </a:solidFill>
              </a:rPr>
              <a:t> by Subject Area</a:t>
            </a:r>
            <a:endParaRPr lang="en-AU" sz="2000" dirty="0">
              <a:solidFill>
                <a:schemeClr val="bg1"/>
              </a:solidFill>
            </a:endParaRPr>
          </a:p>
        </c:rich>
      </c:tx>
      <c:layout>
        <c:manualLayout>
          <c:xMode val="edge"/>
          <c:yMode val="edge"/>
          <c:x val="0.46330797332765838"/>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80C-49FF-B5C8-227A5DD915D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80C-49FF-B5C8-227A5DD915D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80C-49FF-B5C8-227A5DD915D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80C-49FF-B5C8-227A5DD915D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80C-49FF-B5C8-227A5DD915D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80C-49FF-B5C8-227A5DD915D3}"/>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B80C-49FF-B5C8-227A5DD915D3}"/>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B80C-49FF-B5C8-227A5DD915D3}"/>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B80C-49FF-B5C8-227A5DD915D3}"/>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B80C-49FF-B5C8-227A5DD915D3}"/>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B80C-49FF-B5C8-227A5DD915D3}"/>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B80C-49FF-B5C8-227A5DD915D3}"/>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B80C-49FF-B5C8-227A5DD915D3}"/>
              </c:ext>
            </c:extLst>
          </c:dPt>
          <c:dLbls>
            <c:dLbl>
              <c:idx val="1"/>
              <c:layout>
                <c:manualLayout>
                  <c:x val="0.16299763403379977"/>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80C-49FF-B5C8-227A5DD915D3}"/>
                </c:ext>
              </c:extLst>
            </c:dLbl>
            <c:dLbl>
              <c:idx val="2"/>
              <c:layout>
                <c:manualLayout>
                  <c:x val="5.2459008654556112E-2"/>
                  <c:y val="4.668304668304668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80C-49FF-B5C8-227A5DD915D3}"/>
                </c:ext>
              </c:extLst>
            </c:dLbl>
            <c:dLbl>
              <c:idx val="12"/>
              <c:layout>
                <c:manualLayout>
                  <c:x val="-0.31475412568859823"/>
                  <c:y val="1.3412331443827506E-2"/>
                </c:manualLayout>
              </c:layout>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8.7658029813121402E-2"/>
                      <c:h val="5.2122501886281411E-2"/>
                    </c:manualLayout>
                  </c15:layout>
                </c:ext>
                <c:ext xmlns:c16="http://schemas.microsoft.com/office/drawing/2014/chart" uri="{C3380CC4-5D6E-409C-BE32-E72D297353CC}">
                  <c16:uniqueId val="{00000019-B80C-49FF-B5C8-227A5DD915D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Sheet1!$B$2:$B$14</c:f>
              <c:strCache>
                <c:ptCount val="13"/>
                <c:pt idx="0">
                  <c:v>01 - Natural and physical sciences</c:v>
                </c:pt>
                <c:pt idx="1">
                  <c:v>02 - Information technology</c:v>
                </c:pt>
                <c:pt idx="2">
                  <c:v>03 - Engineering and related technologies</c:v>
                </c:pt>
                <c:pt idx="3">
                  <c:v>04 - Architecture and building</c:v>
                </c:pt>
                <c:pt idx="4">
                  <c:v>05 - Agriculture, environmental and related studies</c:v>
                </c:pt>
                <c:pt idx="5">
                  <c:v>06 - Health</c:v>
                </c:pt>
                <c:pt idx="6">
                  <c:v>07 - Education</c:v>
                </c:pt>
                <c:pt idx="7">
                  <c:v>08 - Management and commerce</c:v>
                </c:pt>
                <c:pt idx="8">
                  <c:v>09 - Society and culture</c:v>
                </c:pt>
                <c:pt idx="9">
                  <c:v>10 - Creative arts</c:v>
                </c:pt>
                <c:pt idx="10">
                  <c:v>11 - Food, hospitality and personal services</c:v>
                </c:pt>
                <c:pt idx="11">
                  <c:v>12 - Mixed field programmes</c:v>
                </c:pt>
                <c:pt idx="12">
                  <c:v>Not known</c:v>
                </c:pt>
              </c:strCache>
            </c:strRef>
          </c:cat>
          <c:val>
            <c:numRef>
              <c:f>Sheet1!$C$2:$C$14</c:f>
              <c:numCache>
                <c:formatCode>#,##0</c:formatCode>
                <c:ptCount val="13"/>
                <c:pt idx="0">
                  <c:v>256810</c:v>
                </c:pt>
                <c:pt idx="1">
                  <c:v>312400</c:v>
                </c:pt>
                <c:pt idx="2">
                  <c:v>3452615</c:v>
                </c:pt>
                <c:pt idx="3">
                  <c:v>1477700</c:v>
                </c:pt>
                <c:pt idx="4">
                  <c:v>613855</c:v>
                </c:pt>
                <c:pt idx="5">
                  <c:v>7704285</c:v>
                </c:pt>
                <c:pt idx="6">
                  <c:v>604050</c:v>
                </c:pt>
                <c:pt idx="7">
                  <c:v>5037050</c:v>
                </c:pt>
                <c:pt idx="8">
                  <c:v>3886320</c:v>
                </c:pt>
                <c:pt idx="9">
                  <c:v>656550</c:v>
                </c:pt>
                <c:pt idx="10">
                  <c:v>1558940</c:v>
                </c:pt>
                <c:pt idx="11">
                  <c:v>3320860</c:v>
                </c:pt>
                <c:pt idx="12">
                  <c:v>340</c:v>
                </c:pt>
              </c:numCache>
            </c:numRef>
          </c:val>
          <c:extLst>
            <c:ext xmlns:c16="http://schemas.microsoft.com/office/drawing/2014/chart" uri="{C3380CC4-5D6E-409C-BE32-E72D297353CC}">
              <c16:uniqueId val="{0000001A-B80C-49FF-B5C8-227A5DD915D3}"/>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sz="2400" dirty="0"/>
              <a:t>Student</a:t>
            </a:r>
            <a:r>
              <a:rPr lang="en-AU" sz="2400" baseline="0" dirty="0"/>
              <a:t> Enrolments 2021 By Provider Type</a:t>
            </a:r>
            <a:endParaRPr lang="en-AU" sz="2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74F-4D0D-8A7E-36CAD36E634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74F-4D0D-8A7E-36CAD36E634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74F-4D0D-8A7E-36CAD36E634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74F-4D0D-8A7E-36CAD36E634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74F-4D0D-8A7E-36CAD36E634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74F-4D0D-8A7E-36CAD36E6347}"/>
              </c:ext>
            </c:extLst>
          </c:dPt>
          <c:dLbls>
            <c:dLbl>
              <c:idx val="2"/>
              <c:layout>
                <c:manualLayout>
                  <c:x val="0.12099213551119177"/>
                  <c:y val="1.034482758620689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74F-4D0D-8A7E-36CAD36E6347}"/>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Sheet1!$B$2:$B$7</c:f>
              <c:strCache>
                <c:ptCount val="6"/>
                <c:pt idx="0">
                  <c:v>TAFE institutes</c:v>
                </c:pt>
                <c:pt idx="1">
                  <c:v>Universities</c:v>
                </c:pt>
                <c:pt idx="2">
                  <c:v>Schools</c:v>
                </c:pt>
                <c:pt idx="3">
                  <c:v>Community education providers</c:v>
                </c:pt>
                <c:pt idx="4">
                  <c:v>Enterprise providers</c:v>
                </c:pt>
                <c:pt idx="5">
                  <c:v>Private training providers</c:v>
                </c:pt>
              </c:strCache>
            </c:strRef>
          </c:cat>
          <c:val>
            <c:numRef>
              <c:f>Sheet1!$C$2:$C$7</c:f>
              <c:numCache>
                <c:formatCode>#,##0</c:formatCode>
                <c:ptCount val="6"/>
                <c:pt idx="0">
                  <c:v>778280</c:v>
                </c:pt>
                <c:pt idx="1">
                  <c:v>75625</c:v>
                </c:pt>
                <c:pt idx="2">
                  <c:v>114110</c:v>
                </c:pt>
                <c:pt idx="3">
                  <c:v>449515</c:v>
                </c:pt>
                <c:pt idx="4">
                  <c:v>106985</c:v>
                </c:pt>
                <c:pt idx="5">
                  <c:v>3186795</c:v>
                </c:pt>
              </c:numCache>
            </c:numRef>
          </c:val>
          <c:extLst>
            <c:ext xmlns:c16="http://schemas.microsoft.com/office/drawing/2014/chart" uri="{C3380CC4-5D6E-409C-BE32-E72D297353CC}">
              <c16:uniqueId val="{0000000C-074F-4D0D-8A7E-36CAD36E6347}"/>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t>TVA - 2021 Student Enrolments in TAFE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1"/>
          <c:order val="1"/>
          <c:tx>
            <c:strRef>
              <c:f>Sheet1!$E$1</c:f>
              <c:strCache>
                <c:ptCount val="1"/>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Sheet1!$C$2:$C$11</c:f>
              <c:strCache>
                <c:ptCount val="10"/>
                <c:pt idx="1">
                  <c:v>Totals</c:v>
                </c:pt>
                <c:pt idx="2">
                  <c:v>New South Wales</c:v>
                </c:pt>
                <c:pt idx="3">
                  <c:v>Victoria</c:v>
                </c:pt>
                <c:pt idx="4">
                  <c:v>Queensland</c:v>
                </c:pt>
                <c:pt idx="5">
                  <c:v>South Australia</c:v>
                </c:pt>
                <c:pt idx="6">
                  <c:v>Western Australia</c:v>
                </c:pt>
                <c:pt idx="7">
                  <c:v>Tasmania</c:v>
                </c:pt>
                <c:pt idx="8">
                  <c:v>Northern Territory</c:v>
                </c:pt>
                <c:pt idx="9">
                  <c:v>Australian Capital Territory</c:v>
                </c:pt>
              </c:strCache>
              <c:extLst/>
            </c:strRef>
          </c:cat>
          <c:val>
            <c:numRef>
              <c:f>Sheet1!$E$2:$E$11</c:f>
              <c:numCache>
                <c:formatCode>#,##0</c:formatCode>
                <c:ptCount val="10"/>
                <c:pt idx="0">
                  <c:v>778280</c:v>
                </c:pt>
                <c:pt idx="1">
                  <c:v>778280</c:v>
                </c:pt>
                <c:pt idx="2">
                  <c:v>300950</c:v>
                </c:pt>
                <c:pt idx="3">
                  <c:v>174180</c:v>
                </c:pt>
                <c:pt idx="4">
                  <c:v>117345</c:v>
                </c:pt>
                <c:pt idx="5">
                  <c:v>45820</c:v>
                </c:pt>
                <c:pt idx="6">
                  <c:v>82700</c:v>
                </c:pt>
                <c:pt idx="7">
                  <c:v>19705</c:v>
                </c:pt>
                <c:pt idx="8">
                  <c:v>2520</c:v>
                </c:pt>
                <c:pt idx="9">
                  <c:v>18615</c:v>
                </c:pt>
              </c:numCache>
            </c:numRef>
          </c:val>
          <c:extLst>
            <c:ext xmlns:c16="http://schemas.microsoft.com/office/drawing/2014/chart" uri="{C3380CC4-5D6E-409C-BE32-E72D297353CC}">
              <c16:uniqueId val="{00000000-BFDC-4763-8EDF-82CF5C028BDB}"/>
            </c:ext>
          </c:extLst>
        </c:ser>
        <c:dLbls>
          <c:dLblPos val="outEnd"/>
          <c:showLegendKey val="0"/>
          <c:showVal val="1"/>
          <c:showCatName val="0"/>
          <c:showSerName val="0"/>
          <c:showPercent val="0"/>
          <c:showBubbleSize val="0"/>
        </c:dLbls>
        <c:gapWidth val="182"/>
        <c:axId val="1662410687"/>
        <c:axId val="1662411519"/>
        <c:extLst>
          <c:ext xmlns:c15="http://schemas.microsoft.com/office/drawing/2012/chart" uri="{02D57815-91ED-43cb-92C2-25804820EDAC}">
            <c15:filteredBarSeries>
              <c15:ser>
                <c:idx val="0"/>
                <c:order val="0"/>
                <c:tx>
                  <c:strRef>
                    <c:extLst>
                      <c:ext uri="{02D57815-91ED-43cb-92C2-25804820EDAC}">
                        <c15:formulaRef>
                          <c15:sqref>Sheet1!$D$1</c15:sqref>
                        </c15:formulaRef>
                      </c:ext>
                    </c:extLst>
                    <c:strCache>
                      <c:ptCount val="1"/>
                      <c:pt idx="0">
                        <c:v>Year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Sheet1!$C$2:$C$11</c15:sqref>
                        </c15:formulaRef>
                      </c:ext>
                    </c:extLst>
                    <c:strCache>
                      <c:ptCount val="10"/>
                      <c:pt idx="1">
                        <c:v>Totals</c:v>
                      </c:pt>
                      <c:pt idx="2">
                        <c:v>New South Wales</c:v>
                      </c:pt>
                      <c:pt idx="3">
                        <c:v>Victoria</c:v>
                      </c:pt>
                      <c:pt idx="4">
                        <c:v>Queensland</c:v>
                      </c:pt>
                      <c:pt idx="5">
                        <c:v>South Australia</c:v>
                      </c:pt>
                      <c:pt idx="6">
                        <c:v>Western Australia</c:v>
                      </c:pt>
                      <c:pt idx="7">
                        <c:v>Tasmania</c:v>
                      </c:pt>
                      <c:pt idx="8">
                        <c:v>Northern Territory</c:v>
                      </c:pt>
                      <c:pt idx="9">
                        <c:v>Australian Capital Territory</c:v>
                      </c:pt>
                    </c:strCache>
                  </c:strRef>
                </c:cat>
                <c:val>
                  <c:numRef>
                    <c:extLst>
                      <c:ext uri="{02D57815-91ED-43cb-92C2-25804820EDAC}">
                        <c15:formulaRef>
                          <c15:sqref>Sheet1!$D$2:$D$11</c15:sqref>
                        </c15:formulaRef>
                      </c:ext>
                    </c:extLst>
                    <c:numCache>
                      <c:formatCode>General</c:formatCode>
                      <c:ptCount val="10"/>
                    </c:numCache>
                  </c:numRef>
                </c:val>
                <c:extLst>
                  <c:ext xmlns:c16="http://schemas.microsoft.com/office/drawing/2014/chart" uri="{C3380CC4-5D6E-409C-BE32-E72D297353CC}">
                    <c16:uniqueId val="{00000001-BFDC-4763-8EDF-82CF5C028BDB}"/>
                  </c:ext>
                </c:extLst>
              </c15:ser>
            </c15:filteredBarSeries>
          </c:ext>
        </c:extLst>
      </c:barChart>
      <c:catAx>
        <c:axId val="166241068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62411519"/>
        <c:crosses val="autoZero"/>
        <c:auto val="1"/>
        <c:lblAlgn val="ctr"/>
        <c:lblOffset val="100"/>
        <c:noMultiLvlLbl val="0"/>
      </c:catAx>
      <c:valAx>
        <c:axId val="1662411519"/>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6241068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baseline="0">
                <a:solidFill>
                  <a:schemeClr val="tx1">
                    <a:lumMod val="65000"/>
                    <a:lumOff val="35000"/>
                  </a:schemeClr>
                </a:solidFill>
                <a:latin typeface="+mn-lt"/>
                <a:ea typeface="+mn-ea"/>
                <a:cs typeface="+mn-cs"/>
              </a:defRPr>
            </a:pPr>
            <a:r>
              <a:rPr lang="en-US"/>
              <a:t>Student enrolments by provider and funding types</a:t>
            </a:r>
          </a:p>
        </c:rich>
      </c:tx>
      <c:overlay val="0"/>
      <c:spPr>
        <a:noFill/>
        <a:ln>
          <a:noFill/>
        </a:ln>
        <a:effectLst/>
      </c:spPr>
      <c:txPr>
        <a:bodyPr rot="0" spcFirstLastPara="1" vertOverflow="ellipsis" vert="horz" wrap="square" anchor="ctr" anchorCtr="1"/>
        <a:lstStyle/>
        <a:p>
          <a:pPr>
            <a:defRPr sz="1680" b="0" i="0" u="none" strike="noStrike"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Sheet1!$B$2</c:f>
              <c:strCache>
                <c:ptCount val="1"/>
                <c:pt idx="0">
                  <c:v>Government funding</c:v>
                </c:pt>
              </c:strCache>
            </c:strRef>
          </c:tx>
          <c:spPr>
            <a:solidFill>
              <a:schemeClr val="accent1"/>
            </a:solidFill>
            <a:ln>
              <a:solidFill>
                <a:schemeClr val="accent1"/>
              </a:solidFill>
            </a:ln>
            <a:effectLst/>
          </c:spPr>
          <c:invertIfNegative val="0"/>
          <c:cat>
            <c:strRef>
              <c:f>Sheet1!$A$3:$A$8</c:f>
              <c:strCache>
                <c:ptCount val="6"/>
                <c:pt idx="0">
                  <c:v>TAFE institutes</c:v>
                </c:pt>
                <c:pt idx="1">
                  <c:v>Universities</c:v>
                </c:pt>
                <c:pt idx="2">
                  <c:v>Schools</c:v>
                </c:pt>
                <c:pt idx="3">
                  <c:v>Community education providers</c:v>
                </c:pt>
                <c:pt idx="4">
                  <c:v>Enterprise providers</c:v>
                </c:pt>
                <c:pt idx="5">
                  <c:v>Private training providers</c:v>
                </c:pt>
              </c:strCache>
            </c:strRef>
          </c:cat>
          <c:val>
            <c:numRef>
              <c:f>Sheet1!$B$3:$B$8</c:f>
              <c:numCache>
                <c:formatCode>#,##0</c:formatCode>
                <c:ptCount val="6"/>
                <c:pt idx="0">
                  <c:v>652375</c:v>
                </c:pt>
                <c:pt idx="1">
                  <c:v>60825</c:v>
                </c:pt>
                <c:pt idx="2">
                  <c:v>103290</c:v>
                </c:pt>
                <c:pt idx="3">
                  <c:v>73095</c:v>
                </c:pt>
                <c:pt idx="4">
                  <c:v>19025</c:v>
                </c:pt>
                <c:pt idx="5">
                  <c:v>525540</c:v>
                </c:pt>
              </c:numCache>
            </c:numRef>
          </c:val>
          <c:extLst>
            <c:ext xmlns:c16="http://schemas.microsoft.com/office/drawing/2014/chart" uri="{C3380CC4-5D6E-409C-BE32-E72D297353CC}">
              <c16:uniqueId val="{00000000-C586-4605-A6A2-AFF76A15A65A}"/>
            </c:ext>
          </c:extLst>
        </c:ser>
        <c:ser>
          <c:idx val="1"/>
          <c:order val="1"/>
          <c:tx>
            <c:strRef>
              <c:f>Sheet1!$C$2</c:f>
              <c:strCache>
                <c:ptCount val="1"/>
                <c:pt idx="0">
                  <c:v>Domestic fee-for-service funding</c:v>
                </c:pt>
              </c:strCache>
            </c:strRef>
          </c:tx>
          <c:spPr>
            <a:solidFill>
              <a:schemeClr val="accent2"/>
            </a:solidFill>
            <a:ln>
              <a:solidFill>
                <a:schemeClr val="accent2"/>
              </a:solidFill>
            </a:ln>
            <a:effectLst/>
          </c:spPr>
          <c:invertIfNegative val="0"/>
          <c:cat>
            <c:strRef>
              <c:f>Sheet1!$A$3:$A$8</c:f>
              <c:strCache>
                <c:ptCount val="6"/>
                <c:pt idx="0">
                  <c:v>TAFE institutes</c:v>
                </c:pt>
                <c:pt idx="1">
                  <c:v>Universities</c:v>
                </c:pt>
                <c:pt idx="2">
                  <c:v>Schools</c:v>
                </c:pt>
                <c:pt idx="3">
                  <c:v>Community education providers</c:v>
                </c:pt>
                <c:pt idx="4">
                  <c:v>Enterprise providers</c:v>
                </c:pt>
                <c:pt idx="5">
                  <c:v>Private training providers</c:v>
                </c:pt>
              </c:strCache>
            </c:strRef>
          </c:cat>
          <c:val>
            <c:numRef>
              <c:f>Sheet1!$C$3:$C$8</c:f>
              <c:numCache>
                <c:formatCode>#,##0</c:formatCode>
                <c:ptCount val="6"/>
                <c:pt idx="0">
                  <c:v>118210</c:v>
                </c:pt>
                <c:pt idx="1">
                  <c:v>14070</c:v>
                </c:pt>
                <c:pt idx="2">
                  <c:v>12615</c:v>
                </c:pt>
                <c:pt idx="3">
                  <c:v>381735</c:v>
                </c:pt>
                <c:pt idx="4">
                  <c:v>88230</c:v>
                </c:pt>
                <c:pt idx="5">
                  <c:v>2697365</c:v>
                </c:pt>
              </c:numCache>
            </c:numRef>
          </c:val>
          <c:extLst>
            <c:ext xmlns:c16="http://schemas.microsoft.com/office/drawing/2014/chart" uri="{C3380CC4-5D6E-409C-BE32-E72D297353CC}">
              <c16:uniqueId val="{00000001-C586-4605-A6A2-AFF76A15A65A}"/>
            </c:ext>
          </c:extLst>
        </c:ser>
        <c:ser>
          <c:idx val="2"/>
          <c:order val="2"/>
          <c:tx>
            <c:strRef>
              <c:f>Sheet1!$D$2</c:f>
              <c:strCache>
                <c:ptCount val="1"/>
                <c:pt idx="0">
                  <c:v>International fee-for-service funding</c:v>
                </c:pt>
              </c:strCache>
            </c:strRef>
          </c:tx>
          <c:spPr>
            <a:solidFill>
              <a:schemeClr val="accent3"/>
            </a:solidFill>
            <a:ln>
              <a:solidFill>
                <a:schemeClr val="accent3"/>
              </a:solidFill>
            </a:ln>
            <a:effectLst/>
          </c:spPr>
          <c:invertIfNegative val="0"/>
          <c:cat>
            <c:strRef>
              <c:f>Sheet1!$A$3:$A$8</c:f>
              <c:strCache>
                <c:ptCount val="6"/>
                <c:pt idx="0">
                  <c:v>TAFE institutes</c:v>
                </c:pt>
                <c:pt idx="1">
                  <c:v>Universities</c:v>
                </c:pt>
                <c:pt idx="2">
                  <c:v>Schools</c:v>
                </c:pt>
                <c:pt idx="3">
                  <c:v>Community education providers</c:v>
                </c:pt>
                <c:pt idx="4">
                  <c:v>Enterprise providers</c:v>
                </c:pt>
                <c:pt idx="5">
                  <c:v>Private training providers</c:v>
                </c:pt>
              </c:strCache>
            </c:strRef>
          </c:cat>
          <c:val>
            <c:numRef>
              <c:f>Sheet1!$D$3:$D$8</c:f>
              <c:numCache>
                <c:formatCode>#,##0</c:formatCode>
                <c:ptCount val="6"/>
                <c:pt idx="0">
                  <c:v>28650</c:v>
                </c:pt>
                <c:pt idx="1">
                  <c:v>1985</c:v>
                </c:pt>
                <c:pt idx="2">
                  <c:v>45</c:v>
                </c:pt>
                <c:pt idx="3">
                  <c:v>2160</c:v>
                </c:pt>
                <c:pt idx="4">
                  <c:v>1155</c:v>
                </c:pt>
                <c:pt idx="5">
                  <c:v>180330</c:v>
                </c:pt>
              </c:numCache>
            </c:numRef>
          </c:val>
          <c:extLst>
            <c:ext xmlns:c16="http://schemas.microsoft.com/office/drawing/2014/chart" uri="{C3380CC4-5D6E-409C-BE32-E72D297353CC}">
              <c16:uniqueId val="{00000002-C586-4605-A6A2-AFF76A15A65A}"/>
            </c:ext>
          </c:extLst>
        </c:ser>
        <c:dLbls>
          <c:showLegendKey val="0"/>
          <c:showVal val="0"/>
          <c:showCatName val="0"/>
          <c:showSerName val="0"/>
          <c:showPercent val="0"/>
          <c:showBubbleSize val="0"/>
        </c:dLbls>
        <c:gapWidth val="100"/>
        <c:axId val="135101295"/>
        <c:axId val="135105871"/>
      </c:barChart>
      <c:catAx>
        <c:axId val="1351012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baseline="0">
                <a:solidFill>
                  <a:schemeClr val="tx1">
                    <a:lumMod val="65000"/>
                    <a:lumOff val="35000"/>
                  </a:schemeClr>
                </a:solidFill>
                <a:latin typeface="+mn-lt"/>
                <a:ea typeface="+mn-ea"/>
                <a:cs typeface="+mn-cs"/>
              </a:defRPr>
            </a:pPr>
            <a:endParaRPr lang="en-US"/>
          </a:p>
        </c:txPr>
        <c:crossAx val="135105871"/>
        <c:crosses val="autoZero"/>
        <c:auto val="1"/>
        <c:lblAlgn val="ctr"/>
        <c:lblOffset val="100"/>
        <c:noMultiLvlLbl val="0"/>
      </c:catAx>
      <c:valAx>
        <c:axId val="13510587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baseline="0">
                <a:solidFill>
                  <a:schemeClr val="tx1">
                    <a:lumMod val="65000"/>
                    <a:lumOff val="35000"/>
                  </a:schemeClr>
                </a:solidFill>
                <a:latin typeface="+mn-lt"/>
                <a:ea typeface="+mn-ea"/>
                <a:cs typeface="+mn-cs"/>
              </a:defRPr>
            </a:pPr>
            <a:endParaRPr lang="en-US"/>
          </a:p>
        </c:txPr>
        <c:crossAx val="135101295"/>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400" b="0" i="0" u="none" strike="noStrike"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400" b="0" i="0" u="none" strike="noStrike"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sz="1600" b="1"/>
              <a:t>Whose</a:t>
            </a:r>
            <a:r>
              <a:rPr lang="en-AU" sz="1600" b="1" baseline="0"/>
              <a:t> delivering Non AQF Courses </a:t>
            </a:r>
            <a:endParaRPr lang="en-AU" sz="16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4F6-40D0-9F61-168257EC1E4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4F6-40D0-9F61-168257EC1E4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4F6-40D0-9F61-168257EC1E4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4F6-40D0-9F61-168257EC1E4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4F6-40D0-9F61-168257EC1E4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24F6-40D0-9F61-168257EC1E4A}"/>
              </c:ext>
            </c:extLst>
          </c:dPt>
          <c:dLbls>
            <c:dLbl>
              <c:idx val="0"/>
              <c:layout>
                <c:manualLayout>
                  <c:x val="-3.888888888888889E-2"/>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4F6-40D0-9F61-168257EC1E4A}"/>
                </c:ext>
              </c:extLst>
            </c:dLbl>
            <c:dLbl>
              <c:idx val="1"/>
              <c:layout>
                <c:manualLayout>
                  <c:x val="0.14970447311107388"/>
                  <c:y val="-1.9111811023622047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4F6-40D0-9F61-168257EC1E4A}"/>
                </c:ext>
              </c:extLst>
            </c:dLbl>
            <c:dLbl>
              <c:idx val="2"/>
              <c:layout>
                <c:manualLayout>
                  <c:x val="5.6737644496565508E-2"/>
                  <c:y val="-4.194066141732284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4F6-40D0-9F61-168257EC1E4A}"/>
                </c:ext>
              </c:extLst>
            </c:dLbl>
            <c:dLbl>
              <c:idx val="3"/>
              <c:layout>
                <c:manualLayout>
                  <c:x val="6.3829787234040989E-3"/>
                  <c:y val="6.719999999999996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24F6-40D0-9F61-168257EC1E4A}"/>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Sheet1!$A$1:$F$1</c:f>
              <c:strCache>
                <c:ptCount val="6"/>
                <c:pt idx="0">
                  <c:v>TAFE institutes</c:v>
                </c:pt>
                <c:pt idx="1">
                  <c:v>Universities</c:v>
                </c:pt>
                <c:pt idx="2">
                  <c:v>Schools</c:v>
                </c:pt>
                <c:pt idx="3">
                  <c:v>Community education providers</c:v>
                </c:pt>
                <c:pt idx="4">
                  <c:v>Enterprise providers</c:v>
                </c:pt>
                <c:pt idx="5">
                  <c:v>Private training providers</c:v>
                </c:pt>
              </c:strCache>
            </c:strRef>
          </c:cat>
          <c:val>
            <c:numRef>
              <c:f>Sheet1!$A$2:$F$2</c:f>
              <c:numCache>
                <c:formatCode>#,##0</c:formatCode>
                <c:ptCount val="6"/>
                <c:pt idx="0">
                  <c:v>179065</c:v>
                </c:pt>
                <c:pt idx="1">
                  <c:v>9620</c:v>
                </c:pt>
                <c:pt idx="2">
                  <c:v>3985</c:v>
                </c:pt>
                <c:pt idx="3">
                  <c:v>391040</c:v>
                </c:pt>
                <c:pt idx="4">
                  <c:v>71685</c:v>
                </c:pt>
                <c:pt idx="5">
                  <c:v>2309025</c:v>
                </c:pt>
              </c:numCache>
            </c:numRef>
          </c:val>
          <c:extLst>
            <c:ext xmlns:c16="http://schemas.microsoft.com/office/drawing/2014/chart" uri="{C3380CC4-5D6E-409C-BE32-E72D297353CC}">
              <c16:uniqueId val="{0000000C-24F6-40D0-9F61-168257EC1E4A}"/>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t> Provider</a:t>
            </a:r>
            <a:r>
              <a:rPr lang="en-US" sz="2000" b="1" baseline="0" dirty="0"/>
              <a:t> Types – Cert 3</a:t>
            </a:r>
            <a:endParaRPr lang="en-US" sz="20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Sheet1!$A$2</c:f>
              <c:strCache>
                <c:ptCount val="1"/>
                <c:pt idx="0">
                  <c:v>Certificate III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73E-486A-987D-1E95651D519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73E-486A-987D-1E95651D519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73E-486A-987D-1E95651D519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73E-486A-987D-1E95651D519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73E-486A-987D-1E95651D519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73E-486A-987D-1E95651D5198}"/>
              </c:ext>
            </c:extLst>
          </c:dPt>
          <c:dLbls>
            <c:dLbl>
              <c:idx val="1"/>
              <c:layout>
                <c:manualLayout>
                  <c:x val="0.13888888888888878"/>
                  <c:y val="-3.703703703703712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73E-486A-987D-1E95651D5198}"/>
                </c:ext>
              </c:extLst>
            </c:dLbl>
            <c:dLbl>
              <c:idx val="2"/>
              <c:layout>
                <c:manualLayout>
                  <c:x val="-4.1666666666666664E-2"/>
                  <c:y val="7.40740740740740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73E-486A-987D-1E95651D5198}"/>
                </c:ext>
              </c:extLst>
            </c:dLbl>
            <c:dLbl>
              <c:idx val="3"/>
              <c:layout>
                <c:manualLayout>
                  <c:x val="0.125"/>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73E-486A-987D-1E95651D5198}"/>
                </c:ext>
              </c:extLst>
            </c:dLbl>
            <c:dLbl>
              <c:idx val="4"/>
              <c:layout>
                <c:manualLayout>
                  <c:x val="-0.15000000000000005"/>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373E-486A-987D-1E95651D5198}"/>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Sheet1!$B$1:$G$1</c:f>
              <c:strCache>
                <c:ptCount val="6"/>
                <c:pt idx="0">
                  <c:v>TAFE institutes</c:v>
                </c:pt>
                <c:pt idx="1">
                  <c:v>Universities</c:v>
                </c:pt>
                <c:pt idx="2">
                  <c:v>Schools</c:v>
                </c:pt>
                <c:pt idx="3">
                  <c:v>Community education providers</c:v>
                </c:pt>
                <c:pt idx="4">
                  <c:v>Enterprise providers</c:v>
                </c:pt>
                <c:pt idx="5">
                  <c:v>Private training providers</c:v>
                </c:pt>
              </c:strCache>
            </c:strRef>
          </c:cat>
          <c:val>
            <c:numRef>
              <c:f>Sheet1!$B$2:$G$2</c:f>
              <c:numCache>
                <c:formatCode>#,##0</c:formatCode>
                <c:ptCount val="6"/>
                <c:pt idx="0">
                  <c:v>311525</c:v>
                </c:pt>
                <c:pt idx="1">
                  <c:v>25035</c:v>
                </c:pt>
                <c:pt idx="2">
                  <c:v>22765</c:v>
                </c:pt>
                <c:pt idx="3">
                  <c:v>28460</c:v>
                </c:pt>
                <c:pt idx="4">
                  <c:v>23085</c:v>
                </c:pt>
                <c:pt idx="5">
                  <c:v>531220</c:v>
                </c:pt>
              </c:numCache>
            </c:numRef>
          </c:val>
          <c:extLst>
            <c:ext xmlns:c16="http://schemas.microsoft.com/office/drawing/2014/chart" uri="{C3380CC4-5D6E-409C-BE32-E72D297353CC}">
              <c16:uniqueId val="{0000000C-373E-486A-987D-1E95651D5198}"/>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dirty="0"/>
              <a:t>VET</a:t>
            </a:r>
            <a:r>
              <a:rPr lang="en-AU" baseline="0" dirty="0"/>
              <a:t> Diploma Enrolments – By Provider 2021</a:t>
            </a:r>
            <a:endParaRPr lang="en-AU"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A05-4E40-9D88-5AC6700D6EE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A05-4E40-9D88-5AC6700D6EE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A05-4E40-9D88-5AC6700D6EE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A05-4E40-9D88-5AC6700D6EE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A05-4E40-9D88-5AC6700D6EE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A05-4E40-9D88-5AC6700D6EEF}"/>
              </c:ext>
            </c:extLst>
          </c:dPt>
          <c:dLbls>
            <c:dLbl>
              <c:idx val="2"/>
              <c:layout>
                <c:manualLayout>
                  <c:x val="0.12250114659372739"/>
                  <c:y val="-2.376178797638692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A05-4E40-9D88-5AC6700D6EEF}"/>
                </c:ext>
              </c:extLst>
            </c:dLbl>
            <c:dLbl>
              <c:idx val="3"/>
              <c:layout>
                <c:manualLayout>
                  <c:x val="4.1357363179856811E-2"/>
                  <c:y val="8.980335085044068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A05-4E40-9D88-5AC6700D6EEF}"/>
                </c:ext>
              </c:extLst>
            </c:dLbl>
            <c:dLbl>
              <c:idx val="4"/>
              <c:layout>
                <c:manualLayout>
                  <c:x val="0.16944444444444434"/>
                  <c:y val="0.111111111111111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5A05-4E40-9D88-5AC6700D6EEF}"/>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Sheet1!$B$2:$B$7</c:f>
              <c:strCache>
                <c:ptCount val="6"/>
                <c:pt idx="0">
                  <c:v>TAFE institutes</c:v>
                </c:pt>
                <c:pt idx="1">
                  <c:v>Universities</c:v>
                </c:pt>
                <c:pt idx="2">
                  <c:v>Schools</c:v>
                </c:pt>
                <c:pt idx="3">
                  <c:v>Community education providers</c:v>
                </c:pt>
                <c:pt idx="4">
                  <c:v>Enterprise providers</c:v>
                </c:pt>
                <c:pt idx="5">
                  <c:v>Private training providers</c:v>
                </c:pt>
              </c:strCache>
            </c:strRef>
          </c:cat>
          <c:val>
            <c:numRef>
              <c:f>Sheet1!$C$2:$C$7</c:f>
              <c:numCache>
                <c:formatCode>#,##0</c:formatCode>
                <c:ptCount val="6"/>
                <c:pt idx="0">
                  <c:v>97410</c:v>
                </c:pt>
                <c:pt idx="1">
                  <c:v>17200</c:v>
                </c:pt>
                <c:pt idx="2">
                  <c:v>200</c:v>
                </c:pt>
                <c:pt idx="3">
                  <c:v>7110</c:v>
                </c:pt>
                <c:pt idx="4">
                  <c:v>2565</c:v>
                </c:pt>
                <c:pt idx="5">
                  <c:v>229930</c:v>
                </c:pt>
              </c:numCache>
            </c:numRef>
          </c:val>
          <c:extLst>
            <c:ext xmlns:c16="http://schemas.microsoft.com/office/drawing/2014/chart" uri="{C3380CC4-5D6E-409C-BE32-E72D297353CC}">
              <c16:uniqueId val="{0000000C-5A05-4E40-9D88-5AC6700D6EEF}"/>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362591-64C1-4C15-BE83-43D81447AA31}" type="datetimeFigureOut">
              <a:rPr lang="en-AU" smtClean="0"/>
              <a:t>22/11/2022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4FA798-726C-4444-917E-348DC4DFD307}" type="slidenum">
              <a:rPr lang="en-AU" smtClean="0"/>
              <a:t>‹#›</a:t>
            </a:fld>
            <a:endParaRPr lang="en-AU"/>
          </a:p>
        </p:txBody>
      </p:sp>
    </p:spTree>
    <p:extLst>
      <p:ext uri="{BB962C8B-B14F-4D97-AF65-F5344CB8AC3E}">
        <p14:creationId xmlns:p14="http://schemas.microsoft.com/office/powerpoint/2010/main" val="1029583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Thank you Erica and AVETRA for the opportunity to present today.</a:t>
            </a:r>
          </a:p>
          <a:p>
            <a:endParaRPr lang="en-AU" dirty="0"/>
          </a:p>
          <a:p>
            <a:r>
              <a:rPr lang="en-AU"/>
              <a:t>PAY MY RESPECTS TO TRADITIONAL OWNERS OF THE LAND – ELDERS PAST, PRESENT AND EMERGING</a:t>
            </a:r>
            <a:endParaRPr lang="en-AU" dirty="0"/>
          </a:p>
          <a:p>
            <a:endParaRPr lang="en-AU" dirty="0"/>
          </a:p>
          <a:p>
            <a:r>
              <a:rPr lang="en-AU" dirty="0"/>
              <a:t>Present one scenario for the future of VET</a:t>
            </a:r>
          </a:p>
          <a:p>
            <a:endParaRPr lang="en-AU" dirty="0"/>
          </a:p>
          <a:p>
            <a:r>
              <a:rPr lang="en-AU" dirty="0"/>
              <a:t>What VET will deliver</a:t>
            </a:r>
          </a:p>
          <a:p>
            <a:endParaRPr lang="en-AU" dirty="0"/>
          </a:p>
          <a:p>
            <a:r>
              <a:rPr lang="en-AU" dirty="0"/>
              <a:t>How it knows what to deliver</a:t>
            </a:r>
          </a:p>
          <a:p>
            <a:endParaRPr lang="en-AU" dirty="0"/>
          </a:p>
          <a:p>
            <a:r>
              <a:rPr lang="en-AU" dirty="0"/>
              <a:t>Personal</a:t>
            </a:r>
          </a:p>
          <a:p>
            <a:endParaRPr lang="en-AU" dirty="0"/>
          </a:p>
          <a:p>
            <a:r>
              <a:rPr lang="en-AU" dirty="0"/>
              <a:t>Idiosyncratic – based on experience and reading research reports</a:t>
            </a:r>
          </a:p>
          <a:p>
            <a:endParaRPr lang="en-AU" dirty="0"/>
          </a:p>
          <a:p>
            <a:r>
              <a:rPr lang="en-AU" dirty="0"/>
              <a:t>Contentious</a:t>
            </a:r>
          </a:p>
          <a:p>
            <a:endParaRPr lang="en-AU" dirty="0"/>
          </a:p>
          <a:p>
            <a:r>
              <a:rPr lang="en-AU" dirty="0"/>
              <a:t>Critical – not of practitioners but policy makers</a:t>
            </a:r>
          </a:p>
          <a:p>
            <a:endParaRPr lang="en-AU" dirty="0"/>
          </a:p>
          <a:p>
            <a:r>
              <a:rPr lang="en-AU" dirty="0"/>
              <a:t>Strong future</a:t>
            </a:r>
          </a:p>
        </p:txBody>
      </p:sp>
      <p:sp>
        <p:nvSpPr>
          <p:cNvPr id="4" name="Slide Number Placeholder 3"/>
          <p:cNvSpPr>
            <a:spLocks noGrp="1"/>
          </p:cNvSpPr>
          <p:nvPr>
            <p:ph type="sldNum" sz="quarter" idx="5"/>
          </p:nvPr>
        </p:nvSpPr>
        <p:spPr/>
        <p:txBody>
          <a:bodyPr/>
          <a:lstStyle/>
          <a:p>
            <a:fld id="{CC4FA798-726C-4444-917E-348DC4DFD307}" type="slidenum">
              <a:rPr lang="en-AU" smtClean="0"/>
              <a:t>1</a:t>
            </a:fld>
            <a:endParaRPr lang="en-AU"/>
          </a:p>
        </p:txBody>
      </p:sp>
    </p:spTree>
    <p:extLst>
      <p:ext uri="{BB962C8B-B14F-4D97-AF65-F5344CB8AC3E}">
        <p14:creationId xmlns:p14="http://schemas.microsoft.com/office/powerpoint/2010/main" val="3420040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r>
              <a:rPr lang="en-AU" dirty="0"/>
              <a:t>Generic use</a:t>
            </a:r>
          </a:p>
        </p:txBody>
      </p:sp>
      <p:sp>
        <p:nvSpPr>
          <p:cNvPr id="4" name="Slide Number Placeholder 3"/>
          <p:cNvSpPr>
            <a:spLocks noGrp="1"/>
          </p:cNvSpPr>
          <p:nvPr>
            <p:ph type="sldNum" sz="quarter" idx="5"/>
          </p:nvPr>
        </p:nvSpPr>
        <p:spPr/>
        <p:txBody>
          <a:bodyPr/>
          <a:lstStyle/>
          <a:p>
            <a:fld id="{CC4FA798-726C-4444-917E-348DC4DFD307}" type="slidenum">
              <a:rPr lang="en-AU" smtClean="0"/>
              <a:t>10</a:t>
            </a:fld>
            <a:endParaRPr lang="en-AU"/>
          </a:p>
        </p:txBody>
      </p:sp>
    </p:spTree>
    <p:extLst>
      <p:ext uri="{BB962C8B-B14F-4D97-AF65-F5344CB8AC3E}">
        <p14:creationId xmlns:p14="http://schemas.microsoft.com/office/powerpoint/2010/main" val="14938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C4FA798-726C-4444-917E-348DC4DFD307}" type="slidenum">
              <a:rPr lang="en-AU" smtClean="0"/>
              <a:t>11</a:t>
            </a:fld>
            <a:endParaRPr lang="en-AU"/>
          </a:p>
        </p:txBody>
      </p:sp>
    </p:spTree>
    <p:extLst>
      <p:ext uri="{BB962C8B-B14F-4D97-AF65-F5344CB8AC3E}">
        <p14:creationId xmlns:p14="http://schemas.microsoft.com/office/powerpoint/2010/main" val="3074558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C4FA798-726C-4444-917E-348DC4DFD307}" type="slidenum">
              <a:rPr lang="en-AU" smtClean="0"/>
              <a:t>12</a:t>
            </a:fld>
            <a:endParaRPr lang="en-AU"/>
          </a:p>
        </p:txBody>
      </p:sp>
    </p:spTree>
    <p:extLst>
      <p:ext uri="{BB962C8B-B14F-4D97-AF65-F5344CB8AC3E}">
        <p14:creationId xmlns:p14="http://schemas.microsoft.com/office/powerpoint/2010/main" val="2424932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r>
              <a:rPr lang="en-AU" dirty="0"/>
              <a:t>How large is VET compared to HE</a:t>
            </a:r>
          </a:p>
          <a:p>
            <a:endParaRPr lang="en-AU" dirty="0"/>
          </a:p>
          <a:p>
            <a:r>
              <a:rPr lang="en-AU" dirty="0"/>
              <a:t>VET people find of quoting student enrolments – 4 million plus compared to 1 million</a:t>
            </a:r>
          </a:p>
          <a:p>
            <a:endParaRPr lang="en-AU" dirty="0"/>
          </a:p>
          <a:p>
            <a:r>
              <a:rPr lang="en-AU" dirty="0"/>
              <a:t>But most HE students are full time and majority doing a bachelor’s degree</a:t>
            </a:r>
          </a:p>
          <a:p>
            <a:endParaRPr lang="en-AU" dirty="0"/>
          </a:p>
          <a:p>
            <a:r>
              <a:rPr lang="en-AU" dirty="0"/>
              <a:t>Yet very few students in VET full time, most doing a short, often single unit course</a:t>
            </a:r>
          </a:p>
          <a:p>
            <a:endParaRPr lang="en-AU" dirty="0"/>
          </a:p>
          <a:p>
            <a:r>
              <a:rPr lang="en-AU" dirty="0"/>
              <a:t>Full time equivalents VET only about 33% size of HE</a:t>
            </a:r>
          </a:p>
        </p:txBody>
      </p:sp>
      <p:sp>
        <p:nvSpPr>
          <p:cNvPr id="4" name="Slide Number Placeholder 3"/>
          <p:cNvSpPr>
            <a:spLocks noGrp="1"/>
          </p:cNvSpPr>
          <p:nvPr>
            <p:ph type="sldNum" sz="quarter" idx="5"/>
          </p:nvPr>
        </p:nvSpPr>
        <p:spPr/>
        <p:txBody>
          <a:bodyPr/>
          <a:lstStyle/>
          <a:p>
            <a:fld id="{CC4FA798-726C-4444-917E-348DC4DFD307}" type="slidenum">
              <a:rPr lang="en-AU" smtClean="0"/>
              <a:t>13</a:t>
            </a:fld>
            <a:endParaRPr lang="en-AU"/>
          </a:p>
        </p:txBody>
      </p:sp>
    </p:spTree>
    <p:extLst>
      <p:ext uri="{BB962C8B-B14F-4D97-AF65-F5344CB8AC3E}">
        <p14:creationId xmlns:p14="http://schemas.microsoft.com/office/powerpoint/2010/main" val="2419579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 majority doing short courses – what we now term micro- </a:t>
            </a:r>
            <a:r>
              <a:rPr lang="en-AU" dirty="0" err="1"/>
              <a:t>drentials</a:t>
            </a:r>
            <a:r>
              <a:rPr lang="en-AU" dirty="0"/>
              <a:t>.</a:t>
            </a:r>
          </a:p>
          <a:p>
            <a:endParaRPr lang="en-AU" dirty="0"/>
          </a:p>
          <a:p>
            <a:r>
              <a:rPr lang="en-AU" dirty="0"/>
              <a:t>Non AQF qualification – does not mean outside national system – often single or small groups of units.</a:t>
            </a:r>
          </a:p>
          <a:p>
            <a:endParaRPr lang="en-AU" dirty="0"/>
          </a:p>
          <a:p>
            <a:r>
              <a:rPr lang="en-AU" dirty="0"/>
              <a:t>But not skillsets as defined by Training Packages</a:t>
            </a:r>
          </a:p>
          <a:p>
            <a:endParaRPr lang="en-AU" dirty="0"/>
          </a:p>
          <a:p>
            <a:r>
              <a:rPr lang="en-AU" dirty="0"/>
              <a:t>After that cert 3</a:t>
            </a:r>
          </a:p>
          <a:p>
            <a:endParaRPr lang="en-AU" dirty="0"/>
          </a:p>
          <a:p>
            <a:r>
              <a:rPr lang="en-AU" dirty="0"/>
              <a:t>Everything else marginal</a:t>
            </a:r>
          </a:p>
          <a:p>
            <a:endParaRPr lang="en-AU" dirty="0"/>
          </a:p>
          <a:p>
            <a:r>
              <a:rPr lang="en-AU" dirty="0"/>
              <a:t>Is VET tertiary</a:t>
            </a:r>
          </a:p>
          <a:p>
            <a:endParaRPr lang="en-AU" dirty="0"/>
          </a:p>
          <a:p>
            <a:r>
              <a:rPr lang="en-AU" dirty="0"/>
              <a:t>Only above Certificate</a:t>
            </a:r>
          </a:p>
          <a:p>
            <a:endParaRPr lang="en-AU" dirty="0"/>
          </a:p>
          <a:p>
            <a:r>
              <a:rPr lang="en-AU" dirty="0"/>
              <a:t>In Europe and UK upper secondary</a:t>
            </a:r>
          </a:p>
          <a:p>
            <a:endParaRPr lang="en-AU" dirty="0"/>
          </a:p>
          <a:p>
            <a:r>
              <a:rPr lang="en-AU" dirty="0"/>
              <a:t>Is it helpful for VET to be considered tertiary</a:t>
            </a:r>
          </a:p>
        </p:txBody>
      </p:sp>
      <p:sp>
        <p:nvSpPr>
          <p:cNvPr id="4" name="Slide Number Placeholder 3"/>
          <p:cNvSpPr>
            <a:spLocks noGrp="1"/>
          </p:cNvSpPr>
          <p:nvPr>
            <p:ph type="sldNum" sz="quarter" idx="5"/>
          </p:nvPr>
        </p:nvSpPr>
        <p:spPr/>
        <p:txBody>
          <a:bodyPr/>
          <a:lstStyle/>
          <a:p>
            <a:fld id="{CC4FA798-726C-4444-917E-348DC4DFD307}" type="slidenum">
              <a:rPr lang="en-AU" smtClean="0"/>
              <a:t>14</a:t>
            </a:fld>
            <a:endParaRPr lang="en-AU"/>
          </a:p>
        </p:txBody>
      </p:sp>
    </p:spTree>
    <p:extLst>
      <p:ext uri="{BB962C8B-B14F-4D97-AF65-F5344CB8AC3E}">
        <p14:creationId xmlns:p14="http://schemas.microsoft.com/office/powerpoint/2010/main" val="2727445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r>
              <a:rPr lang="en-AU" dirty="0"/>
              <a:t>Rise of non accredited training</a:t>
            </a:r>
          </a:p>
          <a:p>
            <a:endParaRPr lang="en-AU" dirty="0"/>
          </a:p>
          <a:p>
            <a:r>
              <a:rPr lang="en-AU" dirty="0"/>
              <a:t>Rise of web based, non accredited </a:t>
            </a:r>
            <a:r>
              <a:rPr lang="en-AU" dirty="0" err="1"/>
              <a:t>edication</a:t>
            </a:r>
            <a:endParaRPr lang="en-AU" dirty="0"/>
          </a:p>
          <a:p>
            <a:endParaRPr lang="en-AU" dirty="0"/>
          </a:p>
          <a:p>
            <a:r>
              <a:rPr lang="en-AU" dirty="0"/>
              <a:t>YouTube</a:t>
            </a:r>
          </a:p>
          <a:p>
            <a:endParaRPr lang="en-AU" dirty="0"/>
          </a:p>
          <a:p>
            <a:r>
              <a:rPr lang="en-AU" dirty="0"/>
              <a:t>E bike</a:t>
            </a:r>
          </a:p>
          <a:p>
            <a:endParaRPr lang="en-AU" dirty="0"/>
          </a:p>
          <a:p>
            <a:r>
              <a:rPr lang="en-AU" dirty="0"/>
              <a:t>Cycle </a:t>
            </a:r>
            <a:r>
              <a:rPr lang="en-AU" dirty="0" err="1"/>
              <a:t>Maintennance</a:t>
            </a:r>
            <a:r>
              <a:rPr lang="en-AU" dirty="0"/>
              <a:t> Academy</a:t>
            </a:r>
          </a:p>
        </p:txBody>
      </p:sp>
      <p:sp>
        <p:nvSpPr>
          <p:cNvPr id="4" name="Slide Number Placeholder 3"/>
          <p:cNvSpPr>
            <a:spLocks noGrp="1"/>
          </p:cNvSpPr>
          <p:nvPr>
            <p:ph type="sldNum" sz="quarter" idx="5"/>
          </p:nvPr>
        </p:nvSpPr>
        <p:spPr/>
        <p:txBody>
          <a:bodyPr/>
          <a:lstStyle/>
          <a:p>
            <a:fld id="{CC4FA798-726C-4444-917E-348DC4DFD307}" type="slidenum">
              <a:rPr lang="en-AU" smtClean="0"/>
              <a:t>15</a:t>
            </a:fld>
            <a:endParaRPr lang="en-AU"/>
          </a:p>
        </p:txBody>
      </p:sp>
    </p:spTree>
    <p:extLst>
      <p:ext uri="{BB962C8B-B14F-4D97-AF65-F5344CB8AC3E}">
        <p14:creationId xmlns:p14="http://schemas.microsoft.com/office/powerpoint/2010/main" val="1004877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Disciplines</a:t>
            </a:r>
          </a:p>
          <a:p>
            <a:endParaRPr lang="en-AU" dirty="0"/>
          </a:p>
          <a:p>
            <a:r>
              <a:rPr lang="en-AU" dirty="0"/>
              <a:t>Heath</a:t>
            </a:r>
          </a:p>
          <a:p>
            <a:endParaRPr lang="en-AU" dirty="0"/>
          </a:p>
          <a:p>
            <a:r>
              <a:rPr lang="en-AU" dirty="0"/>
              <a:t>Social care</a:t>
            </a:r>
          </a:p>
          <a:p>
            <a:endParaRPr lang="en-AU" dirty="0"/>
          </a:p>
          <a:p>
            <a:r>
              <a:rPr lang="en-AU" dirty="0"/>
              <a:t>Business and Management still substantial but smaller than Heath and Personal Services</a:t>
            </a:r>
          </a:p>
          <a:p>
            <a:endParaRPr lang="en-AU" dirty="0"/>
          </a:p>
          <a:p>
            <a:r>
              <a:rPr lang="en-AU" dirty="0"/>
              <a:t>Traditional areas declining</a:t>
            </a:r>
          </a:p>
        </p:txBody>
      </p:sp>
      <p:sp>
        <p:nvSpPr>
          <p:cNvPr id="4" name="Slide Number Placeholder 3"/>
          <p:cNvSpPr>
            <a:spLocks noGrp="1"/>
          </p:cNvSpPr>
          <p:nvPr>
            <p:ph type="sldNum" sz="quarter" idx="5"/>
          </p:nvPr>
        </p:nvSpPr>
        <p:spPr/>
        <p:txBody>
          <a:bodyPr/>
          <a:lstStyle/>
          <a:p>
            <a:fld id="{CC4FA798-726C-4444-917E-348DC4DFD307}" type="slidenum">
              <a:rPr lang="en-AU" smtClean="0"/>
              <a:t>16</a:t>
            </a:fld>
            <a:endParaRPr lang="en-AU"/>
          </a:p>
        </p:txBody>
      </p:sp>
    </p:spTree>
    <p:extLst>
      <p:ext uri="{BB962C8B-B14F-4D97-AF65-F5344CB8AC3E}">
        <p14:creationId xmlns:p14="http://schemas.microsoft.com/office/powerpoint/2010/main" val="2631170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C4FA798-726C-4444-917E-348DC4DFD307}" type="slidenum">
              <a:rPr lang="en-AU" smtClean="0"/>
              <a:t>17</a:t>
            </a:fld>
            <a:endParaRPr lang="en-AU"/>
          </a:p>
        </p:txBody>
      </p:sp>
    </p:spTree>
    <p:extLst>
      <p:ext uri="{BB962C8B-B14F-4D97-AF65-F5344CB8AC3E}">
        <p14:creationId xmlns:p14="http://schemas.microsoft.com/office/powerpoint/2010/main" val="1146792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Private providers a lot bigger than TAFE</a:t>
            </a:r>
          </a:p>
          <a:p>
            <a:endParaRPr lang="en-AU" dirty="0"/>
          </a:p>
          <a:p>
            <a:r>
              <a:rPr lang="en-AU" dirty="0"/>
              <a:t>Others even smaller</a:t>
            </a:r>
          </a:p>
        </p:txBody>
      </p:sp>
      <p:sp>
        <p:nvSpPr>
          <p:cNvPr id="4" name="Slide Number Placeholder 3"/>
          <p:cNvSpPr>
            <a:spLocks noGrp="1"/>
          </p:cNvSpPr>
          <p:nvPr>
            <p:ph type="sldNum" sz="quarter" idx="5"/>
          </p:nvPr>
        </p:nvSpPr>
        <p:spPr/>
        <p:txBody>
          <a:bodyPr/>
          <a:lstStyle/>
          <a:p>
            <a:fld id="{CC4FA798-726C-4444-917E-348DC4DFD307}" type="slidenum">
              <a:rPr lang="en-AU" smtClean="0"/>
              <a:t>18</a:t>
            </a:fld>
            <a:endParaRPr lang="en-AU"/>
          </a:p>
        </p:txBody>
      </p:sp>
    </p:spTree>
    <p:extLst>
      <p:ext uri="{BB962C8B-B14F-4D97-AF65-F5344CB8AC3E}">
        <p14:creationId xmlns:p14="http://schemas.microsoft.com/office/powerpoint/2010/main" val="1833105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Sad</a:t>
            </a:r>
          </a:p>
          <a:p>
            <a:endParaRPr lang="en-AU" dirty="0"/>
          </a:p>
          <a:p>
            <a:r>
              <a:rPr lang="en-AU" dirty="0"/>
              <a:t>450,000 TAFE NSW Claim</a:t>
            </a:r>
          </a:p>
          <a:p>
            <a:endParaRPr lang="en-AU" dirty="0"/>
          </a:p>
          <a:p>
            <a:r>
              <a:rPr lang="en-AU" dirty="0"/>
              <a:t>Queensland not only smaller than University </a:t>
            </a:r>
            <a:r>
              <a:rPr lang="en-AU" dirty="0" err="1"/>
              <a:t>sectr</a:t>
            </a:r>
            <a:r>
              <a:rPr lang="en-AU" dirty="0"/>
              <a:t> but smaller than most individual universities</a:t>
            </a:r>
          </a:p>
        </p:txBody>
      </p:sp>
      <p:sp>
        <p:nvSpPr>
          <p:cNvPr id="4" name="Slide Number Placeholder 3"/>
          <p:cNvSpPr>
            <a:spLocks noGrp="1"/>
          </p:cNvSpPr>
          <p:nvPr>
            <p:ph type="sldNum" sz="quarter" idx="5"/>
          </p:nvPr>
        </p:nvSpPr>
        <p:spPr/>
        <p:txBody>
          <a:bodyPr/>
          <a:lstStyle/>
          <a:p>
            <a:fld id="{CC4FA798-726C-4444-917E-348DC4DFD307}" type="slidenum">
              <a:rPr lang="en-AU" smtClean="0"/>
              <a:t>19</a:t>
            </a:fld>
            <a:endParaRPr lang="en-AU"/>
          </a:p>
        </p:txBody>
      </p:sp>
    </p:spTree>
    <p:extLst>
      <p:ext uri="{BB962C8B-B14F-4D97-AF65-F5344CB8AC3E}">
        <p14:creationId xmlns:p14="http://schemas.microsoft.com/office/powerpoint/2010/main" val="3823824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Public vet essential</a:t>
            </a:r>
          </a:p>
          <a:p>
            <a:endParaRPr lang="en-AU" dirty="0"/>
          </a:p>
          <a:p>
            <a:r>
              <a:rPr lang="en-AU" dirty="0"/>
              <a:t>Despite issues strong future</a:t>
            </a:r>
          </a:p>
          <a:p>
            <a:endParaRPr lang="en-AU" dirty="0"/>
          </a:p>
          <a:p>
            <a:r>
              <a:rPr lang="en-AU" dirty="0"/>
              <a:t>50% of younger age groups have degrees</a:t>
            </a:r>
          </a:p>
          <a:p>
            <a:endParaRPr lang="en-AU" dirty="0"/>
          </a:p>
          <a:p>
            <a:r>
              <a:rPr lang="en-AU" dirty="0"/>
              <a:t>Multiple impacts of AI/technology</a:t>
            </a:r>
          </a:p>
          <a:p>
            <a:endParaRPr lang="en-AU" dirty="0"/>
          </a:p>
          <a:p>
            <a:r>
              <a:rPr lang="en-AU" dirty="0"/>
              <a:t>Ai in industry – drawing offices</a:t>
            </a:r>
          </a:p>
          <a:p>
            <a:endParaRPr lang="en-AU" dirty="0"/>
          </a:p>
          <a:p>
            <a:r>
              <a:rPr lang="en-AU" dirty="0"/>
              <a:t>But also Google courses</a:t>
            </a:r>
          </a:p>
          <a:p>
            <a:endParaRPr lang="en-AU" dirty="0"/>
          </a:p>
          <a:p>
            <a:r>
              <a:rPr lang="en-AU" dirty="0"/>
              <a:t>Impacts/failures of lass 30 years – industry leadership, churn lack of corporate memory, marketisation</a:t>
            </a:r>
          </a:p>
          <a:p>
            <a:endParaRPr lang="en-AU" dirty="0"/>
          </a:p>
          <a:p>
            <a:r>
              <a:rPr lang="en-AU" dirty="0"/>
              <a:t>Always be exceptions and outliers</a:t>
            </a:r>
          </a:p>
        </p:txBody>
      </p:sp>
      <p:sp>
        <p:nvSpPr>
          <p:cNvPr id="4" name="Slide Number Placeholder 3"/>
          <p:cNvSpPr>
            <a:spLocks noGrp="1"/>
          </p:cNvSpPr>
          <p:nvPr>
            <p:ph type="sldNum" sz="quarter" idx="5"/>
          </p:nvPr>
        </p:nvSpPr>
        <p:spPr/>
        <p:txBody>
          <a:bodyPr/>
          <a:lstStyle/>
          <a:p>
            <a:fld id="{CC4FA798-726C-4444-917E-348DC4DFD307}" type="slidenum">
              <a:rPr lang="en-AU" smtClean="0"/>
              <a:t>2</a:t>
            </a:fld>
            <a:endParaRPr lang="en-AU"/>
          </a:p>
        </p:txBody>
      </p:sp>
    </p:spTree>
    <p:extLst>
      <p:ext uri="{BB962C8B-B14F-4D97-AF65-F5344CB8AC3E}">
        <p14:creationId xmlns:p14="http://schemas.microsoft.com/office/powerpoint/2010/main" val="55888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r>
              <a:rPr lang="en-AU" dirty="0"/>
              <a:t>1990s</a:t>
            </a:r>
          </a:p>
          <a:p>
            <a:endParaRPr lang="en-AU" dirty="0"/>
          </a:p>
          <a:p>
            <a:r>
              <a:rPr lang="en-AU" dirty="0" err="1"/>
              <a:t>Delusian</a:t>
            </a:r>
            <a:r>
              <a:rPr lang="en-AU" dirty="0"/>
              <a:t> of silver bullet of Self funding, Fee for service</a:t>
            </a:r>
          </a:p>
          <a:p>
            <a:endParaRPr lang="en-AU" dirty="0"/>
          </a:p>
          <a:p>
            <a:r>
              <a:rPr lang="en-AU" dirty="0"/>
              <a:t>Some TAFE’s strong I  this</a:t>
            </a:r>
          </a:p>
          <a:p>
            <a:endParaRPr lang="en-AU" dirty="0"/>
          </a:p>
          <a:p>
            <a:r>
              <a:rPr lang="en-AU" dirty="0"/>
              <a:t>Mainly failed</a:t>
            </a:r>
          </a:p>
          <a:p>
            <a:endParaRPr lang="en-AU" dirty="0"/>
          </a:p>
          <a:p>
            <a:r>
              <a:rPr lang="en-AU" dirty="0"/>
              <a:t>Contract training different product</a:t>
            </a:r>
          </a:p>
          <a:p>
            <a:endParaRPr lang="en-AU" dirty="0"/>
          </a:p>
          <a:p>
            <a:r>
              <a:rPr lang="en-AU" dirty="0"/>
              <a:t>Capacity and capability</a:t>
            </a:r>
          </a:p>
          <a:p>
            <a:endParaRPr lang="en-AU" dirty="0"/>
          </a:p>
          <a:p>
            <a:r>
              <a:rPr lang="en-AU" dirty="0"/>
              <a:t>Working at heights</a:t>
            </a:r>
          </a:p>
          <a:p>
            <a:endParaRPr lang="en-AU" dirty="0"/>
          </a:p>
          <a:p>
            <a:r>
              <a:rPr lang="en-AU" dirty="0"/>
              <a:t>International dominated by private sector</a:t>
            </a:r>
          </a:p>
          <a:p>
            <a:endParaRPr lang="en-AU" dirty="0"/>
          </a:p>
          <a:p>
            <a:r>
              <a:rPr lang="en-AU" dirty="0"/>
              <a:t>Education or migration or work rights</a:t>
            </a:r>
          </a:p>
        </p:txBody>
      </p:sp>
      <p:sp>
        <p:nvSpPr>
          <p:cNvPr id="4" name="Slide Number Placeholder 3"/>
          <p:cNvSpPr>
            <a:spLocks noGrp="1"/>
          </p:cNvSpPr>
          <p:nvPr>
            <p:ph type="sldNum" sz="quarter" idx="5"/>
          </p:nvPr>
        </p:nvSpPr>
        <p:spPr>
          <a:xfrm>
            <a:off x="3884613" y="8694178"/>
            <a:ext cx="2971800" cy="458787"/>
          </a:xfrm>
        </p:spPr>
        <p:txBody>
          <a:bodyPr/>
          <a:lstStyle/>
          <a:p>
            <a:fld id="{CC4FA798-726C-4444-917E-348DC4DFD307}" type="slidenum">
              <a:rPr lang="en-AU" smtClean="0"/>
              <a:t>20</a:t>
            </a:fld>
            <a:endParaRPr lang="en-AU"/>
          </a:p>
        </p:txBody>
      </p:sp>
    </p:spTree>
    <p:extLst>
      <p:ext uri="{BB962C8B-B14F-4D97-AF65-F5344CB8AC3E}">
        <p14:creationId xmlns:p14="http://schemas.microsoft.com/office/powerpoint/2010/main" val="42089917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C4FA798-726C-4444-917E-348DC4DFD307}" type="slidenum">
              <a:rPr lang="en-AU" smtClean="0"/>
              <a:t>21</a:t>
            </a:fld>
            <a:endParaRPr lang="en-AU"/>
          </a:p>
        </p:txBody>
      </p:sp>
    </p:spTree>
    <p:extLst>
      <p:ext uri="{BB962C8B-B14F-4D97-AF65-F5344CB8AC3E}">
        <p14:creationId xmlns:p14="http://schemas.microsoft.com/office/powerpoint/2010/main" val="20604657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C4FA798-726C-4444-917E-348DC4DFD307}" type="slidenum">
              <a:rPr lang="en-AU" smtClean="0"/>
              <a:t>22</a:t>
            </a:fld>
            <a:endParaRPr lang="en-AU"/>
          </a:p>
        </p:txBody>
      </p:sp>
    </p:spTree>
    <p:extLst>
      <p:ext uri="{BB962C8B-B14F-4D97-AF65-F5344CB8AC3E}">
        <p14:creationId xmlns:p14="http://schemas.microsoft.com/office/powerpoint/2010/main" val="11511808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C4FA798-726C-4444-917E-348DC4DFD307}" type="slidenum">
              <a:rPr lang="en-AU" smtClean="0"/>
              <a:t>23</a:t>
            </a:fld>
            <a:endParaRPr lang="en-AU"/>
          </a:p>
        </p:txBody>
      </p:sp>
    </p:spTree>
    <p:extLst>
      <p:ext uri="{BB962C8B-B14F-4D97-AF65-F5344CB8AC3E}">
        <p14:creationId xmlns:p14="http://schemas.microsoft.com/office/powerpoint/2010/main" val="661789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C4FA798-726C-4444-917E-348DC4DFD307}" type="slidenum">
              <a:rPr lang="en-AU" smtClean="0"/>
              <a:t>24</a:t>
            </a:fld>
            <a:endParaRPr lang="en-AU"/>
          </a:p>
        </p:txBody>
      </p:sp>
    </p:spTree>
    <p:extLst>
      <p:ext uri="{BB962C8B-B14F-4D97-AF65-F5344CB8AC3E}">
        <p14:creationId xmlns:p14="http://schemas.microsoft.com/office/powerpoint/2010/main" val="1598470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r>
              <a:rPr lang="en-AU" dirty="0"/>
              <a:t>Claim as </a:t>
            </a:r>
            <a:r>
              <a:rPr lang="en-AU" dirty="0" err="1"/>
              <a:t>tertiar</a:t>
            </a:r>
            <a:endParaRPr lang="en-AU" dirty="0"/>
          </a:p>
        </p:txBody>
      </p:sp>
      <p:sp>
        <p:nvSpPr>
          <p:cNvPr id="4" name="Slide Number Placeholder 3"/>
          <p:cNvSpPr>
            <a:spLocks noGrp="1"/>
          </p:cNvSpPr>
          <p:nvPr>
            <p:ph type="sldNum" sz="quarter" idx="5"/>
          </p:nvPr>
        </p:nvSpPr>
        <p:spPr/>
        <p:txBody>
          <a:bodyPr/>
          <a:lstStyle/>
          <a:p>
            <a:fld id="{CC4FA798-726C-4444-917E-348DC4DFD307}" type="slidenum">
              <a:rPr lang="en-AU" smtClean="0"/>
              <a:t>25</a:t>
            </a:fld>
            <a:endParaRPr lang="en-AU"/>
          </a:p>
        </p:txBody>
      </p:sp>
    </p:spTree>
    <p:extLst>
      <p:ext uri="{BB962C8B-B14F-4D97-AF65-F5344CB8AC3E}">
        <p14:creationId xmlns:p14="http://schemas.microsoft.com/office/powerpoint/2010/main" val="42609161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C4FA798-726C-4444-917E-348DC4DFD307}" type="slidenum">
              <a:rPr lang="en-AU" smtClean="0"/>
              <a:t>26</a:t>
            </a:fld>
            <a:endParaRPr lang="en-AU"/>
          </a:p>
        </p:txBody>
      </p:sp>
    </p:spTree>
    <p:extLst>
      <p:ext uri="{BB962C8B-B14F-4D97-AF65-F5344CB8AC3E}">
        <p14:creationId xmlns:p14="http://schemas.microsoft.com/office/powerpoint/2010/main" val="27042340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C4FA798-726C-4444-917E-348DC4DFD307}" type="slidenum">
              <a:rPr lang="en-AU" smtClean="0"/>
              <a:t>27</a:t>
            </a:fld>
            <a:endParaRPr lang="en-AU"/>
          </a:p>
        </p:txBody>
      </p:sp>
    </p:spTree>
    <p:extLst>
      <p:ext uri="{BB962C8B-B14F-4D97-AF65-F5344CB8AC3E}">
        <p14:creationId xmlns:p14="http://schemas.microsoft.com/office/powerpoint/2010/main" val="23251202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C4FA798-726C-4444-917E-348DC4DFD307}" type="slidenum">
              <a:rPr lang="en-AU" smtClean="0"/>
              <a:t>28</a:t>
            </a:fld>
            <a:endParaRPr lang="en-AU"/>
          </a:p>
        </p:txBody>
      </p:sp>
    </p:spTree>
    <p:extLst>
      <p:ext uri="{BB962C8B-B14F-4D97-AF65-F5344CB8AC3E}">
        <p14:creationId xmlns:p14="http://schemas.microsoft.com/office/powerpoint/2010/main" val="11555770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C4FA798-726C-4444-917E-348DC4DFD307}" type="slidenum">
              <a:rPr lang="en-AU" smtClean="0"/>
              <a:t>29</a:t>
            </a:fld>
            <a:endParaRPr lang="en-AU"/>
          </a:p>
        </p:txBody>
      </p:sp>
    </p:spTree>
    <p:extLst>
      <p:ext uri="{BB962C8B-B14F-4D97-AF65-F5344CB8AC3E}">
        <p14:creationId xmlns:p14="http://schemas.microsoft.com/office/powerpoint/2010/main" val="1799247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Presentation by MD</a:t>
            </a:r>
          </a:p>
          <a:p>
            <a:endParaRPr lang="en-AU" dirty="0"/>
          </a:p>
          <a:p>
            <a:r>
              <a:rPr lang="en-AU" dirty="0"/>
              <a:t>Same issues as 30 years ago</a:t>
            </a:r>
          </a:p>
          <a:p>
            <a:endParaRPr lang="en-AU" dirty="0"/>
          </a:p>
          <a:p>
            <a:r>
              <a:rPr lang="en-AU" dirty="0"/>
              <a:t>Promotional campaign</a:t>
            </a:r>
          </a:p>
          <a:p>
            <a:endParaRPr lang="en-AU" dirty="0"/>
          </a:p>
          <a:p>
            <a:r>
              <a:rPr lang="en-AU" dirty="0"/>
              <a:t>Education – leadership &amp; devaluation of teaching</a:t>
            </a:r>
          </a:p>
        </p:txBody>
      </p:sp>
      <p:sp>
        <p:nvSpPr>
          <p:cNvPr id="4" name="Slide Number Placeholder 3"/>
          <p:cNvSpPr>
            <a:spLocks noGrp="1"/>
          </p:cNvSpPr>
          <p:nvPr>
            <p:ph type="sldNum" sz="quarter" idx="5"/>
          </p:nvPr>
        </p:nvSpPr>
        <p:spPr/>
        <p:txBody>
          <a:bodyPr/>
          <a:lstStyle/>
          <a:p>
            <a:fld id="{CC4FA798-726C-4444-917E-348DC4DFD307}" type="slidenum">
              <a:rPr lang="en-AU" smtClean="0"/>
              <a:t>3</a:t>
            </a:fld>
            <a:endParaRPr lang="en-AU"/>
          </a:p>
        </p:txBody>
      </p:sp>
    </p:spTree>
    <p:extLst>
      <p:ext uri="{BB962C8B-B14F-4D97-AF65-F5344CB8AC3E}">
        <p14:creationId xmlns:p14="http://schemas.microsoft.com/office/powerpoint/2010/main" val="3942947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C4FA798-726C-4444-917E-348DC4DFD307}" type="slidenum">
              <a:rPr lang="en-AU" smtClean="0"/>
              <a:t>30</a:t>
            </a:fld>
            <a:endParaRPr lang="en-AU"/>
          </a:p>
        </p:txBody>
      </p:sp>
    </p:spTree>
    <p:extLst>
      <p:ext uri="{BB962C8B-B14F-4D97-AF65-F5344CB8AC3E}">
        <p14:creationId xmlns:p14="http://schemas.microsoft.com/office/powerpoint/2010/main" val="40598350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C4FA798-726C-4444-917E-348DC4DFD307}" type="slidenum">
              <a:rPr lang="en-AU" smtClean="0"/>
              <a:t>31</a:t>
            </a:fld>
            <a:endParaRPr lang="en-AU"/>
          </a:p>
        </p:txBody>
      </p:sp>
    </p:spTree>
    <p:extLst>
      <p:ext uri="{BB962C8B-B14F-4D97-AF65-F5344CB8AC3E}">
        <p14:creationId xmlns:p14="http://schemas.microsoft.com/office/powerpoint/2010/main" val="5310653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C4FA798-726C-4444-917E-348DC4DFD307}" type="slidenum">
              <a:rPr lang="en-AU" smtClean="0"/>
              <a:t>32</a:t>
            </a:fld>
            <a:endParaRPr lang="en-AU"/>
          </a:p>
        </p:txBody>
      </p:sp>
    </p:spTree>
    <p:extLst>
      <p:ext uri="{BB962C8B-B14F-4D97-AF65-F5344CB8AC3E}">
        <p14:creationId xmlns:p14="http://schemas.microsoft.com/office/powerpoint/2010/main" val="18701622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C4FA798-726C-4444-917E-348DC4DFD307}" type="slidenum">
              <a:rPr lang="en-AU" smtClean="0"/>
              <a:t>33</a:t>
            </a:fld>
            <a:endParaRPr lang="en-AU"/>
          </a:p>
        </p:txBody>
      </p:sp>
    </p:spTree>
    <p:extLst>
      <p:ext uri="{BB962C8B-B14F-4D97-AF65-F5344CB8AC3E}">
        <p14:creationId xmlns:p14="http://schemas.microsoft.com/office/powerpoint/2010/main" val="3614881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C4FA798-726C-4444-917E-348DC4DFD307}" type="slidenum">
              <a:rPr lang="en-AU" smtClean="0"/>
              <a:t>34</a:t>
            </a:fld>
            <a:endParaRPr lang="en-AU"/>
          </a:p>
        </p:txBody>
      </p:sp>
    </p:spTree>
    <p:extLst>
      <p:ext uri="{BB962C8B-B14F-4D97-AF65-F5344CB8AC3E}">
        <p14:creationId xmlns:p14="http://schemas.microsoft.com/office/powerpoint/2010/main" val="32836117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C4FA798-726C-4444-917E-348DC4DFD307}" type="slidenum">
              <a:rPr lang="en-AU" smtClean="0"/>
              <a:t>35</a:t>
            </a:fld>
            <a:endParaRPr lang="en-AU"/>
          </a:p>
        </p:txBody>
      </p:sp>
    </p:spTree>
    <p:extLst>
      <p:ext uri="{BB962C8B-B14F-4D97-AF65-F5344CB8AC3E}">
        <p14:creationId xmlns:p14="http://schemas.microsoft.com/office/powerpoint/2010/main" val="2922010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r>
              <a:rPr lang="en-AU" dirty="0"/>
              <a:t>Day to day political interference</a:t>
            </a:r>
          </a:p>
          <a:p>
            <a:endParaRPr lang="en-AU" dirty="0"/>
          </a:p>
          <a:p>
            <a:r>
              <a:rPr lang="en-AU" dirty="0"/>
              <a:t>Continuity </a:t>
            </a:r>
          </a:p>
          <a:p>
            <a:endParaRPr lang="en-AU" dirty="0"/>
          </a:p>
          <a:p>
            <a:r>
              <a:rPr lang="en-AU" dirty="0"/>
              <a:t>Westminster </a:t>
            </a:r>
          </a:p>
          <a:p>
            <a:endParaRPr lang="en-AU" dirty="0"/>
          </a:p>
          <a:p>
            <a:r>
              <a:rPr lang="en-AU" dirty="0"/>
              <a:t>Susan Lee</a:t>
            </a:r>
          </a:p>
        </p:txBody>
      </p:sp>
      <p:sp>
        <p:nvSpPr>
          <p:cNvPr id="4" name="Slide Number Placeholder 3"/>
          <p:cNvSpPr>
            <a:spLocks noGrp="1"/>
          </p:cNvSpPr>
          <p:nvPr>
            <p:ph type="sldNum" sz="quarter" idx="5"/>
          </p:nvPr>
        </p:nvSpPr>
        <p:spPr/>
        <p:txBody>
          <a:bodyPr/>
          <a:lstStyle/>
          <a:p>
            <a:fld id="{CC4FA798-726C-4444-917E-348DC4DFD307}" type="slidenum">
              <a:rPr lang="en-AU" smtClean="0"/>
              <a:t>4</a:t>
            </a:fld>
            <a:endParaRPr lang="en-AU"/>
          </a:p>
        </p:txBody>
      </p:sp>
    </p:spTree>
    <p:extLst>
      <p:ext uri="{BB962C8B-B14F-4D97-AF65-F5344CB8AC3E}">
        <p14:creationId xmlns:p14="http://schemas.microsoft.com/office/powerpoint/2010/main" val="2488041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a:p>
            <a:endParaRPr lang="en-AU" dirty="0"/>
          </a:p>
          <a:p>
            <a:r>
              <a:rPr lang="en-AU" dirty="0"/>
              <a:t>Idealised model</a:t>
            </a:r>
          </a:p>
          <a:p>
            <a:endParaRPr lang="en-AU" dirty="0"/>
          </a:p>
          <a:p>
            <a:pPr marL="171450" indent="-171450">
              <a:buFontTx/>
              <a:buChar char="-"/>
            </a:pPr>
            <a:r>
              <a:rPr lang="en-AU" dirty="0"/>
              <a:t>Problem better forecasting of shortages</a:t>
            </a:r>
          </a:p>
          <a:p>
            <a:pPr marL="171450" indent="-171450">
              <a:buFontTx/>
              <a:buChar char="-"/>
            </a:pPr>
            <a:r>
              <a:rPr lang="en-AU" dirty="0"/>
              <a:t>More responsive VET providers</a:t>
            </a:r>
          </a:p>
          <a:p>
            <a:pPr marL="171450" indent="-171450">
              <a:buFontTx/>
              <a:buChar char="-"/>
            </a:pPr>
            <a:endParaRPr lang="en-AU" dirty="0"/>
          </a:p>
          <a:p>
            <a:pPr marL="171450" indent="-171450">
              <a:buFontTx/>
              <a:buChar char="-"/>
            </a:pPr>
            <a:endParaRPr lang="en-AU" dirty="0"/>
          </a:p>
          <a:p>
            <a:r>
              <a:rPr lang="en-AU" dirty="0"/>
              <a:t>Better forecasting</a:t>
            </a:r>
          </a:p>
          <a:p>
            <a:endParaRPr lang="en-AU" dirty="0"/>
          </a:p>
          <a:p>
            <a:r>
              <a:rPr lang="en-AU" dirty="0"/>
              <a:t>Flexible system</a:t>
            </a:r>
          </a:p>
          <a:p>
            <a:endParaRPr lang="en-AU" dirty="0"/>
          </a:p>
          <a:p>
            <a:r>
              <a:rPr lang="en-AU" dirty="0"/>
              <a:t>How many auto mechanics at Grafton</a:t>
            </a:r>
          </a:p>
        </p:txBody>
      </p:sp>
      <p:sp>
        <p:nvSpPr>
          <p:cNvPr id="4" name="Slide Number Placeholder 3"/>
          <p:cNvSpPr>
            <a:spLocks noGrp="1"/>
          </p:cNvSpPr>
          <p:nvPr>
            <p:ph type="sldNum" sz="quarter" idx="5"/>
          </p:nvPr>
        </p:nvSpPr>
        <p:spPr/>
        <p:txBody>
          <a:bodyPr/>
          <a:lstStyle/>
          <a:p>
            <a:fld id="{CC4FA798-726C-4444-917E-348DC4DFD307}" type="slidenum">
              <a:rPr lang="en-AU" smtClean="0"/>
              <a:t>5</a:t>
            </a:fld>
            <a:endParaRPr lang="en-AU"/>
          </a:p>
        </p:txBody>
      </p:sp>
    </p:spTree>
    <p:extLst>
      <p:ext uri="{BB962C8B-B14F-4D97-AF65-F5344CB8AC3E}">
        <p14:creationId xmlns:p14="http://schemas.microsoft.com/office/powerpoint/2010/main" val="2630774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r>
              <a:rPr lang="en-AU" dirty="0"/>
              <a:t>IS IMPORTANT to model</a:t>
            </a:r>
          </a:p>
          <a:p>
            <a:endParaRPr lang="en-AU" dirty="0"/>
          </a:p>
          <a:p>
            <a:r>
              <a:rPr lang="en-AU" dirty="0"/>
              <a:t>Has its limitations</a:t>
            </a:r>
          </a:p>
          <a:p>
            <a:endParaRPr lang="en-AU" dirty="0"/>
          </a:p>
          <a:p>
            <a:r>
              <a:rPr lang="en-AU" dirty="0"/>
              <a:t>Some VET/HE</a:t>
            </a:r>
          </a:p>
        </p:txBody>
      </p:sp>
      <p:sp>
        <p:nvSpPr>
          <p:cNvPr id="4" name="Slide Number Placeholder 3"/>
          <p:cNvSpPr>
            <a:spLocks noGrp="1"/>
          </p:cNvSpPr>
          <p:nvPr>
            <p:ph type="sldNum" sz="quarter" idx="5"/>
          </p:nvPr>
        </p:nvSpPr>
        <p:spPr/>
        <p:txBody>
          <a:bodyPr/>
          <a:lstStyle/>
          <a:p>
            <a:fld id="{CC4FA798-726C-4444-917E-348DC4DFD307}" type="slidenum">
              <a:rPr lang="en-AU" smtClean="0"/>
              <a:t>6</a:t>
            </a:fld>
            <a:endParaRPr lang="en-AU"/>
          </a:p>
        </p:txBody>
      </p:sp>
    </p:spTree>
    <p:extLst>
      <p:ext uri="{BB962C8B-B14F-4D97-AF65-F5344CB8AC3E}">
        <p14:creationId xmlns:p14="http://schemas.microsoft.com/office/powerpoint/2010/main" val="3083488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r>
              <a:rPr lang="en-AU" dirty="0"/>
              <a:t>People acquire skills through experience on the job</a:t>
            </a:r>
          </a:p>
          <a:p>
            <a:endParaRPr lang="en-AU" dirty="0"/>
          </a:p>
          <a:p>
            <a:r>
              <a:rPr lang="en-AU" dirty="0"/>
              <a:t>Use skills </a:t>
            </a:r>
            <a:r>
              <a:rPr lang="en-AU" dirty="0" err="1"/>
              <a:t>genericaly</a:t>
            </a:r>
            <a:r>
              <a:rPr lang="en-AU" dirty="0"/>
              <a:t> across occupations</a:t>
            </a:r>
          </a:p>
          <a:p>
            <a:endParaRPr lang="en-AU" dirty="0"/>
          </a:p>
          <a:p>
            <a:r>
              <a:rPr lang="en-AU" dirty="0"/>
              <a:t>Otherwise how else new jobs</a:t>
            </a:r>
          </a:p>
          <a:p>
            <a:endParaRPr lang="en-AU" dirty="0"/>
          </a:p>
        </p:txBody>
      </p:sp>
      <p:sp>
        <p:nvSpPr>
          <p:cNvPr id="4" name="Slide Number Placeholder 3"/>
          <p:cNvSpPr>
            <a:spLocks noGrp="1"/>
          </p:cNvSpPr>
          <p:nvPr>
            <p:ph type="sldNum" sz="quarter" idx="5"/>
          </p:nvPr>
        </p:nvSpPr>
        <p:spPr/>
        <p:txBody>
          <a:bodyPr/>
          <a:lstStyle/>
          <a:p>
            <a:fld id="{CC4FA798-726C-4444-917E-348DC4DFD307}" type="slidenum">
              <a:rPr lang="en-AU" smtClean="0"/>
              <a:t>7</a:t>
            </a:fld>
            <a:endParaRPr lang="en-AU"/>
          </a:p>
        </p:txBody>
      </p:sp>
    </p:spTree>
    <p:extLst>
      <p:ext uri="{BB962C8B-B14F-4D97-AF65-F5344CB8AC3E}">
        <p14:creationId xmlns:p14="http://schemas.microsoft.com/office/powerpoint/2010/main" val="1395908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AU" dirty="0"/>
              <a:t>Concentrate on specialised occupations</a:t>
            </a:r>
          </a:p>
        </p:txBody>
      </p:sp>
      <p:sp>
        <p:nvSpPr>
          <p:cNvPr id="4" name="Slide Number Placeholder 3"/>
          <p:cNvSpPr>
            <a:spLocks noGrp="1"/>
          </p:cNvSpPr>
          <p:nvPr>
            <p:ph type="sldNum" sz="quarter" idx="5"/>
          </p:nvPr>
        </p:nvSpPr>
        <p:spPr/>
        <p:txBody>
          <a:bodyPr/>
          <a:lstStyle/>
          <a:p>
            <a:fld id="{CC4FA798-726C-4444-917E-348DC4DFD307}" type="slidenum">
              <a:rPr lang="en-AU" smtClean="0"/>
              <a:t>8</a:t>
            </a:fld>
            <a:endParaRPr lang="en-AU"/>
          </a:p>
        </p:txBody>
      </p:sp>
    </p:spTree>
    <p:extLst>
      <p:ext uri="{BB962C8B-B14F-4D97-AF65-F5344CB8AC3E}">
        <p14:creationId xmlns:p14="http://schemas.microsoft.com/office/powerpoint/2010/main" val="3565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r>
              <a:rPr lang="en-AU" dirty="0"/>
              <a:t>Commonalities</a:t>
            </a:r>
          </a:p>
          <a:p>
            <a:endParaRPr lang="en-AU" dirty="0"/>
          </a:p>
          <a:p>
            <a:r>
              <a:rPr lang="en-AU" dirty="0"/>
              <a:t>Pandemic</a:t>
            </a:r>
          </a:p>
        </p:txBody>
      </p:sp>
      <p:sp>
        <p:nvSpPr>
          <p:cNvPr id="4" name="Slide Number Placeholder 3"/>
          <p:cNvSpPr>
            <a:spLocks noGrp="1"/>
          </p:cNvSpPr>
          <p:nvPr>
            <p:ph type="sldNum" sz="quarter" idx="5"/>
          </p:nvPr>
        </p:nvSpPr>
        <p:spPr/>
        <p:txBody>
          <a:bodyPr/>
          <a:lstStyle/>
          <a:p>
            <a:fld id="{CC4FA798-726C-4444-917E-348DC4DFD307}" type="slidenum">
              <a:rPr lang="en-AU" smtClean="0"/>
              <a:t>9</a:t>
            </a:fld>
            <a:endParaRPr lang="en-AU"/>
          </a:p>
        </p:txBody>
      </p:sp>
    </p:spTree>
    <p:extLst>
      <p:ext uri="{BB962C8B-B14F-4D97-AF65-F5344CB8AC3E}">
        <p14:creationId xmlns:p14="http://schemas.microsoft.com/office/powerpoint/2010/main" val="2681263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87C11-17FD-EA14-EA47-9E5A9DF08F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A40F11BF-5683-83CB-41A8-11BE5DD71A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94A8B516-A51F-8DB3-ECB9-1139B3149893}"/>
              </a:ext>
            </a:extLst>
          </p:cNvPr>
          <p:cNvSpPr>
            <a:spLocks noGrp="1"/>
          </p:cNvSpPr>
          <p:nvPr>
            <p:ph type="dt" sz="half" idx="10"/>
          </p:nvPr>
        </p:nvSpPr>
        <p:spPr/>
        <p:txBody>
          <a:bodyPr/>
          <a:lstStyle/>
          <a:p>
            <a:fld id="{E1BA3870-0174-45BE-970D-3A2E06DD018F}" type="datetimeFigureOut">
              <a:rPr lang="en-AU" smtClean="0"/>
              <a:t>22/11/2022</a:t>
            </a:fld>
            <a:endParaRPr lang="en-AU"/>
          </a:p>
        </p:txBody>
      </p:sp>
      <p:sp>
        <p:nvSpPr>
          <p:cNvPr id="5" name="Footer Placeholder 4">
            <a:extLst>
              <a:ext uri="{FF2B5EF4-FFF2-40B4-BE49-F238E27FC236}">
                <a16:creationId xmlns:a16="http://schemas.microsoft.com/office/drawing/2014/main" id="{94B70F6C-B632-5E47-E251-E5918498164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084B0F7-6908-415E-0822-240D85EC03EE}"/>
              </a:ext>
            </a:extLst>
          </p:cNvPr>
          <p:cNvSpPr>
            <a:spLocks noGrp="1"/>
          </p:cNvSpPr>
          <p:nvPr>
            <p:ph type="sldNum" sz="quarter" idx="12"/>
          </p:nvPr>
        </p:nvSpPr>
        <p:spPr/>
        <p:txBody>
          <a:bodyPr/>
          <a:lstStyle/>
          <a:p>
            <a:fld id="{484ACB57-FA15-4ECC-89F4-B0C96F21975B}" type="slidenum">
              <a:rPr lang="en-AU" smtClean="0"/>
              <a:t>‹#›</a:t>
            </a:fld>
            <a:endParaRPr lang="en-AU"/>
          </a:p>
        </p:txBody>
      </p:sp>
    </p:spTree>
    <p:extLst>
      <p:ext uri="{BB962C8B-B14F-4D97-AF65-F5344CB8AC3E}">
        <p14:creationId xmlns:p14="http://schemas.microsoft.com/office/powerpoint/2010/main" val="2037868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ADE8D-E7F7-FFB7-083A-AA13D68FE7C0}"/>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5809968-94FB-07B5-3B68-3D1E4C3EB7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733A676-874C-AA4A-5F8D-8C635CB8F3E2}"/>
              </a:ext>
            </a:extLst>
          </p:cNvPr>
          <p:cNvSpPr>
            <a:spLocks noGrp="1"/>
          </p:cNvSpPr>
          <p:nvPr>
            <p:ph type="dt" sz="half" idx="10"/>
          </p:nvPr>
        </p:nvSpPr>
        <p:spPr/>
        <p:txBody>
          <a:bodyPr/>
          <a:lstStyle/>
          <a:p>
            <a:fld id="{E1BA3870-0174-45BE-970D-3A2E06DD018F}" type="datetimeFigureOut">
              <a:rPr lang="en-AU" smtClean="0"/>
              <a:t>22/11/2022</a:t>
            </a:fld>
            <a:endParaRPr lang="en-AU"/>
          </a:p>
        </p:txBody>
      </p:sp>
      <p:sp>
        <p:nvSpPr>
          <p:cNvPr id="5" name="Footer Placeholder 4">
            <a:extLst>
              <a:ext uri="{FF2B5EF4-FFF2-40B4-BE49-F238E27FC236}">
                <a16:creationId xmlns:a16="http://schemas.microsoft.com/office/drawing/2014/main" id="{05531D81-7B43-C777-2B28-930D15CA501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1BEA934-29DD-8641-B2D3-F21E7F438BE9}"/>
              </a:ext>
            </a:extLst>
          </p:cNvPr>
          <p:cNvSpPr>
            <a:spLocks noGrp="1"/>
          </p:cNvSpPr>
          <p:nvPr>
            <p:ph type="sldNum" sz="quarter" idx="12"/>
          </p:nvPr>
        </p:nvSpPr>
        <p:spPr/>
        <p:txBody>
          <a:bodyPr/>
          <a:lstStyle/>
          <a:p>
            <a:fld id="{484ACB57-FA15-4ECC-89F4-B0C96F21975B}" type="slidenum">
              <a:rPr lang="en-AU" smtClean="0"/>
              <a:t>‹#›</a:t>
            </a:fld>
            <a:endParaRPr lang="en-AU"/>
          </a:p>
        </p:txBody>
      </p:sp>
    </p:spTree>
    <p:extLst>
      <p:ext uri="{BB962C8B-B14F-4D97-AF65-F5344CB8AC3E}">
        <p14:creationId xmlns:p14="http://schemas.microsoft.com/office/powerpoint/2010/main" val="494235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8C2733-4038-E9B7-6EC4-F7BE41C677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03C18B7-9697-3350-ACCF-F44599C735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6E0BBFF-C635-7E83-69B4-6078F92750A7}"/>
              </a:ext>
            </a:extLst>
          </p:cNvPr>
          <p:cNvSpPr>
            <a:spLocks noGrp="1"/>
          </p:cNvSpPr>
          <p:nvPr>
            <p:ph type="dt" sz="half" idx="10"/>
          </p:nvPr>
        </p:nvSpPr>
        <p:spPr/>
        <p:txBody>
          <a:bodyPr/>
          <a:lstStyle/>
          <a:p>
            <a:fld id="{E1BA3870-0174-45BE-970D-3A2E06DD018F}" type="datetimeFigureOut">
              <a:rPr lang="en-AU" smtClean="0"/>
              <a:t>22/11/2022</a:t>
            </a:fld>
            <a:endParaRPr lang="en-AU"/>
          </a:p>
        </p:txBody>
      </p:sp>
      <p:sp>
        <p:nvSpPr>
          <p:cNvPr id="5" name="Footer Placeholder 4">
            <a:extLst>
              <a:ext uri="{FF2B5EF4-FFF2-40B4-BE49-F238E27FC236}">
                <a16:creationId xmlns:a16="http://schemas.microsoft.com/office/drawing/2014/main" id="{3F6EE92C-5449-0E6F-DFEF-A001811F3F4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5C09C63-F332-E9C9-679A-E28805F27366}"/>
              </a:ext>
            </a:extLst>
          </p:cNvPr>
          <p:cNvSpPr>
            <a:spLocks noGrp="1"/>
          </p:cNvSpPr>
          <p:nvPr>
            <p:ph type="sldNum" sz="quarter" idx="12"/>
          </p:nvPr>
        </p:nvSpPr>
        <p:spPr/>
        <p:txBody>
          <a:bodyPr/>
          <a:lstStyle/>
          <a:p>
            <a:fld id="{484ACB57-FA15-4ECC-89F4-B0C96F21975B}" type="slidenum">
              <a:rPr lang="en-AU" smtClean="0"/>
              <a:t>‹#›</a:t>
            </a:fld>
            <a:endParaRPr lang="en-AU"/>
          </a:p>
        </p:txBody>
      </p:sp>
    </p:spTree>
    <p:extLst>
      <p:ext uri="{BB962C8B-B14F-4D97-AF65-F5344CB8AC3E}">
        <p14:creationId xmlns:p14="http://schemas.microsoft.com/office/powerpoint/2010/main" val="2263227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D7EC7-22A3-452A-7900-ED5CD7BEEC0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4AF34F7-67D0-91DB-0126-DC097B7012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F5B1E7E-7159-A816-B00B-A36BD3E5163A}"/>
              </a:ext>
            </a:extLst>
          </p:cNvPr>
          <p:cNvSpPr>
            <a:spLocks noGrp="1"/>
          </p:cNvSpPr>
          <p:nvPr>
            <p:ph type="dt" sz="half" idx="10"/>
          </p:nvPr>
        </p:nvSpPr>
        <p:spPr/>
        <p:txBody>
          <a:bodyPr/>
          <a:lstStyle/>
          <a:p>
            <a:fld id="{E1BA3870-0174-45BE-970D-3A2E06DD018F}" type="datetimeFigureOut">
              <a:rPr lang="en-AU" smtClean="0"/>
              <a:t>22/11/2022</a:t>
            </a:fld>
            <a:endParaRPr lang="en-AU"/>
          </a:p>
        </p:txBody>
      </p:sp>
      <p:sp>
        <p:nvSpPr>
          <p:cNvPr id="5" name="Footer Placeholder 4">
            <a:extLst>
              <a:ext uri="{FF2B5EF4-FFF2-40B4-BE49-F238E27FC236}">
                <a16:creationId xmlns:a16="http://schemas.microsoft.com/office/drawing/2014/main" id="{27567B17-4D91-966F-DB62-EADC8C2D5F9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45E0755-3C4C-A056-6F2A-213267A5CCBE}"/>
              </a:ext>
            </a:extLst>
          </p:cNvPr>
          <p:cNvSpPr>
            <a:spLocks noGrp="1"/>
          </p:cNvSpPr>
          <p:nvPr>
            <p:ph type="sldNum" sz="quarter" idx="12"/>
          </p:nvPr>
        </p:nvSpPr>
        <p:spPr/>
        <p:txBody>
          <a:bodyPr/>
          <a:lstStyle/>
          <a:p>
            <a:fld id="{484ACB57-FA15-4ECC-89F4-B0C96F21975B}" type="slidenum">
              <a:rPr lang="en-AU" smtClean="0"/>
              <a:t>‹#›</a:t>
            </a:fld>
            <a:endParaRPr lang="en-AU"/>
          </a:p>
        </p:txBody>
      </p:sp>
    </p:spTree>
    <p:extLst>
      <p:ext uri="{BB962C8B-B14F-4D97-AF65-F5344CB8AC3E}">
        <p14:creationId xmlns:p14="http://schemas.microsoft.com/office/powerpoint/2010/main" val="1357664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74B21-CA8B-0034-39FA-6EC31EE491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9BE0B5B5-9D00-032A-3100-968D3495D5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122803-8397-BFB8-0DD1-1521ACB5F768}"/>
              </a:ext>
            </a:extLst>
          </p:cNvPr>
          <p:cNvSpPr>
            <a:spLocks noGrp="1"/>
          </p:cNvSpPr>
          <p:nvPr>
            <p:ph type="dt" sz="half" idx="10"/>
          </p:nvPr>
        </p:nvSpPr>
        <p:spPr/>
        <p:txBody>
          <a:bodyPr/>
          <a:lstStyle/>
          <a:p>
            <a:fld id="{E1BA3870-0174-45BE-970D-3A2E06DD018F}" type="datetimeFigureOut">
              <a:rPr lang="en-AU" smtClean="0"/>
              <a:t>22/11/2022</a:t>
            </a:fld>
            <a:endParaRPr lang="en-AU"/>
          </a:p>
        </p:txBody>
      </p:sp>
      <p:sp>
        <p:nvSpPr>
          <p:cNvPr id="5" name="Footer Placeholder 4">
            <a:extLst>
              <a:ext uri="{FF2B5EF4-FFF2-40B4-BE49-F238E27FC236}">
                <a16:creationId xmlns:a16="http://schemas.microsoft.com/office/drawing/2014/main" id="{E1A2BAD4-82AC-F113-BFD0-165C0A82890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38F218D-470C-B85E-914F-BD1C19A93AEC}"/>
              </a:ext>
            </a:extLst>
          </p:cNvPr>
          <p:cNvSpPr>
            <a:spLocks noGrp="1"/>
          </p:cNvSpPr>
          <p:nvPr>
            <p:ph type="sldNum" sz="quarter" idx="12"/>
          </p:nvPr>
        </p:nvSpPr>
        <p:spPr/>
        <p:txBody>
          <a:bodyPr/>
          <a:lstStyle/>
          <a:p>
            <a:fld id="{484ACB57-FA15-4ECC-89F4-B0C96F21975B}" type="slidenum">
              <a:rPr lang="en-AU" smtClean="0"/>
              <a:t>‹#›</a:t>
            </a:fld>
            <a:endParaRPr lang="en-AU"/>
          </a:p>
        </p:txBody>
      </p:sp>
    </p:spTree>
    <p:extLst>
      <p:ext uri="{BB962C8B-B14F-4D97-AF65-F5344CB8AC3E}">
        <p14:creationId xmlns:p14="http://schemas.microsoft.com/office/powerpoint/2010/main" val="1993388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1E1AC-8985-54BF-3351-FFA8F48D5FD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6EEC13A-A174-BD33-41AE-17D5BEC175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AA3A4405-3EBC-C50B-1543-A1B1D34929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A9B129C9-C3EC-9BB7-DFCD-A39D87AD71CA}"/>
              </a:ext>
            </a:extLst>
          </p:cNvPr>
          <p:cNvSpPr>
            <a:spLocks noGrp="1"/>
          </p:cNvSpPr>
          <p:nvPr>
            <p:ph type="dt" sz="half" idx="10"/>
          </p:nvPr>
        </p:nvSpPr>
        <p:spPr/>
        <p:txBody>
          <a:bodyPr/>
          <a:lstStyle/>
          <a:p>
            <a:fld id="{E1BA3870-0174-45BE-970D-3A2E06DD018F}" type="datetimeFigureOut">
              <a:rPr lang="en-AU" smtClean="0"/>
              <a:t>22/11/2022</a:t>
            </a:fld>
            <a:endParaRPr lang="en-AU"/>
          </a:p>
        </p:txBody>
      </p:sp>
      <p:sp>
        <p:nvSpPr>
          <p:cNvPr id="6" name="Footer Placeholder 5">
            <a:extLst>
              <a:ext uri="{FF2B5EF4-FFF2-40B4-BE49-F238E27FC236}">
                <a16:creationId xmlns:a16="http://schemas.microsoft.com/office/drawing/2014/main" id="{BDA88C16-55D4-7ADC-9AC8-9D4546B9F89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8ECBDBD-298A-76BE-83A7-ECF2158E6BE7}"/>
              </a:ext>
            </a:extLst>
          </p:cNvPr>
          <p:cNvSpPr>
            <a:spLocks noGrp="1"/>
          </p:cNvSpPr>
          <p:nvPr>
            <p:ph type="sldNum" sz="quarter" idx="12"/>
          </p:nvPr>
        </p:nvSpPr>
        <p:spPr/>
        <p:txBody>
          <a:bodyPr/>
          <a:lstStyle/>
          <a:p>
            <a:fld id="{484ACB57-FA15-4ECC-89F4-B0C96F21975B}" type="slidenum">
              <a:rPr lang="en-AU" smtClean="0"/>
              <a:t>‹#›</a:t>
            </a:fld>
            <a:endParaRPr lang="en-AU"/>
          </a:p>
        </p:txBody>
      </p:sp>
    </p:spTree>
    <p:extLst>
      <p:ext uri="{BB962C8B-B14F-4D97-AF65-F5344CB8AC3E}">
        <p14:creationId xmlns:p14="http://schemas.microsoft.com/office/powerpoint/2010/main" val="1095660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279B0-2C80-A5A7-FDA1-37147A7ED668}"/>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E2B39C7-5D5F-0634-65D1-353C505B26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751B7-83DB-A692-5EBE-220762C313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234EA2EF-7833-B1A0-BB64-F94D648A06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BC9DE9-4DC8-6557-3097-0DDAE828E1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4FFB1344-9D15-2FA2-DF00-ACB187F0C235}"/>
              </a:ext>
            </a:extLst>
          </p:cNvPr>
          <p:cNvSpPr>
            <a:spLocks noGrp="1"/>
          </p:cNvSpPr>
          <p:nvPr>
            <p:ph type="dt" sz="half" idx="10"/>
          </p:nvPr>
        </p:nvSpPr>
        <p:spPr/>
        <p:txBody>
          <a:bodyPr/>
          <a:lstStyle/>
          <a:p>
            <a:fld id="{E1BA3870-0174-45BE-970D-3A2E06DD018F}" type="datetimeFigureOut">
              <a:rPr lang="en-AU" smtClean="0"/>
              <a:t>22/11/2022</a:t>
            </a:fld>
            <a:endParaRPr lang="en-AU"/>
          </a:p>
        </p:txBody>
      </p:sp>
      <p:sp>
        <p:nvSpPr>
          <p:cNvPr id="8" name="Footer Placeholder 7">
            <a:extLst>
              <a:ext uri="{FF2B5EF4-FFF2-40B4-BE49-F238E27FC236}">
                <a16:creationId xmlns:a16="http://schemas.microsoft.com/office/drawing/2014/main" id="{AC142C47-E10B-88C9-BF13-A379FC06ED0C}"/>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7D9D63AF-8997-6570-5AA4-597115B75009}"/>
              </a:ext>
            </a:extLst>
          </p:cNvPr>
          <p:cNvSpPr>
            <a:spLocks noGrp="1"/>
          </p:cNvSpPr>
          <p:nvPr>
            <p:ph type="sldNum" sz="quarter" idx="12"/>
          </p:nvPr>
        </p:nvSpPr>
        <p:spPr/>
        <p:txBody>
          <a:bodyPr/>
          <a:lstStyle/>
          <a:p>
            <a:fld id="{484ACB57-FA15-4ECC-89F4-B0C96F21975B}" type="slidenum">
              <a:rPr lang="en-AU" smtClean="0"/>
              <a:t>‹#›</a:t>
            </a:fld>
            <a:endParaRPr lang="en-AU"/>
          </a:p>
        </p:txBody>
      </p:sp>
    </p:spTree>
    <p:extLst>
      <p:ext uri="{BB962C8B-B14F-4D97-AF65-F5344CB8AC3E}">
        <p14:creationId xmlns:p14="http://schemas.microsoft.com/office/powerpoint/2010/main" val="807803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7657A-39AE-0DD2-123C-6782E6BF2D19}"/>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C95A8C24-1C62-7C6D-3A5D-5D564DA453DD}"/>
              </a:ext>
            </a:extLst>
          </p:cNvPr>
          <p:cNvSpPr>
            <a:spLocks noGrp="1"/>
          </p:cNvSpPr>
          <p:nvPr>
            <p:ph type="dt" sz="half" idx="10"/>
          </p:nvPr>
        </p:nvSpPr>
        <p:spPr/>
        <p:txBody>
          <a:bodyPr/>
          <a:lstStyle/>
          <a:p>
            <a:fld id="{E1BA3870-0174-45BE-970D-3A2E06DD018F}" type="datetimeFigureOut">
              <a:rPr lang="en-AU" smtClean="0"/>
              <a:t>22/11/2022</a:t>
            </a:fld>
            <a:endParaRPr lang="en-AU"/>
          </a:p>
        </p:txBody>
      </p:sp>
      <p:sp>
        <p:nvSpPr>
          <p:cNvPr id="4" name="Footer Placeholder 3">
            <a:extLst>
              <a:ext uri="{FF2B5EF4-FFF2-40B4-BE49-F238E27FC236}">
                <a16:creationId xmlns:a16="http://schemas.microsoft.com/office/drawing/2014/main" id="{15DA95AA-DFE8-78AE-79B3-564E815099D3}"/>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EDB16369-C2C2-5BE1-8253-07E860F4CFEA}"/>
              </a:ext>
            </a:extLst>
          </p:cNvPr>
          <p:cNvSpPr>
            <a:spLocks noGrp="1"/>
          </p:cNvSpPr>
          <p:nvPr>
            <p:ph type="sldNum" sz="quarter" idx="12"/>
          </p:nvPr>
        </p:nvSpPr>
        <p:spPr/>
        <p:txBody>
          <a:bodyPr/>
          <a:lstStyle/>
          <a:p>
            <a:fld id="{484ACB57-FA15-4ECC-89F4-B0C96F21975B}" type="slidenum">
              <a:rPr lang="en-AU" smtClean="0"/>
              <a:t>‹#›</a:t>
            </a:fld>
            <a:endParaRPr lang="en-AU"/>
          </a:p>
        </p:txBody>
      </p:sp>
    </p:spTree>
    <p:extLst>
      <p:ext uri="{BB962C8B-B14F-4D97-AF65-F5344CB8AC3E}">
        <p14:creationId xmlns:p14="http://schemas.microsoft.com/office/powerpoint/2010/main" val="1995926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2B9ADA-A72B-BBAC-82D1-CB248E3FC33D}"/>
              </a:ext>
            </a:extLst>
          </p:cNvPr>
          <p:cNvSpPr>
            <a:spLocks noGrp="1"/>
          </p:cNvSpPr>
          <p:nvPr>
            <p:ph type="dt" sz="half" idx="10"/>
          </p:nvPr>
        </p:nvSpPr>
        <p:spPr/>
        <p:txBody>
          <a:bodyPr/>
          <a:lstStyle/>
          <a:p>
            <a:fld id="{E1BA3870-0174-45BE-970D-3A2E06DD018F}" type="datetimeFigureOut">
              <a:rPr lang="en-AU" smtClean="0"/>
              <a:t>22/11/2022</a:t>
            </a:fld>
            <a:endParaRPr lang="en-AU"/>
          </a:p>
        </p:txBody>
      </p:sp>
      <p:sp>
        <p:nvSpPr>
          <p:cNvPr id="3" name="Footer Placeholder 2">
            <a:extLst>
              <a:ext uri="{FF2B5EF4-FFF2-40B4-BE49-F238E27FC236}">
                <a16:creationId xmlns:a16="http://schemas.microsoft.com/office/drawing/2014/main" id="{6815D34D-AEF3-1823-6172-85496336126F}"/>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D6EA05D8-F4DF-37AD-BFAA-6BEA29FD0BC4}"/>
              </a:ext>
            </a:extLst>
          </p:cNvPr>
          <p:cNvSpPr>
            <a:spLocks noGrp="1"/>
          </p:cNvSpPr>
          <p:nvPr>
            <p:ph type="sldNum" sz="quarter" idx="12"/>
          </p:nvPr>
        </p:nvSpPr>
        <p:spPr/>
        <p:txBody>
          <a:bodyPr/>
          <a:lstStyle/>
          <a:p>
            <a:fld id="{484ACB57-FA15-4ECC-89F4-B0C96F21975B}" type="slidenum">
              <a:rPr lang="en-AU" smtClean="0"/>
              <a:t>‹#›</a:t>
            </a:fld>
            <a:endParaRPr lang="en-AU"/>
          </a:p>
        </p:txBody>
      </p:sp>
    </p:spTree>
    <p:extLst>
      <p:ext uri="{BB962C8B-B14F-4D97-AF65-F5344CB8AC3E}">
        <p14:creationId xmlns:p14="http://schemas.microsoft.com/office/powerpoint/2010/main" val="551181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C4561-2D4C-5791-6CB2-573B0A0932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7CB0DA3B-0DE6-A035-B180-A033A3D67D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FBC62F8C-1120-132F-7A22-D44DBA1AAE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4DF6FC-2685-58CC-5116-0E2C3EC04F82}"/>
              </a:ext>
            </a:extLst>
          </p:cNvPr>
          <p:cNvSpPr>
            <a:spLocks noGrp="1"/>
          </p:cNvSpPr>
          <p:nvPr>
            <p:ph type="dt" sz="half" idx="10"/>
          </p:nvPr>
        </p:nvSpPr>
        <p:spPr/>
        <p:txBody>
          <a:bodyPr/>
          <a:lstStyle/>
          <a:p>
            <a:fld id="{E1BA3870-0174-45BE-970D-3A2E06DD018F}" type="datetimeFigureOut">
              <a:rPr lang="en-AU" smtClean="0"/>
              <a:t>22/11/2022</a:t>
            </a:fld>
            <a:endParaRPr lang="en-AU"/>
          </a:p>
        </p:txBody>
      </p:sp>
      <p:sp>
        <p:nvSpPr>
          <p:cNvPr id="6" name="Footer Placeholder 5">
            <a:extLst>
              <a:ext uri="{FF2B5EF4-FFF2-40B4-BE49-F238E27FC236}">
                <a16:creationId xmlns:a16="http://schemas.microsoft.com/office/drawing/2014/main" id="{017D9CAE-4417-E5DA-CBB1-6164D70DE30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D1D608B-69CF-C8D7-02B4-ECD6391DCAC9}"/>
              </a:ext>
            </a:extLst>
          </p:cNvPr>
          <p:cNvSpPr>
            <a:spLocks noGrp="1"/>
          </p:cNvSpPr>
          <p:nvPr>
            <p:ph type="sldNum" sz="quarter" idx="12"/>
          </p:nvPr>
        </p:nvSpPr>
        <p:spPr/>
        <p:txBody>
          <a:bodyPr/>
          <a:lstStyle/>
          <a:p>
            <a:fld id="{484ACB57-FA15-4ECC-89F4-B0C96F21975B}" type="slidenum">
              <a:rPr lang="en-AU" smtClean="0"/>
              <a:t>‹#›</a:t>
            </a:fld>
            <a:endParaRPr lang="en-AU"/>
          </a:p>
        </p:txBody>
      </p:sp>
    </p:spTree>
    <p:extLst>
      <p:ext uri="{BB962C8B-B14F-4D97-AF65-F5344CB8AC3E}">
        <p14:creationId xmlns:p14="http://schemas.microsoft.com/office/powerpoint/2010/main" val="20185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63F6F-8E0E-E3F0-1EC1-4886BEE065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AF996B5-51BF-18CF-A047-360A2B187F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8FE57003-BBDC-248B-F242-1F83C45EAF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348222-941A-B56B-529E-BAE714DCE1C4}"/>
              </a:ext>
            </a:extLst>
          </p:cNvPr>
          <p:cNvSpPr>
            <a:spLocks noGrp="1"/>
          </p:cNvSpPr>
          <p:nvPr>
            <p:ph type="dt" sz="half" idx="10"/>
          </p:nvPr>
        </p:nvSpPr>
        <p:spPr/>
        <p:txBody>
          <a:bodyPr/>
          <a:lstStyle/>
          <a:p>
            <a:fld id="{E1BA3870-0174-45BE-970D-3A2E06DD018F}" type="datetimeFigureOut">
              <a:rPr lang="en-AU" smtClean="0"/>
              <a:t>22/11/2022</a:t>
            </a:fld>
            <a:endParaRPr lang="en-AU"/>
          </a:p>
        </p:txBody>
      </p:sp>
      <p:sp>
        <p:nvSpPr>
          <p:cNvPr id="6" name="Footer Placeholder 5">
            <a:extLst>
              <a:ext uri="{FF2B5EF4-FFF2-40B4-BE49-F238E27FC236}">
                <a16:creationId xmlns:a16="http://schemas.microsoft.com/office/drawing/2014/main" id="{EBF71EE0-EA45-026E-870D-20EEAAA8309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4CF19F7-606A-99B6-C8F8-160F03772F83}"/>
              </a:ext>
            </a:extLst>
          </p:cNvPr>
          <p:cNvSpPr>
            <a:spLocks noGrp="1"/>
          </p:cNvSpPr>
          <p:nvPr>
            <p:ph type="sldNum" sz="quarter" idx="12"/>
          </p:nvPr>
        </p:nvSpPr>
        <p:spPr/>
        <p:txBody>
          <a:bodyPr/>
          <a:lstStyle/>
          <a:p>
            <a:fld id="{484ACB57-FA15-4ECC-89F4-B0C96F21975B}" type="slidenum">
              <a:rPr lang="en-AU" smtClean="0"/>
              <a:t>‹#›</a:t>
            </a:fld>
            <a:endParaRPr lang="en-AU"/>
          </a:p>
        </p:txBody>
      </p:sp>
    </p:spTree>
    <p:extLst>
      <p:ext uri="{BB962C8B-B14F-4D97-AF65-F5344CB8AC3E}">
        <p14:creationId xmlns:p14="http://schemas.microsoft.com/office/powerpoint/2010/main" val="2374285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679E46-4927-F578-D517-BD97D5A71B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7EDE305-A178-4EEB-AE3D-710EA92EB5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5796EB9-3FB9-E852-412E-F9FD675FC9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BA3870-0174-45BE-970D-3A2E06DD018F}" type="datetimeFigureOut">
              <a:rPr lang="en-AU" smtClean="0"/>
              <a:t>22/11/2022</a:t>
            </a:fld>
            <a:endParaRPr lang="en-AU"/>
          </a:p>
        </p:txBody>
      </p:sp>
      <p:sp>
        <p:nvSpPr>
          <p:cNvPr id="5" name="Footer Placeholder 4">
            <a:extLst>
              <a:ext uri="{FF2B5EF4-FFF2-40B4-BE49-F238E27FC236}">
                <a16:creationId xmlns:a16="http://schemas.microsoft.com/office/drawing/2014/main" id="{A6A773DA-499E-E991-3E64-E07F68D4FD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C9542E99-3BCD-69C2-FFF6-C2F66CDA4B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ACB57-FA15-4ECC-89F4-B0C96F21975B}" type="slidenum">
              <a:rPr lang="en-AU" smtClean="0"/>
              <a:t>‹#›</a:t>
            </a:fld>
            <a:endParaRPr lang="en-AU"/>
          </a:p>
        </p:txBody>
      </p:sp>
    </p:spTree>
    <p:extLst>
      <p:ext uri="{BB962C8B-B14F-4D97-AF65-F5344CB8AC3E}">
        <p14:creationId xmlns:p14="http://schemas.microsoft.com/office/powerpoint/2010/main" val="1537918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065C60-3236-2681-134B-E004F29F01C3}"/>
              </a:ext>
            </a:extLst>
          </p:cNvPr>
          <p:cNvSpPr>
            <a:spLocks noGrp="1"/>
          </p:cNvSpPr>
          <p:nvPr>
            <p:ph type="ctrTitle"/>
          </p:nvPr>
        </p:nvSpPr>
        <p:spPr>
          <a:xfrm>
            <a:off x="1524000" y="2053091"/>
            <a:ext cx="9144000" cy="2387600"/>
          </a:xfrm>
        </p:spPr>
        <p:txBody>
          <a:bodyPr>
            <a:normAutofit/>
          </a:bodyPr>
          <a:lstStyle/>
          <a:p>
            <a:r>
              <a:rPr lang="en-GB" sz="2800" b="1" i="1" dirty="0">
                <a:solidFill>
                  <a:srgbClr val="1D2228"/>
                </a:solidFill>
                <a:effectLst/>
                <a:latin typeface="Helvetica Neue"/>
              </a:rPr>
              <a:t>Future VET priorities for the workforce of tomorrow - what VET should deliver and how do we know?</a:t>
            </a:r>
            <a:br>
              <a:rPr lang="en-GB" sz="2800" b="1" i="0" dirty="0">
                <a:solidFill>
                  <a:srgbClr val="1D2228"/>
                </a:solidFill>
                <a:effectLst/>
                <a:latin typeface="Helvetica Neue"/>
              </a:rPr>
            </a:br>
            <a:br>
              <a:rPr lang="en-GB" sz="2800" b="1" i="0" dirty="0">
                <a:solidFill>
                  <a:srgbClr val="1D2228"/>
                </a:solidFill>
                <a:effectLst/>
                <a:latin typeface="Helvetica Neue"/>
              </a:rPr>
            </a:br>
            <a:endParaRPr lang="en-AU" sz="2800" b="1" dirty="0"/>
          </a:p>
        </p:txBody>
      </p:sp>
      <p:sp>
        <p:nvSpPr>
          <p:cNvPr id="5" name="Subtitle 4">
            <a:extLst>
              <a:ext uri="{FF2B5EF4-FFF2-40B4-BE49-F238E27FC236}">
                <a16:creationId xmlns:a16="http://schemas.microsoft.com/office/drawing/2014/main" id="{67621809-835A-EE61-3595-624D16136036}"/>
              </a:ext>
            </a:extLst>
          </p:cNvPr>
          <p:cNvSpPr>
            <a:spLocks noGrp="1"/>
          </p:cNvSpPr>
          <p:nvPr>
            <p:ph type="subTitle" idx="1"/>
          </p:nvPr>
        </p:nvSpPr>
        <p:spPr>
          <a:xfrm>
            <a:off x="1524000" y="4587649"/>
            <a:ext cx="9144000" cy="1747837"/>
          </a:xfrm>
        </p:spPr>
        <p:txBody>
          <a:bodyPr>
            <a:normAutofit fontScale="77500" lnSpcReduction="20000"/>
          </a:bodyPr>
          <a:lstStyle/>
          <a:p>
            <a:r>
              <a:rPr lang="en-AU" dirty="0"/>
              <a:t>Robin Shreeve</a:t>
            </a:r>
          </a:p>
          <a:p>
            <a:endParaRPr lang="en-AU" dirty="0"/>
          </a:p>
          <a:p>
            <a:r>
              <a:rPr lang="en-AU" dirty="0"/>
              <a:t>Adjunct Professor Federation University, Honorary Senior Fellow L H Martin, University of Melbourne</a:t>
            </a:r>
          </a:p>
          <a:p>
            <a:r>
              <a:rPr lang="en-AU" dirty="0"/>
              <a:t>Former CEO Skills Australia/AWPA; North Coast Institute; Western Sydney Institute/OTEN; City of Westminster College (UK)</a:t>
            </a:r>
          </a:p>
        </p:txBody>
      </p:sp>
      <p:pic>
        <p:nvPicPr>
          <p:cNvPr id="6" name="Content Placeholder 15" descr="Text&#10;&#10;Description automatically generated">
            <a:extLst>
              <a:ext uri="{FF2B5EF4-FFF2-40B4-BE49-F238E27FC236}">
                <a16:creationId xmlns:a16="http://schemas.microsoft.com/office/drawing/2014/main" id="{2DF5E1A9-2571-CCD0-4ED0-2B0018325E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161" y="603775"/>
            <a:ext cx="6741003" cy="1449316"/>
          </a:xfrm>
          <a:prstGeom prst="rect">
            <a:avLst/>
          </a:prstGeom>
        </p:spPr>
      </p:pic>
    </p:spTree>
    <p:extLst>
      <p:ext uri="{BB962C8B-B14F-4D97-AF65-F5344CB8AC3E}">
        <p14:creationId xmlns:p14="http://schemas.microsoft.com/office/powerpoint/2010/main" val="2427154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B1312-B10F-264E-24B5-FA54F383F507}"/>
              </a:ext>
            </a:extLst>
          </p:cNvPr>
          <p:cNvSpPr>
            <a:spLocks noGrp="1"/>
          </p:cNvSpPr>
          <p:nvPr>
            <p:ph type="title"/>
          </p:nvPr>
        </p:nvSpPr>
        <p:spPr/>
        <p:txBody>
          <a:bodyPr/>
          <a:lstStyle/>
          <a:p>
            <a:r>
              <a:rPr lang="en-AU" b="1" dirty="0"/>
              <a:t>The Shadbolt Dilemma (Ewart Keep)</a:t>
            </a:r>
          </a:p>
        </p:txBody>
      </p:sp>
      <p:sp>
        <p:nvSpPr>
          <p:cNvPr id="3" name="Content Placeholder 2">
            <a:extLst>
              <a:ext uri="{FF2B5EF4-FFF2-40B4-BE49-F238E27FC236}">
                <a16:creationId xmlns:a16="http://schemas.microsoft.com/office/drawing/2014/main" id="{E3D445ED-7B17-8559-3827-ADE8B86C6EDB}"/>
              </a:ext>
            </a:extLst>
          </p:cNvPr>
          <p:cNvSpPr>
            <a:spLocks noGrp="1"/>
          </p:cNvSpPr>
          <p:nvPr>
            <p:ph idx="1"/>
          </p:nvPr>
        </p:nvSpPr>
        <p:spPr/>
        <p:txBody>
          <a:bodyPr>
            <a:normAutofit lnSpcReduction="10000"/>
          </a:bodyPr>
          <a:lstStyle/>
          <a:p>
            <a:pPr>
              <a:buFont typeface="Wingdings" panose="05000000000000000000" pitchFamily="2" charset="2"/>
              <a:buChar char="Ø"/>
            </a:pPr>
            <a:r>
              <a:rPr lang="en-AU" sz="3200" dirty="0"/>
              <a:t> Courses focussed on specific software packages and technologies (emphasis on immediate job readiness)</a:t>
            </a:r>
          </a:p>
          <a:p>
            <a:endParaRPr lang="en-AU" sz="3200" dirty="0"/>
          </a:p>
          <a:p>
            <a:pPr marL="0" indent="0">
              <a:buNone/>
            </a:pPr>
            <a:r>
              <a:rPr lang="en-AU" sz="3200" dirty="0"/>
              <a:t>Or</a:t>
            </a:r>
          </a:p>
          <a:p>
            <a:pPr marL="0" indent="0">
              <a:buNone/>
            </a:pPr>
            <a:endParaRPr lang="en-AU" sz="3200" dirty="0"/>
          </a:p>
          <a:p>
            <a:pPr>
              <a:buFont typeface="Wingdings" panose="05000000000000000000" pitchFamily="2" charset="2"/>
              <a:buChar char="Ø"/>
            </a:pPr>
            <a:r>
              <a:rPr lang="en-AU" sz="3200" dirty="0"/>
              <a:t> Courses aiming to produce general awareness of the technology and its potential uses to create an understanding of the issues it raises (emphasis on deeper theoretical understanding)</a:t>
            </a:r>
          </a:p>
        </p:txBody>
      </p:sp>
    </p:spTree>
    <p:extLst>
      <p:ext uri="{BB962C8B-B14F-4D97-AF65-F5344CB8AC3E}">
        <p14:creationId xmlns:p14="http://schemas.microsoft.com/office/powerpoint/2010/main" val="3063650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79230-AC41-A875-10A1-844E6658CEAE}"/>
              </a:ext>
            </a:extLst>
          </p:cNvPr>
          <p:cNvSpPr>
            <a:spLocks noGrp="1"/>
          </p:cNvSpPr>
          <p:nvPr>
            <p:ph type="title"/>
          </p:nvPr>
        </p:nvSpPr>
        <p:spPr/>
        <p:txBody>
          <a:bodyPr/>
          <a:lstStyle/>
          <a:p>
            <a:r>
              <a:rPr lang="en-AU" b="1" dirty="0"/>
              <a:t>Greatest skills deficits – impressions at AWPA</a:t>
            </a:r>
          </a:p>
        </p:txBody>
      </p:sp>
      <p:sp>
        <p:nvSpPr>
          <p:cNvPr id="3" name="Content Placeholder 2">
            <a:extLst>
              <a:ext uri="{FF2B5EF4-FFF2-40B4-BE49-F238E27FC236}">
                <a16:creationId xmlns:a16="http://schemas.microsoft.com/office/drawing/2014/main" id="{7076673D-2146-EC98-D81C-7581A1FA6C7D}"/>
              </a:ext>
            </a:extLst>
          </p:cNvPr>
          <p:cNvSpPr>
            <a:spLocks noGrp="1"/>
          </p:cNvSpPr>
          <p:nvPr>
            <p:ph idx="1"/>
          </p:nvPr>
        </p:nvSpPr>
        <p:spPr/>
        <p:txBody>
          <a:bodyPr/>
          <a:lstStyle/>
          <a:p>
            <a:endParaRPr lang="en-AU" dirty="0"/>
          </a:p>
          <a:p>
            <a:r>
              <a:rPr lang="en-AU" dirty="0"/>
              <a:t>Experience (Q – how does a school leaver enter the mining industry; A – they don’t)</a:t>
            </a:r>
          </a:p>
          <a:p>
            <a:endParaRPr lang="en-AU" dirty="0"/>
          </a:p>
          <a:p>
            <a:r>
              <a:rPr lang="en-AU" dirty="0"/>
              <a:t>General skills but especially mathematical and quantitative skills across all industries at all levels. (You can teach a health care assistant in a short courses to aspirate injections – but if they do not understand the difference between 0.5 and 0.05 it could be fatal)</a:t>
            </a:r>
          </a:p>
        </p:txBody>
      </p:sp>
    </p:spTree>
    <p:extLst>
      <p:ext uri="{BB962C8B-B14F-4D97-AF65-F5344CB8AC3E}">
        <p14:creationId xmlns:p14="http://schemas.microsoft.com/office/powerpoint/2010/main" val="1528458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FAE3C-A24F-C20A-4667-1211680BF411}"/>
              </a:ext>
            </a:extLst>
          </p:cNvPr>
          <p:cNvSpPr>
            <a:spLocks noGrp="1"/>
          </p:cNvSpPr>
          <p:nvPr>
            <p:ph type="title" idx="4294967295"/>
          </p:nvPr>
        </p:nvSpPr>
        <p:spPr>
          <a:xfrm>
            <a:off x="375557" y="397782"/>
            <a:ext cx="10515600" cy="3162300"/>
          </a:xfrm>
        </p:spPr>
        <p:txBody>
          <a:bodyPr/>
          <a:lstStyle/>
          <a:p>
            <a:r>
              <a:rPr lang="en-AU" b="1" dirty="0"/>
              <a:t>Part 2 - What is changing VET sector now about and what should be its priorities</a:t>
            </a:r>
          </a:p>
        </p:txBody>
      </p:sp>
    </p:spTree>
    <p:extLst>
      <p:ext uri="{BB962C8B-B14F-4D97-AF65-F5344CB8AC3E}">
        <p14:creationId xmlns:p14="http://schemas.microsoft.com/office/powerpoint/2010/main" val="3004049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97A2A3E2-5FE4-A97E-6004-BBB92BB165B6}"/>
              </a:ext>
            </a:extLst>
          </p:cNvPr>
          <p:cNvGraphicFramePr>
            <a:graphicFrameLocks/>
          </p:cNvGraphicFramePr>
          <p:nvPr>
            <p:extLst>
              <p:ext uri="{D42A27DB-BD31-4B8C-83A1-F6EECF244321}">
                <p14:modId xmlns:p14="http://schemas.microsoft.com/office/powerpoint/2010/main" val="4066879117"/>
              </p:ext>
            </p:extLst>
          </p:nvPr>
        </p:nvGraphicFramePr>
        <p:xfrm>
          <a:off x="708781" y="643466"/>
          <a:ext cx="10905066" cy="5571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38703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11DE6E1E-EE97-F4E3-64AC-961165A9B887}"/>
              </a:ext>
            </a:extLst>
          </p:cNvPr>
          <p:cNvGraphicFramePr>
            <a:graphicFrameLocks/>
          </p:cNvGraphicFramePr>
          <p:nvPr>
            <p:extLst>
              <p:ext uri="{D42A27DB-BD31-4B8C-83A1-F6EECF244321}">
                <p14:modId xmlns:p14="http://schemas.microsoft.com/office/powerpoint/2010/main" val="2071419141"/>
              </p:ext>
            </p:extLst>
          </p:nvPr>
        </p:nvGraphicFramePr>
        <p:xfrm>
          <a:off x="1281793" y="808265"/>
          <a:ext cx="9201149" cy="52822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0186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2F415-B324-53FE-B06E-53D412D426DB}"/>
              </a:ext>
            </a:extLst>
          </p:cNvPr>
          <p:cNvSpPr>
            <a:spLocks noGrp="1"/>
          </p:cNvSpPr>
          <p:nvPr>
            <p:ph type="title"/>
          </p:nvPr>
        </p:nvSpPr>
        <p:spPr/>
        <p:txBody>
          <a:bodyPr>
            <a:normAutofit/>
          </a:bodyPr>
          <a:lstStyle/>
          <a:p>
            <a:r>
              <a:rPr lang="en-GB" sz="3200" b="1" dirty="0"/>
              <a:t>Ray Fleming, Education Industry Solutions Manager, Google</a:t>
            </a:r>
            <a:endParaRPr lang="en-AU" sz="3200" b="1" dirty="0"/>
          </a:p>
        </p:txBody>
      </p:sp>
      <p:sp>
        <p:nvSpPr>
          <p:cNvPr id="3" name="Content Placeholder 2">
            <a:extLst>
              <a:ext uri="{FF2B5EF4-FFF2-40B4-BE49-F238E27FC236}">
                <a16:creationId xmlns:a16="http://schemas.microsoft.com/office/drawing/2014/main" id="{7344B68B-EA39-1917-AA50-1271F55AFA37}"/>
              </a:ext>
            </a:extLst>
          </p:cNvPr>
          <p:cNvSpPr>
            <a:spLocks noGrp="1"/>
          </p:cNvSpPr>
          <p:nvPr>
            <p:ph idx="1"/>
          </p:nvPr>
        </p:nvSpPr>
        <p:spPr/>
        <p:txBody>
          <a:bodyPr/>
          <a:lstStyle/>
          <a:p>
            <a:r>
              <a:rPr lang="en-GB" dirty="0"/>
              <a:t>Google has 117 million students and educators using Workspace, 40 million people using Chromebooks, 150 million people using Classroom and they have donated a US $250 million to education organisations </a:t>
            </a:r>
          </a:p>
          <a:p>
            <a:pPr marL="0" indent="0">
              <a:buNone/>
            </a:pPr>
            <a:endParaRPr lang="en-GB" dirty="0"/>
          </a:p>
          <a:p>
            <a:r>
              <a:rPr lang="en-GB" dirty="0"/>
              <a:t>There are 500 hours of YouTube video uploaded every minute . Claire Field believes YouTube might have an impact on low-AQF level, introductory VET courses?</a:t>
            </a:r>
            <a:endParaRPr lang="en-AU" dirty="0"/>
          </a:p>
        </p:txBody>
      </p:sp>
    </p:spTree>
    <p:extLst>
      <p:ext uri="{BB962C8B-B14F-4D97-AF65-F5344CB8AC3E}">
        <p14:creationId xmlns:p14="http://schemas.microsoft.com/office/powerpoint/2010/main" val="3215220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hart 1">
            <a:extLst>
              <a:ext uri="{FF2B5EF4-FFF2-40B4-BE49-F238E27FC236}">
                <a16:creationId xmlns:a16="http://schemas.microsoft.com/office/drawing/2014/main" id="{017640AE-9514-B588-2A0D-E93E1528859C}"/>
              </a:ext>
            </a:extLst>
          </p:cNvPr>
          <p:cNvGraphicFramePr>
            <a:graphicFrameLocks/>
          </p:cNvGraphicFramePr>
          <p:nvPr>
            <p:extLst>
              <p:ext uri="{D42A27DB-BD31-4B8C-83A1-F6EECF244321}">
                <p14:modId xmlns:p14="http://schemas.microsoft.com/office/powerpoint/2010/main" val="430930612"/>
              </p:ext>
            </p:extLst>
          </p:nvPr>
        </p:nvGraphicFramePr>
        <p:xfrm>
          <a:off x="456817" y="375557"/>
          <a:ext cx="11277600" cy="5943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5840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B86388-01ED-25BB-D2B9-02B69C9C7234}"/>
              </a:ext>
            </a:extLst>
          </p:cNvPr>
          <p:cNvPicPr>
            <a:picLocks noChangeAspect="1"/>
          </p:cNvPicPr>
          <p:nvPr/>
        </p:nvPicPr>
        <p:blipFill>
          <a:blip r:embed="rId3"/>
          <a:stretch>
            <a:fillRect/>
          </a:stretch>
        </p:blipFill>
        <p:spPr>
          <a:xfrm>
            <a:off x="3806707" y="1463574"/>
            <a:ext cx="4578585" cy="3930852"/>
          </a:xfrm>
          <a:prstGeom prst="rect">
            <a:avLst/>
          </a:prstGeom>
        </p:spPr>
      </p:pic>
    </p:spTree>
    <p:extLst>
      <p:ext uri="{BB962C8B-B14F-4D97-AF65-F5344CB8AC3E}">
        <p14:creationId xmlns:p14="http://schemas.microsoft.com/office/powerpoint/2010/main" val="707716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23CE8237-B250-4FD5-1E91-1D2714595FD4}"/>
              </a:ext>
            </a:extLst>
          </p:cNvPr>
          <p:cNvGraphicFramePr>
            <a:graphicFrameLocks/>
          </p:cNvGraphicFramePr>
          <p:nvPr>
            <p:extLst>
              <p:ext uri="{D42A27DB-BD31-4B8C-83A1-F6EECF244321}">
                <p14:modId xmlns:p14="http://schemas.microsoft.com/office/powerpoint/2010/main" val="3747416099"/>
              </p:ext>
            </p:extLst>
          </p:nvPr>
        </p:nvGraphicFramePr>
        <p:xfrm>
          <a:off x="643467" y="643466"/>
          <a:ext cx="10905066" cy="5571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6113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A4EF60CF-FF77-6C94-D1AB-5CC9DEFC8719}"/>
              </a:ext>
            </a:extLst>
          </p:cNvPr>
          <p:cNvGraphicFramePr>
            <a:graphicFrameLocks/>
          </p:cNvGraphicFramePr>
          <p:nvPr>
            <p:extLst>
              <p:ext uri="{D42A27DB-BD31-4B8C-83A1-F6EECF244321}">
                <p14:modId xmlns:p14="http://schemas.microsoft.com/office/powerpoint/2010/main" val="3840594556"/>
              </p:ext>
            </p:extLst>
          </p:nvPr>
        </p:nvGraphicFramePr>
        <p:xfrm>
          <a:off x="1807535" y="744279"/>
          <a:ext cx="8282763" cy="50398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72769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A99DA-CFC1-39BC-5248-D6F50163ADC1}"/>
              </a:ext>
            </a:extLst>
          </p:cNvPr>
          <p:cNvSpPr>
            <a:spLocks noGrp="1"/>
          </p:cNvSpPr>
          <p:nvPr>
            <p:ph type="title"/>
          </p:nvPr>
        </p:nvSpPr>
        <p:spPr>
          <a:xfrm>
            <a:off x="838200" y="365125"/>
            <a:ext cx="10515600" cy="900339"/>
          </a:xfrm>
        </p:spPr>
        <p:txBody>
          <a:bodyPr>
            <a:normAutofit/>
          </a:bodyPr>
          <a:lstStyle/>
          <a:p>
            <a:r>
              <a:rPr lang="en-AU" sz="3200" b="1" dirty="0"/>
              <a:t>Some preliminary remarks – my view you might not agree with</a:t>
            </a:r>
          </a:p>
        </p:txBody>
      </p:sp>
      <p:sp>
        <p:nvSpPr>
          <p:cNvPr id="3" name="Content Placeholder 2">
            <a:extLst>
              <a:ext uri="{FF2B5EF4-FFF2-40B4-BE49-F238E27FC236}">
                <a16:creationId xmlns:a16="http://schemas.microsoft.com/office/drawing/2014/main" id="{797CE415-CCCA-BBDE-076F-F9E7666C0B74}"/>
              </a:ext>
            </a:extLst>
          </p:cNvPr>
          <p:cNvSpPr>
            <a:spLocks noGrp="1"/>
          </p:cNvSpPr>
          <p:nvPr>
            <p:ph idx="1"/>
          </p:nvPr>
        </p:nvSpPr>
        <p:spPr>
          <a:xfrm>
            <a:off x="838200" y="1387928"/>
            <a:ext cx="10515600" cy="4735285"/>
          </a:xfrm>
        </p:spPr>
        <p:txBody>
          <a:bodyPr>
            <a:normAutofit fontScale="70000" lnSpcReduction="20000"/>
          </a:bodyPr>
          <a:lstStyle/>
          <a:p>
            <a:pPr marL="0" indent="0">
              <a:buNone/>
            </a:pPr>
            <a:endParaRPr lang="en-AU" dirty="0"/>
          </a:p>
          <a:p>
            <a:r>
              <a:rPr lang="en-AU" dirty="0"/>
              <a:t>VET and TAFE (as public provider) are essential for economic and personal growth</a:t>
            </a:r>
          </a:p>
          <a:p>
            <a:endParaRPr lang="en-AU" dirty="0"/>
          </a:p>
          <a:p>
            <a:r>
              <a:rPr lang="en-AU" dirty="0"/>
              <a:t>VET and TAFE have strong futures: but</a:t>
            </a:r>
          </a:p>
          <a:p>
            <a:endParaRPr lang="en-AU" dirty="0"/>
          </a:p>
          <a:p>
            <a:r>
              <a:rPr lang="en-AU" dirty="0"/>
              <a:t>Impacted by growth of HE and technological change in workplace and education </a:t>
            </a:r>
          </a:p>
          <a:p>
            <a:endParaRPr lang="en-AU" dirty="0"/>
          </a:p>
          <a:p>
            <a:r>
              <a:rPr lang="en-AU" dirty="0"/>
              <a:t>Broad trends – will always be exceptions</a:t>
            </a:r>
          </a:p>
          <a:p>
            <a:endParaRPr lang="en-AU" dirty="0"/>
          </a:p>
          <a:p>
            <a:r>
              <a:rPr lang="en-AU" dirty="0"/>
              <a:t>Marketisation and industry leadership have not resolved issues identified 30 years ago</a:t>
            </a:r>
          </a:p>
          <a:p>
            <a:endParaRPr lang="en-AU" dirty="0"/>
          </a:p>
          <a:p>
            <a:r>
              <a:rPr lang="en-AU" dirty="0"/>
              <a:t>Loss of corporate memory</a:t>
            </a:r>
          </a:p>
          <a:p>
            <a:endParaRPr lang="en-AU" dirty="0"/>
          </a:p>
          <a:p>
            <a:r>
              <a:rPr lang="en-AU" dirty="0"/>
              <a:t>Undervaluing of educational perspectives</a:t>
            </a:r>
          </a:p>
          <a:p>
            <a:endParaRPr lang="en-AU" dirty="0"/>
          </a:p>
          <a:p>
            <a:endParaRPr lang="en-AU" dirty="0"/>
          </a:p>
        </p:txBody>
      </p:sp>
    </p:spTree>
    <p:extLst>
      <p:ext uri="{BB962C8B-B14F-4D97-AF65-F5344CB8AC3E}">
        <p14:creationId xmlns:p14="http://schemas.microsoft.com/office/powerpoint/2010/main" val="2384299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BED58B16-F6F7-C866-8D35-2D53781892D4}"/>
              </a:ext>
            </a:extLst>
          </p:cNvPr>
          <p:cNvGraphicFramePr>
            <a:graphicFrameLocks/>
          </p:cNvGraphicFramePr>
          <p:nvPr>
            <p:extLst>
              <p:ext uri="{D42A27DB-BD31-4B8C-83A1-F6EECF244321}">
                <p14:modId xmlns:p14="http://schemas.microsoft.com/office/powerpoint/2010/main" val="233841774"/>
              </p:ext>
            </p:extLst>
          </p:nvPr>
        </p:nvGraphicFramePr>
        <p:xfrm>
          <a:off x="643467" y="643466"/>
          <a:ext cx="10905066" cy="5571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2817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D26E77EE-5780-11ED-A1C3-C7671FC7779F}"/>
              </a:ext>
            </a:extLst>
          </p:cNvPr>
          <p:cNvGraphicFramePr>
            <a:graphicFrameLocks/>
          </p:cNvGraphicFramePr>
          <p:nvPr>
            <p:extLst>
              <p:ext uri="{D42A27DB-BD31-4B8C-83A1-F6EECF244321}">
                <p14:modId xmlns:p14="http://schemas.microsoft.com/office/powerpoint/2010/main" val="1230322801"/>
              </p:ext>
            </p:extLst>
          </p:nvPr>
        </p:nvGraphicFramePr>
        <p:xfrm>
          <a:off x="643467" y="643466"/>
          <a:ext cx="10905066" cy="5571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79236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5172AFA-77AB-1FD3-3C1C-A132658EF342}"/>
              </a:ext>
            </a:extLst>
          </p:cNvPr>
          <p:cNvPicPr>
            <a:picLocks noChangeAspect="1"/>
          </p:cNvPicPr>
          <p:nvPr/>
        </p:nvPicPr>
        <p:blipFill rotWithShape="1">
          <a:blip r:embed="rId3"/>
          <a:srcRect l="1" r="869" b="5628"/>
          <a:stretch/>
        </p:blipFill>
        <p:spPr>
          <a:xfrm>
            <a:off x="4142124" y="456986"/>
            <a:ext cx="3711919" cy="5609078"/>
          </a:xfrm>
          <a:prstGeom prst="rect">
            <a:avLst/>
          </a:prstGeom>
        </p:spPr>
      </p:pic>
    </p:spTree>
    <p:extLst>
      <p:ext uri="{BB962C8B-B14F-4D97-AF65-F5344CB8AC3E}">
        <p14:creationId xmlns:p14="http://schemas.microsoft.com/office/powerpoint/2010/main" val="1870394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1A69CD-90B9-D526-C41D-F80250A97D4F}"/>
              </a:ext>
            </a:extLst>
          </p:cNvPr>
          <p:cNvSpPr>
            <a:spLocks noGrp="1"/>
          </p:cNvSpPr>
          <p:nvPr>
            <p:ph type="title"/>
          </p:nvPr>
        </p:nvSpPr>
        <p:spPr>
          <a:xfrm>
            <a:off x="686834" y="1153572"/>
            <a:ext cx="3200400" cy="4461163"/>
          </a:xfrm>
        </p:spPr>
        <p:txBody>
          <a:bodyPr>
            <a:normAutofit/>
          </a:bodyPr>
          <a:lstStyle/>
          <a:p>
            <a:r>
              <a:rPr lang="en-AU">
                <a:solidFill>
                  <a:srgbClr val="FFFFFF"/>
                </a:solidFill>
              </a:rPr>
              <a:t>Core VET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86E0B2F-A9C1-B7EC-D96A-28C7D449FE68}"/>
              </a:ext>
            </a:extLst>
          </p:cNvPr>
          <p:cNvSpPr>
            <a:spLocks noGrp="1"/>
          </p:cNvSpPr>
          <p:nvPr>
            <p:ph idx="1"/>
          </p:nvPr>
        </p:nvSpPr>
        <p:spPr>
          <a:xfrm>
            <a:off x="4447308" y="591344"/>
            <a:ext cx="6906491" cy="5585619"/>
          </a:xfrm>
        </p:spPr>
        <p:txBody>
          <a:bodyPr anchor="ctr">
            <a:normAutofit/>
          </a:bodyPr>
          <a:lstStyle/>
          <a:p>
            <a:endParaRPr lang="en-AU" sz="2200"/>
          </a:p>
          <a:p>
            <a:r>
              <a:rPr lang="en-AU" sz="2200"/>
              <a:t>Cert 3 and Single Unit Enrolments (micro-credentials) highest proportion of student enrolments</a:t>
            </a:r>
          </a:p>
          <a:p>
            <a:pPr marL="0" indent="0">
              <a:buNone/>
            </a:pPr>
            <a:endParaRPr lang="en-AU" sz="2200"/>
          </a:p>
          <a:p>
            <a:r>
              <a:rPr lang="en-AU" sz="2200"/>
              <a:t>Care (</a:t>
            </a:r>
            <a:r>
              <a:rPr lang="en-AU" sz="2200" err="1"/>
              <a:t>esp</a:t>
            </a:r>
            <a:r>
              <a:rPr lang="en-AU" sz="2200"/>
              <a:t> female) and traditional (</a:t>
            </a:r>
            <a:r>
              <a:rPr lang="en-AU" sz="2200" err="1"/>
              <a:t>esp</a:t>
            </a:r>
            <a:r>
              <a:rPr lang="en-AU" sz="2200"/>
              <a:t> male) apprenticeships</a:t>
            </a:r>
          </a:p>
          <a:p>
            <a:endParaRPr lang="en-AU" sz="2200"/>
          </a:p>
          <a:p>
            <a:r>
              <a:rPr lang="en-AU" sz="2200"/>
              <a:t>Publicly funded Diploma enrolments almost halved since 2002 – exceptions Care, Enrolled Nursing , Personal services (Beauty). Some areas largely disappeared science/laboratory technician training</a:t>
            </a:r>
          </a:p>
          <a:p>
            <a:endParaRPr lang="en-AU" sz="2200"/>
          </a:p>
          <a:p>
            <a:r>
              <a:rPr lang="en-AU" sz="2200"/>
              <a:t>Private sector VET student enrolments considerably larger than TAFE</a:t>
            </a:r>
          </a:p>
          <a:p>
            <a:endParaRPr lang="en-AU" sz="2200"/>
          </a:p>
          <a:p>
            <a:endParaRPr lang="en-AU" sz="2200"/>
          </a:p>
        </p:txBody>
      </p:sp>
    </p:spTree>
    <p:extLst>
      <p:ext uri="{BB962C8B-B14F-4D97-AF65-F5344CB8AC3E}">
        <p14:creationId xmlns:p14="http://schemas.microsoft.com/office/powerpoint/2010/main" val="2010900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D48A9978-C25F-3F63-7870-2CD93DC39BA2}"/>
              </a:ext>
            </a:extLst>
          </p:cNvPr>
          <p:cNvGraphicFramePr>
            <a:graphicFrameLocks/>
          </p:cNvGraphicFramePr>
          <p:nvPr>
            <p:extLst>
              <p:ext uri="{D42A27DB-BD31-4B8C-83A1-F6EECF244321}">
                <p14:modId xmlns:p14="http://schemas.microsoft.com/office/powerpoint/2010/main" val="1938055990"/>
              </p:ext>
            </p:extLst>
          </p:nvPr>
        </p:nvGraphicFramePr>
        <p:xfrm>
          <a:off x="1879146" y="538842"/>
          <a:ext cx="8433708" cy="57803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70255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6571494-A691-F533-9FC5-149C710A5748}"/>
              </a:ext>
            </a:extLst>
          </p:cNvPr>
          <p:cNvPicPr>
            <a:picLocks noChangeAspect="1"/>
          </p:cNvPicPr>
          <p:nvPr/>
        </p:nvPicPr>
        <p:blipFill>
          <a:blip r:embed="rId3"/>
          <a:stretch>
            <a:fillRect/>
          </a:stretch>
        </p:blipFill>
        <p:spPr>
          <a:xfrm>
            <a:off x="2998878" y="456986"/>
            <a:ext cx="4234814" cy="5943600"/>
          </a:xfrm>
          <a:prstGeom prst="rect">
            <a:avLst/>
          </a:prstGeom>
        </p:spPr>
      </p:pic>
    </p:spTree>
    <p:extLst>
      <p:ext uri="{BB962C8B-B14F-4D97-AF65-F5344CB8AC3E}">
        <p14:creationId xmlns:p14="http://schemas.microsoft.com/office/powerpoint/2010/main" val="1735886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CFFF1356-C199-8A2C-DFDE-F9170575CDFD}"/>
              </a:ext>
            </a:extLst>
          </p:cNvPr>
          <p:cNvGraphicFramePr>
            <a:graphicFrameLocks/>
          </p:cNvGraphicFramePr>
          <p:nvPr>
            <p:extLst>
              <p:ext uri="{D42A27DB-BD31-4B8C-83A1-F6EECF244321}">
                <p14:modId xmlns:p14="http://schemas.microsoft.com/office/powerpoint/2010/main" val="1983193085"/>
              </p:ext>
            </p:extLst>
          </p:nvPr>
        </p:nvGraphicFramePr>
        <p:xfrm>
          <a:off x="935665" y="584791"/>
          <a:ext cx="9813851" cy="52950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6560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EA81D544-0EA1-BABC-AB6F-647787625441}"/>
              </a:ext>
            </a:extLst>
          </p:cNvPr>
          <p:cNvGraphicFramePr>
            <a:graphicFrameLocks/>
          </p:cNvGraphicFramePr>
          <p:nvPr>
            <p:extLst>
              <p:ext uri="{D42A27DB-BD31-4B8C-83A1-F6EECF244321}">
                <p14:modId xmlns:p14="http://schemas.microsoft.com/office/powerpoint/2010/main" val="4025556716"/>
              </p:ext>
            </p:extLst>
          </p:nvPr>
        </p:nvGraphicFramePr>
        <p:xfrm>
          <a:off x="643467" y="643466"/>
          <a:ext cx="10905066" cy="5571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26969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47A8BF3A-A49B-E368-3388-3201F90E916F}"/>
              </a:ext>
            </a:extLst>
          </p:cNvPr>
          <p:cNvGraphicFramePr/>
          <p:nvPr>
            <p:extLst>
              <p:ext uri="{D42A27DB-BD31-4B8C-83A1-F6EECF244321}">
                <p14:modId xmlns:p14="http://schemas.microsoft.com/office/powerpoint/2010/main" val="466206041"/>
              </p:ext>
            </p:extLst>
          </p:nvPr>
        </p:nvGraphicFramePr>
        <p:xfrm>
          <a:off x="2392136" y="595993"/>
          <a:ext cx="6515100" cy="55843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0618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8A7A7-419A-CDA9-B017-1C348E56C3C3}"/>
              </a:ext>
            </a:extLst>
          </p:cNvPr>
          <p:cNvSpPr>
            <a:spLocks noGrp="1"/>
          </p:cNvSpPr>
          <p:nvPr>
            <p:ph type="title"/>
          </p:nvPr>
        </p:nvSpPr>
        <p:spPr/>
        <p:txBody>
          <a:bodyPr/>
          <a:lstStyle/>
          <a:p>
            <a:r>
              <a:rPr lang="en-AU" sz="4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Mackenzie Research Institute -  Tom </a:t>
            </a:r>
            <a:r>
              <a:rPr lang="en-AU" sz="4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Karmel</a:t>
            </a:r>
            <a:endParaRPr lang="en-AU"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E1C1191C-050A-79C8-9892-DD898DC15ACE}"/>
              </a:ext>
            </a:extLst>
          </p:cNvPr>
          <p:cNvSpPr>
            <a:spLocks noGrp="1"/>
          </p:cNvSpPr>
          <p:nvPr>
            <p:ph idx="1"/>
          </p:nvPr>
        </p:nvSpPr>
        <p:spPr/>
        <p:txBody>
          <a:bodyPr/>
          <a:lstStyle/>
          <a:p>
            <a:r>
              <a:rPr lang="en-AU" sz="1800" dirty="0">
                <a:solidFill>
                  <a:srgbClr val="333333"/>
                </a:solidFill>
                <a:ea typeface="Times New Roman" panose="02020603050405020304" pitchFamily="18" charset="0"/>
              </a:rPr>
              <a:t>S</a:t>
            </a:r>
            <a:r>
              <a:rPr lang="en-AU" sz="1800" dirty="0">
                <a:solidFill>
                  <a:srgbClr val="333333"/>
                </a:solidFill>
                <a:effectLst/>
                <a:ea typeface="Times New Roman" panose="02020603050405020304" pitchFamily="18" charset="0"/>
              </a:rPr>
              <a:t>hows that government-funded VET diploma courses for domestic students are concentrated on training students in childcare and for the enrolled nurse qualification, where there is little to no competition from higher education bachelor degree courses.</a:t>
            </a:r>
          </a:p>
          <a:p>
            <a:endParaRPr lang="en-AU" sz="1800" dirty="0">
              <a:effectLst/>
              <a:ea typeface="Times New Roman" panose="02020603050405020304" pitchFamily="18" charset="0"/>
            </a:endParaRPr>
          </a:p>
          <a:p>
            <a:r>
              <a:rPr lang="en-AU" sz="1800" dirty="0">
                <a:solidFill>
                  <a:srgbClr val="333333"/>
                </a:solidFill>
                <a:effectLst/>
                <a:ea typeface="Times New Roman" panose="02020603050405020304" pitchFamily="18" charset="0"/>
              </a:rPr>
              <a:t>Another field where government-funded diplomas are flourishing – which though small has grown strongly in the past 15 years – is beauty training, also an area where universities do not compete.</a:t>
            </a:r>
          </a:p>
          <a:p>
            <a:endParaRPr lang="en-AU" sz="1800" dirty="0">
              <a:effectLst/>
              <a:ea typeface="Times New Roman" panose="02020603050405020304" pitchFamily="18" charset="0"/>
            </a:endParaRPr>
          </a:p>
          <a:p>
            <a:r>
              <a:rPr lang="en-AU" sz="1800" dirty="0">
                <a:solidFill>
                  <a:srgbClr val="333333"/>
                </a:solidFill>
                <a:ea typeface="Times New Roman" panose="02020603050405020304" pitchFamily="18" charset="0"/>
              </a:rPr>
              <a:t>I</a:t>
            </a:r>
            <a:r>
              <a:rPr lang="en-AU" sz="1800" dirty="0">
                <a:solidFill>
                  <a:srgbClr val="333333"/>
                </a:solidFill>
                <a:effectLst/>
                <a:ea typeface="Times New Roman" panose="02020603050405020304" pitchFamily="18" charset="0"/>
              </a:rPr>
              <a:t>n areas where universities offer competing degree qualifications – engineering, information technology, agriculture and environmental studies – once healthy VET student numbers have collapsed.</a:t>
            </a:r>
          </a:p>
          <a:p>
            <a:endParaRPr lang="en-AU" sz="1800" dirty="0">
              <a:effectLst/>
              <a:ea typeface="Times New Roman" panose="02020603050405020304" pitchFamily="18" charset="0"/>
            </a:endParaRPr>
          </a:p>
          <a:p>
            <a:r>
              <a:rPr lang="en-AU" sz="1800" dirty="0">
                <a:solidFill>
                  <a:srgbClr val="333333"/>
                </a:solidFill>
                <a:ea typeface="Times New Roman" panose="02020603050405020304" pitchFamily="18" charset="0"/>
              </a:rPr>
              <a:t>G</a:t>
            </a:r>
            <a:r>
              <a:rPr lang="en-AU" sz="1800" dirty="0">
                <a:solidFill>
                  <a:srgbClr val="333333"/>
                </a:solidFill>
                <a:effectLst/>
                <a:ea typeface="Times New Roman" panose="02020603050405020304" pitchFamily="18" charset="0"/>
              </a:rPr>
              <a:t>overnment-funded VET diplomas are also losing ground compared with bachelor degrees in other areas including architecture and building, management and commerce, society and culture, and the creative arts.</a:t>
            </a:r>
            <a:endParaRPr lang="en-AU" sz="1800" dirty="0">
              <a:effectLst/>
              <a:ea typeface="Times New Roman" panose="02020603050405020304" pitchFamily="18" charset="0"/>
            </a:endParaRPr>
          </a:p>
          <a:p>
            <a:endParaRPr lang="en-AU" dirty="0"/>
          </a:p>
        </p:txBody>
      </p:sp>
    </p:spTree>
    <p:extLst>
      <p:ext uri="{BB962C8B-B14F-4D97-AF65-F5344CB8AC3E}">
        <p14:creationId xmlns:p14="http://schemas.microsoft.com/office/powerpoint/2010/main" val="4183730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B2751-8965-3FB3-FE8B-6C11B27B7089}"/>
              </a:ext>
            </a:extLst>
          </p:cNvPr>
          <p:cNvSpPr>
            <a:spLocks noGrp="1"/>
          </p:cNvSpPr>
          <p:nvPr>
            <p:ph type="title"/>
          </p:nvPr>
        </p:nvSpPr>
        <p:spPr/>
        <p:txBody>
          <a:bodyPr/>
          <a:lstStyle/>
          <a:p>
            <a:r>
              <a:rPr lang="en-AU" b="1" dirty="0"/>
              <a:t>Have we made progress in VET since 1990</a:t>
            </a:r>
          </a:p>
        </p:txBody>
      </p:sp>
      <p:sp>
        <p:nvSpPr>
          <p:cNvPr id="3" name="Content Placeholder 2">
            <a:extLst>
              <a:ext uri="{FF2B5EF4-FFF2-40B4-BE49-F238E27FC236}">
                <a16:creationId xmlns:a16="http://schemas.microsoft.com/office/drawing/2014/main" id="{1FEE1EA8-53F5-F3B6-0110-5A3A67CD418A}"/>
              </a:ext>
            </a:extLst>
          </p:cNvPr>
          <p:cNvSpPr>
            <a:spLocks noGrp="1"/>
          </p:cNvSpPr>
          <p:nvPr>
            <p:ph idx="1"/>
          </p:nvPr>
        </p:nvSpPr>
        <p:spPr/>
        <p:txBody>
          <a:bodyPr>
            <a:normAutofit lnSpcReduction="10000"/>
          </a:bodyPr>
          <a:lstStyle/>
          <a:p>
            <a:r>
              <a:rPr lang="en-AU" dirty="0"/>
              <a:t>Same issues – promotion and status of VET compared to HE. In 1990s, “Fantastic Futures”, TAFE NSW official training provider of Sydney Olympics and Para-Olympics. Then intensive marketisation of funding</a:t>
            </a:r>
          </a:p>
          <a:p>
            <a:endParaRPr lang="en-AU" dirty="0"/>
          </a:p>
          <a:p>
            <a:r>
              <a:rPr lang="en-AU" dirty="0"/>
              <a:t>Lack of corporate memory</a:t>
            </a:r>
          </a:p>
          <a:p>
            <a:endParaRPr lang="en-AU" dirty="0"/>
          </a:p>
          <a:p>
            <a:r>
              <a:rPr lang="en-AU" dirty="0"/>
              <a:t>Lack of educational perspective / background in senior VET leadership</a:t>
            </a:r>
          </a:p>
          <a:p>
            <a:endParaRPr lang="en-AU" dirty="0"/>
          </a:p>
          <a:p>
            <a:r>
              <a:rPr lang="en-AU" dirty="0"/>
              <a:t>Has this version of “industry leadership” resolved or improved the system</a:t>
            </a:r>
          </a:p>
          <a:p>
            <a:endParaRPr lang="en-AU" dirty="0"/>
          </a:p>
          <a:p>
            <a:endParaRPr lang="en-AU" dirty="0"/>
          </a:p>
        </p:txBody>
      </p:sp>
    </p:spTree>
    <p:extLst>
      <p:ext uri="{BB962C8B-B14F-4D97-AF65-F5344CB8AC3E}">
        <p14:creationId xmlns:p14="http://schemas.microsoft.com/office/powerpoint/2010/main" val="1650855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2015B1-573A-75E0-29BB-D51E80C485B7}"/>
              </a:ext>
            </a:extLst>
          </p:cNvPr>
          <p:cNvSpPr>
            <a:spLocks noGrp="1"/>
          </p:cNvSpPr>
          <p:nvPr>
            <p:ph type="title"/>
          </p:nvPr>
        </p:nvSpPr>
        <p:spPr/>
        <p:txBody>
          <a:bodyPr>
            <a:normAutofit fontScale="90000"/>
          </a:bodyPr>
          <a:lstStyle/>
          <a:p>
            <a:pPr algn="ctr">
              <a:lnSpc>
                <a:spcPct val="107000"/>
              </a:lnSpc>
              <a:spcAft>
                <a:spcPts val="800"/>
              </a:spcAft>
            </a:pPr>
            <a:br>
              <a:rPr lang="en-AU" sz="1800" b="1" dirty="0">
                <a:effectLst/>
                <a:latin typeface="Calibri" panose="020F0502020204030204" pitchFamily="34" charset="0"/>
                <a:ea typeface="DengXian" panose="02010600030101010101" pitchFamily="2" charset="-122"/>
                <a:cs typeface="Cordia New" panose="020B0304020202020204" pitchFamily="34" charset="-34"/>
              </a:rPr>
            </a:br>
            <a:br>
              <a:rPr lang="en-AU" sz="1800" b="1" dirty="0">
                <a:effectLst/>
                <a:latin typeface="Calibri" panose="020F0502020204030204" pitchFamily="34" charset="0"/>
                <a:ea typeface="DengXian" panose="02010600030101010101" pitchFamily="2" charset="-122"/>
                <a:cs typeface="Cordia New" panose="020B0304020202020204" pitchFamily="34" charset="-34"/>
              </a:rPr>
            </a:br>
            <a:r>
              <a:rPr lang="en-AU" sz="2700" b="1" dirty="0">
                <a:effectLst/>
                <a:latin typeface="Calibri" panose="020F0502020204030204" pitchFamily="34" charset="0"/>
                <a:ea typeface="DengXian" panose="02010600030101010101" pitchFamily="2" charset="-122"/>
                <a:cs typeface="Cordia New" panose="020B0304020202020204" pitchFamily="34" charset="-34"/>
              </a:rPr>
              <a:t>Equity and access to high skills through higher vocational education</a:t>
            </a:r>
            <a:br>
              <a:rPr lang="en-AU" sz="2700" b="1" dirty="0">
                <a:effectLst/>
                <a:latin typeface="Calibri" panose="020F0502020204030204" pitchFamily="34" charset="0"/>
                <a:ea typeface="DengXian" panose="02010600030101010101" pitchFamily="2" charset="-122"/>
                <a:cs typeface="Cordia New" panose="020B0304020202020204" pitchFamily="34" charset="-34"/>
              </a:rPr>
            </a:br>
            <a:br>
              <a:rPr lang="en-AU" sz="1800" dirty="0">
                <a:effectLst/>
                <a:latin typeface="Calibri" panose="020F0502020204030204" pitchFamily="34" charset="0"/>
                <a:ea typeface="DengXian" panose="02010600030101010101" pitchFamily="2" charset="-122"/>
                <a:cs typeface="Cordia New" panose="020B0304020202020204" pitchFamily="34" charset="-34"/>
              </a:rPr>
            </a:br>
            <a:r>
              <a:rPr lang="en-AU" sz="1800" b="1" dirty="0">
                <a:effectLst/>
                <a:latin typeface="Calibri" panose="020F0502020204030204" pitchFamily="34" charset="0"/>
                <a:ea typeface="DengXian" panose="02010600030101010101" pitchFamily="2" charset="-122"/>
                <a:cs typeface="Cordia New" panose="020B0304020202020204" pitchFamily="34" charset="-34"/>
              </a:rPr>
              <a:t>Edited by Elizabeth Knight, Ann-Marie </a:t>
            </a:r>
            <a:r>
              <a:rPr lang="en-AU" sz="1800" b="1" dirty="0" err="1">
                <a:effectLst/>
                <a:latin typeface="Calibri" panose="020F0502020204030204" pitchFamily="34" charset="0"/>
                <a:ea typeface="DengXian" panose="02010600030101010101" pitchFamily="2" charset="-122"/>
                <a:cs typeface="Cordia New" panose="020B0304020202020204" pitchFamily="34" charset="-34"/>
              </a:rPr>
              <a:t>Bathmaker</a:t>
            </a:r>
            <a:r>
              <a:rPr lang="en-AU" sz="1800" b="1" dirty="0">
                <a:effectLst/>
                <a:latin typeface="Calibri" panose="020F0502020204030204" pitchFamily="34" charset="0"/>
                <a:ea typeface="DengXian" panose="02010600030101010101" pitchFamily="2" charset="-122"/>
                <a:cs typeface="Cordia New" panose="020B0304020202020204" pitchFamily="34" charset="-34"/>
              </a:rPr>
              <a:t>, Gavin Moodie, Kevin  Orr, Susan Webb, &amp; Leesa </a:t>
            </a:r>
            <a:r>
              <a:rPr lang="en-AU" sz="1800" b="1" dirty="0" err="1">
                <a:effectLst/>
                <a:latin typeface="Calibri" panose="020F0502020204030204" pitchFamily="34" charset="0"/>
                <a:ea typeface="DengXian" panose="02010600030101010101" pitchFamily="2" charset="-122"/>
                <a:cs typeface="Cordia New" panose="020B0304020202020204" pitchFamily="34" charset="-34"/>
              </a:rPr>
              <a:t>Wheelahan</a:t>
            </a:r>
            <a:r>
              <a:rPr lang="en-AU" sz="1800" b="1" dirty="0">
                <a:effectLst/>
                <a:latin typeface="Calibri" panose="020F0502020204030204" pitchFamily="34" charset="0"/>
                <a:ea typeface="DengXian" panose="02010600030101010101" pitchFamily="2" charset="-122"/>
                <a:cs typeface="Cordia New" panose="020B0304020202020204" pitchFamily="34" charset="-34"/>
              </a:rPr>
              <a:t>.  Palgrave Macmillan, 2022.</a:t>
            </a:r>
            <a:br>
              <a:rPr lang="en-AU" sz="1800" dirty="0">
                <a:effectLst/>
                <a:latin typeface="Calibri" panose="020F0502020204030204" pitchFamily="34" charset="0"/>
                <a:ea typeface="DengXian" panose="02010600030101010101" pitchFamily="2" charset="-122"/>
                <a:cs typeface="Cordia New" panose="020B0304020202020204" pitchFamily="34" charset="-34"/>
              </a:rPr>
            </a:br>
            <a:endParaRPr lang="en-AU" dirty="0"/>
          </a:p>
        </p:txBody>
      </p:sp>
      <p:sp>
        <p:nvSpPr>
          <p:cNvPr id="5" name="Content Placeholder 4">
            <a:extLst>
              <a:ext uri="{FF2B5EF4-FFF2-40B4-BE49-F238E27FC236}">
                <a16:creationId xmlns:a16="http://schemas.microsoft.com/office/drawing/2014/main" id="{7D78C945-0429-474B-D2A4-3F39D211548F}"/>
              </a:ext>
            </a:extLst>
          </p:cNvPr>
          <p:cNvSpPr>
            <a:spLocks noGrp="1"/>
          </p:cNvSpPr>
          <p:nvPr>
            <p:ph idx="1"/>
          </p:nvPr>
        </p:nvSpPr>
        <p:spPr/>
        <p:txBody>
          <a:bodyPr/>
          <a:lstStyle/>
          <a:p>
            <a:endParaRPr lang="en-AU" dirty="0"/>
          </a:p>
          <a:p>
            <a:pPr marL="0" indent="0">
              <a:lnSpc>
                <a:spcPct val="107000"/>
              </a:lnSpc>
              <a:spcAft>
                <a:spcPts val="800"/>
              </a:spcAft>
              <a:buNone/>
            </a:pPr>
            <a:r>
              <a:rPr lang="en-AU" sz="2400" i="1" dirty="0">
                <a:effectLst/>
                <a:latin typeface="Calibri" panose="020F0502020204030204" pitchFamily="34" charset="0"/>
                <a:ea typeface="DengXian" panose="02010600030101010101" pitchFamily="2" charset="-122"/>
                <a:cs typeface="Cordia New" panose="020B0304020202020204" pitchFamily="34" charset="-34"/>
              </a:rPr>
              <a:t>Many of us researching this topic thought that higher education in colleges in these countries would grow dramatically and quickly. But it didn’t. </a:t>
            </a:r>
            <a:r>
              <a:rPr lang="en-AU" sz="2400" dirty="0">
                <a:effectLst/>
                <a:latin typeface="Calibri" panose="020F0502020204030204" pitchFamily="34" charset="0"/>
                <a:ea typeface="DengXian" panose="02010600030101010101" pitchFamily="2" charset="-122"/>
                <a:cs typeface="Cordia New" panose="020B0304020202020204" pitchFamily="34" charset="-34"/>
              </a:rPr>
              <a:t>(</a:t>
            </a:r>
            <a:r>
              <a:rPr lang="en-AU" sz="2400" dirty="0" err="1">
                <a:effectLst/>
                <a:latin typeface="Calibri" panose="020F0502020204030204" pitchFamily="34" charset="0"/>
                <a:ea typeface="DengXian" panose="02010600030101010101" pitchFamily="2" charset="-122"/>
                <a:cs typeface="Cordia New" panose="020B0304020202020204" pitchFamily="34" charset="-34"/>
              </a:rPr>
              <a:t>Wheelahan</a:t>
            </a:r>
            <a:r>
              <a:rPr lang="en-AU" sz="2400" dirty="0">
                <a:effectLst/>
                <a:latin typeface="Calibri" panose="020F0502020204030204" pitchFamily="34" charset="0"/>
                <a:ea typeface="DengXian" panose="02010600030101010101" pitchFamily="2" charset="-122"/>
                <a:cs typeface="Cordia New" panose="020B0304020202020204" pitchFamily="34" charset="-34"/>
              </a:rPr>
              <a:t>, p270)</a:t>
            </a:r>
          </a:p>
          <a:p>
            <a:pPr marL="0" indent="0">
              <a:lnSpc>
                <a:spcPct val="107000"/>
              </a:lnSpc>
              <a:spcAft>
                <a:spcPts val="800"/>
              </a:spcAft>
              <a:buNone/>
            </a:pPr>
            <a:r>
              <a:rPr lang="en-AU" sz="2400" dirty="0">
                <a:effectLst/>
                <a:latin typeface="Calibri" panose="020F0502020204030204" pitchFamily="34" charset="0"/>
                <a:ea typeface="DengXian" panose="02010600030101010101" pitchFamily="2" charset="-122"/>
                <a:cs typeface="Cordia New" panose="020B0304020202020204" pitchFamily="34" charset="-34"/>
              </a:rPr>
              <a:t>Her explanation is that:</a:t>
            </a:r>
          </a:p>
          <a:p>
            <a:pPr marL="0" indent="0">
              <a:lnSpc>
                <a:spcPct val="107000"/>
              </a:lnSpc>
              <a:spcAft>
                <a:spcPts val="800"/>
              </a:spcAft>
              <a:buNone/>
            </a:pPr>
            <a:r>
              <a:rPr lang="en-AU" sz="2400" i="1" dirty="0">
                <a:effectLst/>
                <a:latin typeface="Calibri" panose="020F0502020204030204" pitchFamily="34" charset="0"/>
                <a:ea typeface="DengXian" panose="02010600030101010101" pitchFamily="2" charset="-122"/>
                <a:cs typeface="Cordia New" panose="020B0304020202020204" pitchFamily="34" charset="-34"/>
              </a:rPr>
              <a:t>The key argument in this chapter is that the growth of higher education in colleges in countries with liberal market economies is limited by the increasingly marketized and hierarchical structure of tertiary education in each country and that colleges can never win in this competition. </a:t>
            </a:r>
            <a:r>
              <a:rPr lang="en-AU" sz="2400" dirty="0">
                <a:effectLst/>
                <a:latin typeface="Calibri" panose="020F0502020204030204" pitchFamily="34" charset="0"/>
                <a:ea typeface="DengXian" panose="02010600030101010101" pitchFamily="2" charset="-122"/>
                <a:cs typeface="Cordia New" panose="020B0304020202020204" pitchFamily="34" charset="-34"/>
              </a:rPr>
              <a:t>(</a:t>
            </a:r>
            <a:r>
              <a:rPr lang="en-AU" sz="2400" dirty="0" err="1">
                <a:effectLst/>
                <a:latin typeface="Calibri" panose="020F0502020204030204" pitchFamily="34" charset="0"/>
                <a:ea typeface="DengXian" panose="02010600030101010101" pitchFamily="2" charset="-122"/>
                <a:cs typeface="Cordia New" panose="020B0304020202020204" pitchFamily="34" charset="-34"/>
              </a:rPr>
              <a:t>Wheelahan</a:t>
            </a:r>
            <a:r>
              <a:rPr lang="en-AU" sz="2400" dirty="0">
                <a:effectLst/>
                <a:latin typeface="Calibri" panose="020F0502020204030204" pitchFamily="34" charset="0"/>
                <a:ea typeface="DengXian" panose="02010600030101010101" pitchFamily="2" charset="-122"/>
                <a:cs typeface="Cordia New" panose="020B0304020202020204" pitchFamily="34" charset="-34"/>
              </a:rPr>
              <a:t>, p270)</a:t>
            </a:r>
          </a:p>
          <a:p>
            <a:endParaRPr lang="en-AU" dirty="0"/>
          </a:p>
        </p:txBody>
      </p:sp>
    </p:spTree>
    <p:extLst>
      <p:ext uri="{BB962C8B-B14F-4D97-AF65-F5344CB8AC3E}">
        <p14:creationId xmlns:p14="http://schemas.microsoft.com/office/powerpoint/2010/main" val="3345774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7D7F2-311E-BD80-76B7-3B89C32AEC2A}"/>
              </a:ext>
            </a:extLst>
          </p:cNvPr>
          <p:cNvSpPr>
            <a:spLocks noGrp="1"/>
          </p:cNvSpPr>
          <p:nvPr>
            <p:ph type="title"/>
          </p:nvPr>
        </p:nvSpPr>
        <p:spPr/>
        <p:txBody>
          <a:bodyPr>
            <a:normAutofit/>
          </a:bodyPr>
          <a:lstStyle/>
          <a:p>
            <a:r>
              <a:rPr lang="en-AU" sz="4000" b="1" dirty="0"/>
              <a:t>Issues with Diplomas and ANZSCO Skill Level 2 Occupations</a:t>
            </a:r>
          </a:p>
        </p:txBody>
      </p:sp>
      <p:sp>
        <p:nvSpPr>
          <p:cNvPr id="3" name="Content Placeholder 2">
            <a:extLst>
              <a:ext uri="{FF2B5EF4-FFF2-40B4-BE49-F238E27FC236}">
                <a16:creationId xmlns:a16="http://schemas.microsoft.com/office/drawing/2014/main" id="{9F9E0829-5040-3D7D-E819-8552EE201A08}"/>
              </a:ext>
            </a:extLst>
          </p:cNvPr>
          <p:cNvSpPr>
            <a:spLocks noGrp="1"/>
          </p:cNvSpPr>
          <p:nvPr>
            <p:ph idx="1"/>
          </p:nvPr>
        </p:nvSpPr>
        <p:spPr/>
        <p:txBody>
          <a:bodyPr/>
          <a:lstStyle/>
          <a:p>
            <a:endParaRPr lang="en-AU" dirty="0"/>
          </a:p>
          <a:p>
            <a:r>
              <a:rPr lang="en-AU" dirty="0"/>
              <a:t>Impact of Artificial Intelligence / Automation (</a:t>
            </a:r>
            <a:r>
              <a:rPr lang="en-AU" dirty="0" err="1"/>
              <a:t>eg</a:t>
            </a:r>
            <a:r>
              <a:rPr lang="en-AU" dirty="0"/>
              <a:t> Laboratories, Engineering Drawing Offices)</a:t>
            </a:r>
          </a:p>
          <a:p>
            <a:endParaRPr lang="en-AU" dirty="0"/>
          </a:p>
          <a:p>
            <a:r>
              <a:rPr lang="en-AU" dirty="0"/>
              <a:t>Massive expansion of people with bachelor degrees and higher (over 50% of population aged 24-35. Even higher proportion for women)</a:t>
            </a:r>
          </a:p>
        </p:txBody>
      </p:sp>
    </p:spTree>
    <p:extLst>
      <p:ext uri="{BB962C8B-B14F-4D97-AF65-F5344CB8AC3E}">
        <p14:creationId xmlns:p14="http://schemas.microsoft.com/office/powerpoint/2010/main" val="5884922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601F73-90E0-EE61-3F0F-A9B0884C8D7F}"/>
              </a:ext>
            </a:extLst>
          </p:cNvPr>
          <p:cNvPicPr>
            <a:picLocks noChangeAspect="1"/>
          </p:cNvPicPr>
          <p:nvPr/>
        </p:nvPicPr>
        <p:blipFill>
          <a:blip r:embed="rId3"/>
          <a:stretch>
            <a:fillRect/>
          </a:stretch>
        </p:blipFill>
        <p:spPr>
          <a:xfrm>
            <a:off x="3000216" y="1041277"/>
            <a:ext cx="6191568" cy="4775445"/>
          </a:xfrm>
          <a:prstGeom prst="rect">
            <a:avLst/>
          </a:prstGeom>
        </p:spPr>
      </p:pic>
    </p:spTree>
    <p:extLst>
      <p:ext uri="{BB962C8B-B14F-4D97-AF65-F5344CB8AC3E}">
        <p14:creationId xmlns:p14="http://schemas.microsoft.com/office/powerpoint/2010/main" val="35117515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hart, bar chart&#10;&#10;Description automatically generated">
            <a:extLst>
              <a:ext uri="{FF2B5EF4-FFF2-40B4-BE49-F238E27FC236}">
                <a16:creationId xmlns:a16="http://schemas.microsoft.com/office/drawing/2014/main" id="{2E2E8A3D-87B4-CD0B-0047-DEF48FC94EA1}"/>
              </a:ext>
            </a:extLst>
          </p:cNvPr>
          <p:cNvPicPr>
            <a:picLocks noChangeAspect="1"/>
          </p:cNvPicPr>
          <p:nvPr/>
        </p:nvPicPr>
        <p:blipFill>
          <a:blip r:embed="rId3"/>
          <a:stretch>
            <a:fillRect/>
          </a:stretch>
        </p:blipFill>
        <p:spPr>
          <a:xfrm>
            <a:off x="2253886" y="643467"/>
            <a:ext cx="7684228" cy="5571066"/>
          </a:xfrm>
          <a:prstGeom prst="rect">
            <a:avLst/>
          </a:prstGeom>
        </p:spPr>
      </p:pic>
    </p:spTree>
    <p:extLst>
      <p:ext uri="{BB962C8B-B14F-4D97-AF65-F5344CB8AC3E}">
        <p14:creationId xmlns:p14="http://schemas.microsoft.com/office/powerpoint/2010/main" val="25729745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9A2E3-205C-F4C8-C435-75802032F516}"/>
              </a:ext>
            </a:extLst>
          </p:cNvPr>
          <p:cNvSpPr>
            <a:spLocks noGrp="1"/>
          </p:cNvSpPr>
          <p:nvPr>
            <p:ph type="title"/>
          </p:nvPr>
        </p:nvSpPr>
        <p:spPr/>
        <p:txBody>
          <a:bodyPr>
            <a:normAutofit/>
          </a:bodyPr>
          <a:lstStyle/>
          <a:p>
            <a:r>
              <a:rPr lang="en-AU" sz="4000" b="1" dirty="0"/>
              <a:t>Arguments for Higher Level VET Courses</a:t>
            </a:r>
          </a:p>
        </p:txBody>
      </p:sp>
      <p:sp>
        <p:nvSpPr>
          <p:cNvPr id="3" name="Content Placeholder 2">
            <a:extLst>
              <a:ext uri="{FF2B5EF4-FFF2-40B4-BE49-F238E27FC236}">
                <a16:creationId xmlns:a16="http://schemas.microsoft.com/office/drawing/2014/main" id="{B0EA3C6D-6C42-9C94-40FF-1C6A28C99AED}"/>
              </a:ext>
            </a:extLst>
          </p:cNvPr>
          <p:cNvSpPr>
            <a:spLocks noGrp="1"/>
          </p:cNvSpPr>
          <p:nvPr>
            <p:ph idx="1"/>
          </p:nvPr>
        </p:nvSpPr>
        <p:spPr/>
        <p:txBody>
          <a:bodyPr>
            <a:normAutofit fontScale="77500" lnSpcReduction="20000"/>
          </a:bodyPr>
          <a:lstStyle/>
          <a:p>
            <a:r>
              <a:rPr lang="en-AU" dirty="0"/>
              <a:t>Taught by practitioners not “just” researchers – better informed by practice</a:t>
            </a:r>
          </a:p>
          <a:p>
            <a:endParaRPr lang="en-AU" dirty="0"/>
          </a:p>
          <a:p>
            <a:r>
              <a:rPr lang="en-AU" dirty="0"/>
              <a:t>Diversity and choice of providers</a:t>
            </a:r>
          </a:p>
          <a:p>
            <a:endParaRPr lang="en-AU" dirty="0"/>
          </a:p>
          <a:p>
            <a:r>
              <a:rPr lang="en-AU" dirty="0"/>
              <a:t>Improves access and equity by attracting disadvantaged and non traditional students</a:t>
            </a:r>
          </a:p>
          <a:p>
            <a:endParaRPr lang="en-AU" dirty="0"/>
          </a:p>
          <a:p>
            <a:r>
              <a:rPr lang="en-AU" dirty="0"/>
              <a:t>Policy “gravity” – historically colleges have become universities. Sydney Technical College to both UNSW and UTS</a:t>
            </a:r>
          </a:p>
          <a:p>
            <a:endParaRPr lang="en-AU" dirty="0"/>
          </a:p>
          <a:p>
            <a:r>
              <a:rPr lang="en-AU" dirty="0"/>
              <a:t>Raises status and esteem of VET institutions</a:t>
            </a:r>
          </a:p>
          <a:p>
            <a:endParaRPr lang="en-AU" dirty="0"/>
          </a:p>
          <a:p>
            <a:r>
              <a:rPr lang="en-AU" dirty="0" err="1"/>
              <a:t>Faciltates</a:t>
            </a:r>
            <a:r>
              <a:rPr lang="en-AU" dirty="0"/>
              <a:t> more integrated tertiary education sector</a:t>
            </a:r>
          </a:p>
        </p:txBody>
      </p:sp>
    </p:spTree>
    <p:extLst>
      <p:ext uri="{BB962C8B-B14F-4D97-AF65-F5344CB8AC3E}">
        <p14:creationId xmlns:p14="http://schemas.microsoft.com/office/powerpoint/2010/main" val="16455433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2D4AC15-F46D-314F-4A29-06EAD595B7BF}"/>
              </a:ext>
            </a:extLst>
          </p:cNvPr>
          <p:cNvSpPr>
            <a:spLocks noGrp="1"/>
          </p:cNvSpPr>
          <p:nvPr>
            <p:ph type="title"/>
          </p:nvPr>
        </p:nvSpPr>
        <p:spPr>
          <a:xfrm>
            <a:off x="466722" y="586855"/>
            <a:ext cx="3201366" cy="3387497"/>
          </a:xfrm>
        </p:spPr>
        <p:txBody>
          <a:bodyPr anchor="b">
            <a:normAutofit/>
          </a:bodyPr>
          <a:lstStyle/>
          <a:p>
            <a:pPr algn="r"/>
            <a:r>
              <a:rPr lang="en-AU" sz="4000" b="1">
                <a:solidFill>
                  <a:srgbClr val="FFFFFF"/>
                </a:solidFill>
              </a:rPr>
              <a:t>The future – what I suggest</a:t>
            </a:r>
          </a:p>
        </p:txBody>
      </p:sp>
      <p:sp>
        <p:nvSpPr>
          <p:cNvPr id="5" name="Content Placeholder 4">
            <a:extLst>
              <a:ext uri="{FF2B5EF4-FFF2-40B4-BE49-F238E27FC236}">
                <a16:creationId xmlns:a16="http://schemas.microsoft.com/office/drawing/2014/main" id="{6991B86A-A9CF-7E1C-64D5-A3D62F052949}"/>
              </a:ext>
            </a:extLst>
          </p:cNvPr>
          <p:cNvSpPr>
            <a:spLocks noGrp="1"/>
          </p:cNvSpPr>
          <p:nvPr>
            <p:ph idx="1"/>
          </p:nvPr>
        </p:nvSpPr>
        <p:spPr>
          <a:xfrm>
            <a:off x="4810259" y="649480"/>
            <a:ext cx="6555347" cy="5546047"/>
          </a:xfrm>
        </p:spPr>
        <p:txBody>
          <a:bodyPr anchor="ctr">
            <a:normAutofit/>
          </a:bodyPr>
          <a:lstStyle/>
          <a:p>
            <a:r>
              <a:rPr lang="en-AU" sz="2000"/>
              <a:t>Stability – less day to day political influence</a:t>
            </a:r>
          </a:p>
          <a:p>
            <a:endParaRPr lang="en-AU" sz="2000"/>
          </a:p>
          <a:p>
            <a:r>
              <a:rPr lang="en-AU" sz="2000"/>
              <a:t>More input by and support for educationalists at all levels</a:t>
            </a:r>
          </a:p>
          <a:p>
            <a:endParaRPr lang="en-AU" sz="2000"/>
          </a:p>
          <a:p>
            <a:r>
              <a:rPr lang="en-AU" sz="2000"/>
              <a:t>Greater emphasis on core, especially numeracy skills</a:t>
            </a:r>
          </a:p>
          <a:p>
            <a:endParaRPr lang="en-AU" sz="2000"/>
          </a:p>
          <a:p>
            <a:r>
              <a:rPr lang="en-AU" sz="2000"/>
              <a:t>Realistic funding strategies</a:t>
            </a:r>
          </a:p>
          <a:p>
            <a:endParaRPr lang="en-AU" sz="2000"/>
          </a:p>
          <a:p>
            <a:r>
              <a:rPr lang="en-AU" sz="2000"/>
              <a:t>Priority for trade, care and foundation courses</a:t>
            </a:r>
          </a:p>
          <a:p>
            <a:endParaRPr lang="en-AU" sz="2000"/>
          </a:p>
          <a:p>
            <a:r>
              <a:rPr lang="en-AU" sz="2000"/>
              <a:t>Priority for Certificate 3/4 and short courses </a:t>
            </a:r>
          </a:p>
        </p:txBody>
      </p:sp>
    </p:spTree>
    <p:extLst>
      <p:ext uri="{BB962C8B-B14F-4D97-AF65-F5344CB8AC3E}">
        <p14:creationId xmlns:p14="http://schemas.microsoft.com/office/powerpoint/2010/main" val="3468804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2054BF-9743-D5C4-C75E-263DEC4BBFD3}"/>
              </a:ext>
            </a:extLst>
          </p:cNvPr>
          <p:cNvPicPr>
            <a:picLocks noChangeAspect="1"/>
          </p:cNvPicPr>
          <p:nvPr/>
        </p:nvPicPr>
        <p:blipFill rotWithShape="1">
          <a:blip r:embed="rId3"/>
          <a:srcRect t="11313" r="2052" b="11651"/>
          <a:stretch/>
        </p:blipFill>
        <p:spPr>
          <a:xfrm>
            <a:off x="346983" y="1946019"/>
            <a:ext cx="7277281" cy="3815734"/>
          </a:xfrm>
          <a:prstGeom prst="rect">
            <a:avLst/>
          </a:prstGeom>
        </p:spPr>
      </p:pic>
      <p:sp>
        <p:nvSpPr>
          <p:cNvPr id="7" name="TextBox 6">
            <a:extLst>
              <a:ext uri="{FF2B5EF4-FFF2-40B4-BE49-F238E27FC236}">
                <a16:creationId xmlns:a16="http://schemas.microsoft.com/office/drawing/2014/main" id="{BE340E21-97DD-7AE5-C00D-66C9781248C9}"/>
              </a:ext>
            </a:extLst>
          </p:cNvPr>
          <p:cNvSpPr txBox="1"/>
          <p:nvPr/>
        </p:nvSpPr>
        <p:spPr>
          <a:xfrm>
            <a:off x="8588829" y="1676108"/>
            <a:ext cx="3429000" cy="4524315"/>
          </a:xfrm>
          <a:prstGeom prst="rect">
            <a:avLst/>
          </a:prstGeom>
          <a:noFill/>
        </p:spPr>
        <p:txBody>
          <a:bodyPr wrap="square" rtlCol="0">
            <a:spAutoFit/>
          </a:bodyPr>
          <a:lstStyle/>
          <a:p>
            <a:endParaRPr lang="en-AU" dirty="0">
              <a:highlight>
                <a:srgbClr val="FFFF00"/>
              </a:highlight>
            </a:endParaRPr>
          </a:p>
          <a:p>
            <a:pPr marL="285750" indent="-285750">
              <a:buFont typeface="Wingdings" panose="05000000000000000000" pitchFamily="2" charset="2"/>
              <a:buChar char="Ø"/>
            </a:pPr>
            <a:r>
              <a:rPr lang="en-AU" dirty="0">
                <a:highlight>
                  <a:srgbClr val="FFFF00"/>
                </a:highlight>
              </a:rPr>
              <a:t>1990s – NBEET</a:t>
            </a:r>
          </a:p>
          <a:p>
            <a:pPr marL="285750" indent="-285750">
              <a:buFont typeface="Wingdings" panose="05000000000000000000" pitchFamily="2" charset="2"/>
              <a:buChar char="Ø"/>
            </a:pPr>
            <a:endParaRPr lang="en-AU" dirty="0">
              <a:highlight>
                <a:srgbClr val="FFFF00"/>
              </a:highlight>
            </a:endParaRPr>
          </a:p>
          <a:p>
            <a:pPr marL="285750" indent="-285750">
              <a:buFont typeface="Wingdings" panose="05000000000000000000" pitchFamily="2" charset="2"/>
              <a:buChar char="Ø"/>
            </a:pPr>
            <a:r>
              <a:rPr lang="en-AU" dirty="0">
                <a:highlight>
                  <a:srgbClr val="FFFF00"/>
                </a:highlight>
              </a:rPr>
              <a:t>2000’s – ANTA</a:t>
            </a:r>
          </a:p>
          <a:p>
            <a:pPr marL="285750" indent="-285750">
              <a:buFont typeface="Wingdings" panose="05000000000000000000" pitchFamily="2" charset="2"/>
              <a:buChar char="Ø"/>
            </a:pPr>
            <a:endParaRPr lang="en-AU" dirty="0">
              <a:highlight>
                <a:srgbClr val="FFFF00"/>
              </a:highlight>
            </a:endParaRPr>
          </a:p>
          <a:p>
            <a:pPr marL="285750" indent="-285750">
              <a:buFont typeface="Wingdings" panose="05000000000000000000" pitchFamily="2" charset="2"/>
              <a:buChar char="Ø"/>
            </a:pPr>
            <a:r>
              <a:rPr lang="en-AU" dirty="0">
                <a:highlight>
                  <a:srgbClr val="FFFF00"/>
                </a:highlight>
              </a:rPr>
              <a:t>2010s – Skills Australia</a:t>
            </a:r>
          </a:p>
          <a:p>
            <a:pPr marL="285750" indent="-285750">
              <a:buFont typeface="Wingdings" panose="05000000000000000000" pitchFamily="2" charset="2"/>
              <a:buChar char="Ø"/>
            </a:pPr>
            <a:endParaRPr lang="en-AU" dirty="0">
              <a:highlight>
                <a:srgbClr val="FFFF00"/>
              </a:highlight>
            </a:endParaRPr>
          </a:p>
          <a:p>
            <a:pPr marL="285750" indent="-285750">
              <a:buFont typeface="Wingdings" panose="05000000000000000000" pitchFamily="2" charset="2"/>
              <a:buChar char="Ø"/>
            </a:pPr>
            <a:r>
              <a:rPr lang="en-AU" dirty="0">
                <a:highlight>
                  <a:srgbClr val="FFFF00"/>
                </a:highlight>
              </a:rPr>
              <a:t>2010s – AWPA</a:t>
            </a:r>
          </a:p>
          <a:p>
            <a:pPr marL="285750" indent="-285750">
              <a:buFont typeface="Wingdings" panose="05000000000000000000" pitchFamily="2" charset="2"/>
              <a:buChar char="Ø"/>
            </a:pPr>
            <a:endParaRPr lang="en-AU" dirty="0">
              <a:highlight>
                <a:srgbClr val="FFFF00"/>
              </a:highlight>
            </a:endParaRPr>
          </a:p>
          <a:p>
            <a:pPr marL="285750" indent="-285750">
              <a:buFont typeface="Wingdings" panose="05000000000000000000" pitchFamily="2" charset="2"/>
              <a:buChar char="Ø"/>
            </a:pPr>
            <a:r>
              <a:rPr lang="en-AU" dirty="0">
                <a:highlight>
                  <a:srgbClr val="FFFF00"/>
                </a:highlight>
              </a:rPr>
              <a:t>2015 – NSC</a:t>
            </a:r>
          </a:p>
          <a:p>
            <a:pPr marL="285750" indent="-285750">
              <a:buFont typeface="Wingdings" panose="05000000000000000000" pitchFamily="2" charset="2"/>
              <a:buChar char="Ø"/>
            </a:pPr>
            <a:endParaRPr lang="en-AU" dirty="0">
              <a:highlight>
                <a:srgbClr val="FFFF00"/>
              </a:highlight>
            </a:endParaRPr>
          </a:p>
          <a:p>
            <a:pPr marL="285750" indent="-285750">
              <a:buFont typeface="Wingdings" panose="05000000000000000000" pitchFamily="2" charset="2"/>
              <a:buChar char="Ø"/>
            </a:pPr>
            <a:r>
              <a:rPr lang="en-AU" dirty="0">
                <a:highlight>
                  <a:srgbClr val="FFFF00"/>
                </a:highlight>
              </a:rPr>
              <a:t>2022 - JSA</a:t>
            </a:r>
          </a:p>
          <a:p>
            <a:pPr marL="285750" indent="-285750">
              <a:buFontTx/>
              <a:buChar char="-"/>
            </a:pPr>
            <a:endParaRPr lang="en-AU" dirty="0">
              <a:highlight>
                <a:srgbClr val="FFFF00"/>
              </a:highlight>
            </a:endParaRPr>
          </a:p>
          <a:p>
            <a:pPr marL="285750" indent="-285750">
              <a:buFontTx/>
              <a:buChar char="-"/>
            </a:pPr>
            <a:endParaRPr lang="en-AU" dirty="0">
              <a:highlight>
                <a:srgbClr val="FFFF00"/>
              </a:highlight>
            </a:endParaRPr>
          </a:p>
          <a:p>
            <a:pPr marL="285750" indent="-285750">
              <a:buFontTx/>
              <a:buChar char="-"/>
            </a:pPr>
            <a:endParaRPr lang="en-AU" dirty="0">
              <a:highlight>
                <a:srgbClr val="FFFF00"/>
              </a:highlight>
            </a:endParaRPr>
          </a:p>
          <a:p>
            <a:pPr marL="285750" indent="-285750">
              <a:buFontTx/>
              <a:buChar char="-"/>
            </a:pPr>
            <a:endParaRPr lang="en-AU" dirty="0">
              <a:highlight>
                <a:srgbClr val="FFFF00"/>
              </a:highlight>
            </a:endParaRPr>
          </a:p>
        </p:txBody>
      </p:sp>
      <p:sp>
        <p:nvSpPr>
          <p:cNvPr id="8" name="TextBox 7">
            <a:extLst>
              <a:ext uri="{FF2B5EF4-FFF2-40B4-BE49-F238E27FC236}">
                <a16:creationId xmlns:a16="http://schemas.microsoft.com/office/drawing/2014/main" id="{96652B40-29F6-F2D1-DDBD-2A3D487E04A6}"/>
              </a:ext>
            </a:extLst>
          </p:cNvPr>
          <p:cNvSpPr txBox="1"/>
          <p:nvPr/>
        </p:nvSpPr>
        <p:spPr>
          <a:xfrm>
            <a:off x="506186" y="253092"/>
            <a:ext cx="9691007" cy="461665"/>
          </a:xfrm>
          <a:prstGeom prst="rect">
            <a:avLst/>
          </a:prstGeom>
          <a:noFill/>
        </p:spPr>
        <p:txBody>
          <a:bodyPr wrap="square" rtlCol="0">
            <a:spAutoFit/>
          </a:bodyPr>
          <a:lstStyle/>
          <a:p>
            <a:r>
              <a:rPr lang="en-AU" sz="2400" b="1" dirty="0"/>
              <a:t>VET and Skills Peak Advisory Bodies in Germany and Australia since 1990</a:t>
            </a:r>
          </a:p>
        </p:txBody>
      </p:sp>
      <p:sp>
        <p:nvSpPr>
          <p:cNvPr id="9" name="TextBox 8">
            <a:extLst>
              <a:ext uri="{FF2B5EF4-FFF2-40B4-BE49-F238E27FC236}">
                <a16:creationId xmlns:a16="http://schemas.microsoft.com/office/drawing/2014/main" id="{6B4B2080-7959-93D3-F8C0-F3B7B39964BF}"/>
              </a:ext>
            </a:extLst>
          </p:cNvPr>
          <p:cNvSpPr txBox="1"/>
          <p:nvPr/>
        </p:nvSpPr>
        <p:spPr>
          <a:xfrm>
            <a:off x="346983" y="1164918"/>
            <a:ext cx="4384221" cy="523220"/>
          </a:xfrm>
          <a:prstGeom prst="rect">
            <a:avLst/>
          </a:prstGeom>
          <a:noFill/>
        </p:spPr>
        <p:txBody>
          <a:bodyPr wrap="square" rtlCol="0">
            <a:spAutoFit/>
          </a:bodyPr>
          <a:lstStyle/>
          <a:p>
            <a:r>
              <a:rPr lang="en-AU" sz="2800" dirty="0">
                <a:highlight>
                  <a:srgbClr val="C0C0C0"/>
                </a:highlight>
              </a:rPr>
              <a:t>In Germany -1990s to now</a:t>
            </a:r>
          </a:p>
        </p:txBody>
      </p:sp>
      <p:sp>
        <p:nvSpPr>
          <p:cNvPr id="10" name="TextBox 9">
            <a:extLst>
              <a:ext uri="{FF2B5EF4-FFF2-40B4-BE49-F238E27FC236}">
                <a16:creationId xmlns:a16="http://schemas.microsoft.com/office/drawing/2014/main" id="{6688B743-3A41-5570-F064-E4B0A6463001}"/>
              </a:ext>
            </a:extLst>
          </p:cNvPr>
          <p:cNvSpPr txBox="1"/>
          <p:nvPr/>
        </p:nvSpPr>
        <p:spPr>
          <a:xfrm>
            <a:off x="8588828" y="1164918"/>
            <a:ext cx="3192235" cy="461665"/>
          </a:xfrm>
          <a:prstGeom prst="rect">
            <a:avLst/>
          </a:prstGeom>
          <a:noFill/>
        </p:spPr>
        <p:txBody>
          <a:bodyPr wrap="square" rtlCol="0">
            <a:spAutoFit/>
          </a:bodyPr>
          <a:lstStyle/>
          <a:p>
            <a:r>
              <a:rPr lang="en-AU" sz="2400" dirty="0">
                <a:highlight>
                  <a:srgbClr val="C0C0C0"/>
                </a:highlight>
              </a:rPr>
              <a:t>In Australia 1990 to now</a:t>
            </a:r>
          </a:p>
        </p:txBody>
      </p:sp>
    </p:spTree>
    <p:extLst>
      <p:ext uri="{BB962C8B-B14F-4D97-AF65-F5344CB8AC3E}">
        <p14:creationId xmlns:p14="http://schemas.microsoft.com/office/powerpoint/2010/main" val="804098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89835-B662-E273-EA2F-F679CA7BEB0A}"/>
              </a:ext>
            </a:extLst>
          </p:cNvPr>
          <p:cNvSpPr>
            <a:spLocks noGrp="1"/>
          </p:cNvSpPr>
          <p:nvPr>
            <p:ph type="title"/>
          </p:nvPr>
        </p:nvSpPr>
        <p:spPr/>
        <p:txBody>
          <a:bodyPr>
            <a:normAutofit/>
          </a:bodyPr>
          <a:lstStyle/>
          <a:p>
            <a:r>
              <a:rPr lang="en-AU" sz="4000" b="1" dirty="0"/>
              <a:t>Part 1 – Workforce Planning and Skills Shortages</a:t>
            </a:r>
          </a:p>
        </p:txBody>
      </p:sp>
      <p:sp>
        <p:nvSpPr>
          <p:cNvPr id="3" name="Content Placeholder 2">
            <a:extLst>
              <a:ext uri="{FF2B5EF4-FFF2-40B4-BE49-F238E27FC236}">
                <a16:creationId xmlns:a16="http://schemas.microsoft.com/office/drawing/2014/main" id="{A5C62E92-44CD-4315-5BAD-A46ACF553DD4}"/>
              </a:ext>
            </a:extLst>
          </p:cNvPr>
          <p:cNvSpPr>
            <a:spLocks noGrp="1"/>
          </p:cNvSpPr>
          <p:nvPr>
            <p:ph idx="1"/>
          </p:nvPr>
        </p:nvSpPr>
        <p:spPr/>
        <p:txBody>
          <a:bodyPr/>
          <a:lstStyle/>
          <a:p>
            <a:r>
              <a:rPr lang="en-AU" dirty="0"/>
              <a:t>Idealised models to identify and match demand and supply</a:t>
            </a:r>
          </a:p>
          <a:p>
            <a:endParaRPr lang="en-AU" dirty="0"/>
          </a:p>
          <a:p>
            <a:r>
              <a:rPr lang="en-AU" dirty="0"/>
              <a:t>Ever more sophisticated computer models of future workforce – Burning Glass etc</a:t>
            </a:r>
          </a:p>
          <a:p>
            <a:endParaRPr lang="en-AU" dirty="0"/>
          </a:p>
          <a:p>
            <a:r>
              <a:rPr lang="en-AU" dirty="0"/>
              <a:t>Flexible and fast VET/HE systems to deliver priority and majority skills</a:t>
            </a:r>
          </a:p>
          <a:p>
            <a:endParaRPr lang="en-AU" dirty="0"/>
          </a:p>
          <a:p>
            <a:r>
              <a:rPr lang="en-AU" dirty="0"/>
              <a:t>VET criticised for being “slow and inflexible”</a:t>
            </a:r>
          </a:p>
        </p:txBody>
      </p:sp>
    </p:spTree>
    <p:extLst>
      <p:ext uri="{BB962C8B-B14F-4D97-AF65-F5344CB8AC3E}">
        <p14:creationId xmlns:p14="http://schemas.microsoft.com/office/powerpoint/2010/main" val="1386930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8F25F-3051-8DAE-2ECE-1A472AD7D3AD}"/>
              </a:ext>
            </a:extLst>
          </p:cNvPr>
          <p:cNvSpPr>
            <a:spLocks noGrp="1"/>
          </p:cNvSpPr>
          <p:nvPr>
            <p:ph type="title"/>
          </p:nvPr>
        </p:nvSpPr>
        <p:spPr/>
        <p:txBody>
          <a:bodyPr>
            <a:normAutofit/>
          </a:bodyPr>
          <a:lstStyle/>
          <a:p>
            <a:r>
              <a:rPr lang="en-AU" sz="3200" b="1" dirty="0"/>
              <a:t>NSC/JSA Industries Projected to Grow</a:t>
            </a:r>
          </a:p>
        </p:txBody>
      </p:sp>
      <p:pic>
        <p:nvPicPr>
          <p:cNvPr id="8" name="Content Placeholder 7">
            <a:extLst>
              <a:ext uri="{FF2B5EF4-FFF2-40B4-BE49-F238E27FC236}">
                <a16:creationId xmlns:a16="http://schemas.microsoft.com/office/drawing/2014/main" id="{C362C5E3-75D9-361B-7566-86DD3D0B77AB}"/>
              </a:ext>
            </a:extLst>
          </p:cNvPr>
          <p:cNvPicPr>
            <a:picLocks noGrp="1" noChangeAspect="1"/>
          </p:cNvPicPr>
          <p:nvPr>
            <p:ph sz="half" idx="1"/>
          </p:nvPr>
        </p:nvPicPr>
        <p:blipFill>
          <a:blip r:embed="rId3"/>
          <a:stretch>
            <a:fillRect/>
          </a:stretch>
        </p:blipFill>
        <p:spPr>
          <a:xfrm>
            <a:off x="838200" y="1977656"/>
            <a:ext cx="5181600" cy="3838353"/>
          </a:xfrm>
        </p:spPr>
      </p:pic>
      <p:pic>
        <p:nvPicPr>
          <p:cNvPr id="10" name="Content Placeholder 9">
            <a:extLst>
              <a:ext uri="{FF2B5EF4-FFF2-40B4-BE49-F238E27FC236}">
                <a16:creationId xmlns:a16="http://schemas.microsoft.com/office/drawing/2014/main" id="{CF90F891-CEF8-A143-E69B-1659B92CD2FC}"/>
              </a:ext>
            </a:extLst>
          </p:cNvPr>
          <p:cNvPicPr>
            <a:picLocks noGrp="1" noChangeAspect="1"/>
          </p:cNvPicPr>
          <p:nvPr>
            <p:ph sz="half" idx="2"/>
          </p:nvPr>
        </p:nvPicPr>
        <p:blipFill>
          <a:blip r:embed="rId4"/>
          <a:stretch>
            <a:fillRect/>
          </a:stretch>
        </p:blipFill>
        <p:spPr>
          <a:xfrm>
            <a:off x="6172200" y="2147777"/>
            <a:ext cx="5181600" cy="3955311"/>
          </a:xfrm>
        </p:spPr>
      </p:pic>
    </p:spTree>
    <p:extLst>
      <p:ext uri="{BB962C8B-B14F-4D97-AF65-F5344CB8AC3E}">
        <p14:creationId xmlns:p14="http://schemas.microsoft.com/office/powerpoint/2010/main" val="3461016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997114E-C372-73CB-D1DD-E170BA4713C3}"/>
              </a:ext>
            </a:extLst>
          </p:cNvPr>
          <p:cNvPicPr>
            <a:picLocks noChangeAspect="1"/>
          </p:cNvPicPr>
          <p:nvPr/>
        </p:nvPicPr>
        <p:blipFill>
          <a:blip r:embed="rId3"/>
          <a:stretch>
            <a:fillRect/>
          </a:stretch>
        </p:blipFill>
        <p:spPr>
          <a:xfrm>
            <a:off x="6812025" y="643467"/>
            <a:ext cx="4178298" cy="5571066"/>
          </a:xfrm>
          <a:prstGeom prst="rect">
            <a:avLst/>
          </a:prstGeom>
        </p:spPr>
      </p:pic>
      <p:sp>
        <p:nvSpPr>
          <p:cNvPr id="2" name="TextBox 1">
            <a:extLst>
              <a:ext uri="{FF2B5EF4-FFF2-40B4-BE49-F238E27FC236}">
                <a16:creationId xmlns:a16="http://schemas.microsoft.com/office/drawing/2014/main" id="{199565EB-754D-B6B0-99A9-0121FF3A51AB}"/>
              </a:ext>
            </a:extLst>
          </p:cNvPr>
          <p:cNvSpPr txBox="1"/>
          <p:nvPr/>
        </p:nvSpPr>
        <p:spPr>
          <a:xfrm>
            <a:off x="1000032" y="1859339"/>
            <a:ext cx="4841420" cy="3139321"/>
          </a:xfrm>
          <a:prstGeom prst="rect">
            <a:avLst/>
          </a:prstGeom>
          <a:noFill/>
        </p:spPr>
        <p:txBody>
          <a:bodyPr wrap="square" rtlCol="0">
            <a:spAutoFit/>
          </a:bodyPr>
          <a:lstStyle/>
          <a:p>
            <a:r>
              <a:rPr lang="en-AU" i="1" dirty="0"/>
              <a:t>Supply and demand for skills are very difficult concepts to pin down and measure, principally because many people learn their vocational skills on the job. While greater local interaction between industry and VET will improve understanding of the market, at the national and state level policy-makers must learn to live uncertainty. They should focus on: areas where markets do not work well; skills that take a long time to train; or shortages that cause major bottlenecks.</a:t>
            </a:r>
          </a:p>
        </p:txBody>
      </p:sp>
      <p:sp>
        <p:nvSpPr>
          <p:cNvPr id="3" name="TextBox 2">
            <a:extLst>
              <a:ext uri="{FF2B5EF4-FFF2-40B4-BE49-F238E27FC236}">
                <a16:creationId xmlns:a16="http://schemas.microsoft.com/office/drawing/2014/main" id="{C502B858-B321-E0F4-FBC4-9DFBD365DA8E}"/>
              </a:ext>
            </a:extLst>
          </p:cNvPr>
          <p:cNvSpPr txBox="1"/>
          <p:nvPr/>
        </p:nvSpPr>
        <p:spPr>
          <a:xfrm>
            <a:off x="1000032" y="1143000"/>
            <a:ext cx="4282259" cy="461665"/>
          </a:xfrm>
          <a:prstGeom prst="rect">
            <a:avLst/>
          </a:prstGeom>
          <a:noFill/>
        </p:spPr>
        <p:txBody>
          <a:bodyPr wrap="square" rtlCol="0">
            <a:spAutoFit/>
          </a:bodyPr>
          <a:lstStyle/>
          <a:p>
            <a:r>
              <a:rPr lang="en-AU" sz="2400" dirty="0">
                <a:highlight>
                  <a:srgbClr val="C0C0C0"/>
                </a:highlight>
              </a:rPr>
              <a:t>Reality is less neat and tidy</a:t>
            </a:r>
          </a:p>
        </p:txBody>
      </p:sp>
    </p:spTree>
    <p:extLst>
      <p:ext uri="{BB962C8B-B14F-4D97-AF65-F5344CB8AC3E}">
        <p14:creationId xmlns:p14="http://schemas.microsoft.com/office/powerpoint/2010/main" val="4038517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8B65BD-4D58-A889-83F8-4406CB71C636}"/>
              </a:ext>
            </a:extLst>
          </p:cNvPr>
          <p:cNvPicPr>
            <a:picLocks noChangeAspect="1"/>
          </p:cNvPicPr>
          <p:nvPr/>
        </p:nvPicPr>
        <p:blipFill>
          <a:blip r:embed="rId3"/>
          <a:stretch>
            <a:fillRect/>
          </a:stretch>
        </p:blipFill>
        <p:spPr>
          <a:xfrm>
            <a:off x="671675" y="2052084"/>
            <a:ext cx="11422917" cy="2339490"/>
          </a:xfrm>
          <a:prstGeom prst="rect">
            <a:avLst/>
          </a:prstGeom>
        </p:spPr>
      </p:pic>
      <p:sp>
        <p:nvSpPr>
          <p:cNvPr id="6" name="Title 5">
            <a:extLst>
              <a:ext uri="{FF2B5EF4-FFF2-40B4-BE49-F238E27FC236}">
                <a16:creationId xmlns:a16="http://schemas.microsoft.com/office/drawing/2014/main" id="{B9B5A820-C49A-1A2F-1511-E20CC845C010}"/>
              </a:ext>
            </a:extLst>
          </p:cNvPr>
          <p:cNvSpPr>
            <a:spLocks noGrp="1"/>
          </p:cNvSpPr>
          <p:nvPr>
            <p:ph type="title"/>
          </p:nvPr>
        </p:nvSpPr>
        <p:spPr/>
        <p:txBody>
          <a:bodyPr/>
          <a:lstStyle/>
          <a:p>
            <a:r>
              <a:rPr lang="en-AU" b="1" dirty="0"/>
              <a:t>Specialised occupations</a:t>
            </a:r>
          </a:p>
        </p:txBody>
      </p:sp>
    </p:spTree>
    <p:extLst>
      <p:ext uri="{BB962C8B-B14F-4D97-AF65-F5344CB8AC3E}">
        <p14:creationId xmlns:p14="http://schemas.microsoft.com/office/powerpoint/2010/main" val="2720914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7BA31B-5F9E-AC4C-5BE2-876EC1D0487F}"/>
              </a:ext>
            </a:extLst>
          </p:cNvPr>
          <p:cNvPicPr>
            <a:picLocks noChangeAspect="1"/>
          </p:cNvPicPr>
          <p:nvPr/>
        </p:nvPicPr>
        <p:blipFill>
          <a:blip r:embed="rId3"/>
          <a:stretch>
            <a:fillRect/>
          </a:stretch>
        </p:blipFill>
        <p:spPr>
          <a:xfrm>
            <a:off x="3197076" y="1702855"/>
            <a:ext cx="5797848" cy="4877051"/>
          </a:xfrm>
          <a:prstGeom prst="rect">
            <a:avLst/>
          </a:prstGeom>
        </p:spPr>
      </p:pic>
      <p:pic>
        <p:nvPicPr>
          <p:cNvPr id="5" name="Picture 4">
            <a:extLst>
              <a:ext uri="{FF2B5EF4-FFF2-40B4-BE49-F238E27FC236}">
                <a16:creationId xmlns:a16="http://schemas.microsoft.com/office/drawing/2014/main" id="{59BE8689-E3E7-DDFF-0E88-ABC402789EDE}"/>
              </a:ext>
            </a:extLst>
          </p:cNvPr>
          <p:cNvPicPr>
            <a:picLocks noChangeAspect="1"/>
          </p:cNvPicPr>
          <p:nvPr/>
        </p:nvPicPr>
        <p:blipFill>
          <a:blip r:embed="rId4"/>
          <a:stretch>
            <a:fillRect/>
          </a:stretch>
        </p:blipFill>
        <p:spPr>
          <a:xfrm>
            <a:off x="3197076" y="13669"/>
            <a:ext cx="5600988" cy="1251606"/>
          </a:xfrm>
          <a:prstGeom prst="rect">
            <a:avLst/>
          </a:prstGeom>
        </p:spPr>
      </p:pic>
    </p:spTree>
    <p:extLst>
      <p:ext uri="{BB962C8B-B14F-4D97-AF65-F5344CB8AC3E}">
        <p14:creationId xmlns:p14="http://schemas.microsoft.com/office/powerpoint/2010/main" val="26583778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36559</TotalTime>
  <Words>1659</Words>
  <Application>Microsoft Office PowerPoint</Application>
  <PresentationFormat>Widescreen</PresentationFormat>
  <Paragraphs>329</Paragraphs>
  <Slides>35</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Helvetica Neue</vt:lpstr>
      <vt:lpstr>Arial</vt:lpstr>
      <vt:lpstr>Calibri</vt:lpstr>
      <vt:lpstr>Calibri Light</vt:lpstr>
      <vt:lpstr>Wingdings</vt:lpstr>
      <vt:lpstr>Office Theme</vt:lpstr>
      <vt:lpstr>Future VET priorities for the workforce of tomorrow - what VET should deliver and how do we know?  </vt:lpstr>
      <vt:lpstr>Some preliminary remarks – my view you might not agree with</vt:lpstr>
      <vt:lpstr>Have we made progress in VET since 1990</vt:lpstr>
      <vt:lpstr>PowerPoint Presentation</vt:lpstr>
      <vt:lpstr>Part 1 – Workforce Planning and Skills Shortages</vt:lpstr>
      <vt:lpstr>NSC/JSA Industries Projected to Grow</vt:lpstr>
      <vt:lpstr>PowerPoint Presentation</vt:lpstr>
      <vt:lpstr>Specialised occupations</vt:lpstr>
      <vt:lpstr>PowerPoint Presentation</vt:lpstr>
      <vt:lpstr>The Shadbolt Dilemma (Ewart Keep)</vt:lpstr>
      <vt:lpstr>Greatest skills deficits – impressions at AWPA</vt:lpstr>
      <vt:lpstr>Part 2 - What is changing VET sector now about and what should be its priorities</vt:lpstr>
      <vt:lpstr>PowerPoint Presentation</vt:lpstr>
      <vt:lpstr>PowerPoint Presentation</vt:lpstr>
      <vt:lpstr>Ray Fleming, Education Industry Solutions Manager, Google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Core VET</vt:lpstr>
      <vt:lpstr>PowerPoint Presentation</vt:lpstr>
      <vt:lpstr>PowerPoint Presentation</vt:lpstr>
      <vt:lpstr>PowerPoint Presentation</vt:lpstr>
      <vt:lpstr>PowerPoint Presentation</vt:lpstr>
      <vt:lpstr>PowerPoint Presentation</vt:lpstr>
      <vt:lpstr>Mackenzie Research Institute -  Tom Karmel</vt:lpstr>
      <vt:lpstr>  Equity and access to high skills through higher vocational education  Edited by Elizabeth Knight, Ann-Marie Bathmaker, Gavin Moodie, Kevin  Orr, Susan Webb, &amp; Leesa Wheelahan.  Palgrave Macmillan, 2022. </vt:lpstr>
      <vt:lpstr>Issues with Diplomas and ANZSCO Skill Level 2 Occupations</vt:lpstr>
      <vt:lpstr>PowerPoint Presentation</vt:lpstr>
      <vt:lpstr>PowerPoint Presentation</vt:lpstr>
      <vt:lpstr>Arguments for Higher Level VET Courses</vt:lpstr>
      <vt:lpstr>The future – what I suggest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 Shreeve</dc:creator>
  <cp:lastModifiedBy>Robin Shreeve</cp:lastModifiedBy>
  <cp:revision>6</cp:revision>
  <dcterms:created xsi:type="dcterms:W3CDTF">2022-10-12T21:42:29Z</dcterms:created>
  <dcterms:modified xsi:type="dcterms:W3CDTF">2022-11-22T08:55:22Z</dcterms:modified>
</cp:coreProperties>
</file>