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79" r:id="rId6"/>
    <p:sldId id="283" r:id="rId7"/>
    <p:sldId id="270" r:id="rId8"/>
    <p:sldId id="271" r:id="rId9"/>
    <p:sldId id="272" r:id="rId10"/>
    <p:sldId id="284" r:id="rId11"/>
    <p:sldId id="273" r:id="rId12"/>
    <p:sldId id="274" r:id="rId13"/>
    <p:sldId id="278" r:id="rId14"/>
    <p:sldId id="281" r:id="rId15"/>
    <p:sldId id="276" r:id="rId16"/>
    <p:sldId id="28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243"/>
    <a:srgbClr val="4D4D4F"/>
    <a:srgbClr val="001246"/>
    <a:srgbClr val="062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82C19-F3FD-41D6-9DB8-C2C1AD2C737A}" v="5" dt="2022-11-22T03:53:48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44" autoAdjust="0"/>
    <p:restoredTop sz="9420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46" y="72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ee Macdonald" userId="6dce7ec9-5305-4422-b356-4c38afd23c19" providerId="ADAL" clId="{F7046897-E1BE-4FD9-B518-FE4733C65C34}"/>
    <pc:docChg chg="undo custSel modSld sldOrd">
      <pc:chgData name="Cheree Macdonald" userId="6dce7ec9-5305-4422-b356-4c38afd23c19" providerId="ADAL" clId="{F7046897-E1BE-4FD9-B518-FE4733C65C34}" dt="2022-11-22T22:50:04.122" v="4367" actId="20577"/>
      <pc:docMkLst>
        <pc:docMk/>
      </pc:docMkLst>
      <pc:sldChg chg="modSp mod modNotes">
        <pc:chgData name="Cheree Macdonald" userId="6dce7ec9-5305-4422-b356-4c38afd23c19" providerId="ADAL" clId="{F7046897-E1BE-4FD9-B518-FE4733C65C34}" dt="2022-11-22T22:44:28.146" v="4193" actId="113"/>
        <pc:sldMkLst>
          <pc:docMk/>
          <pc:sldMk cId="1519727504" sldId="256"/>
        </pc:sldMkLst>
        <pc:spChg chg="mod">
          <ac:chgData name="Cheree Macdonald" userId="6dce7ec9-5305-4422-b356-4c38afd23c19" providerId="ADAL" clId="{F7046897-E1BE-4FD9-B518-FE4733C65C34}" dt="2022-11-22T10:28:02.030" v="5" actId="20577"/>
          <ac:spMkLst>
            <pc:docMk/>
            <pc:sldMk cId="1519727504" sldId="256"/>
            <ac:spMk id="2" creationId="{9124E03B-5B57-C348-BF58-511AB0FE9F14}"/>
          </ac:spMkLst>
        </pc:spChg>
      </pc:sldChg>
      <pc:sldChg chg="modNotes">
        <pc:chgData name="Cheree Macdonald" userId="6dce7ec9-5305-4422-b356-4c38afd23c19" providerId="ADAL" clId="{F7046897-E1BE-4FD9-B518-FE4733C65C34}" dt="2022-11-22T22:46:13.931" v="4255" actId="20577"/>
        <pc:sldMkLst>
          <pc:docMk/>
          <pc:sldMk cId="3347044923" sldId="270"/>
        </pc:sldMkLst>
      </pc:sldChg>
      <pc:sldChg chg="modNotes">
        <pc:chgData name="Cheree Macdonald" userId="6dce7ec9-5305-4422-b356-4c38afd23c19" providerId="ADAL" clId="{F7046897-E1BE-4FD9-B518-FE4733C65C34}" dt="2022-11-22T22:46:49.121" v="4310" actId="20577"/>
        <pc:sldMkLst>
          <pc:docMk/>
          <pc:sldMk cId="3209678844" sldId="272"/>
        </pc:sldMkLst>
      </pc:sldChg>
      <pc:sldChg chg="modNotes">
        <pc:chgData name="Cheree Macdonald" userId="6dce7ec9-5305-4422-b356-4c38afd23c19" providerId="ADAL" clId="{F7046897-E1BE-4FD9-B518-FE4733C65C34}" dt="2022-11-22T22:47:23.448" v="4313" actId="20577"/>
        <pc:sldMkLst>
          <pc:docMk/>
          <pc:sldMk cId="1004995175" sldId="273"/>
        </pc:sldMkLst>
      </pc:sldChg>
      <pc:sldChg chg="modNotes">
        <pc:chgData name="Cheree Macdonald" userId="6dce7ec9-5305-4422-b356-4c38afd23c19" providerId="ADAL" clId="{F7046897-E1BE-4FD9-B518-FE4733C65C34}" dt="2022-11-22T22:47:35.615" v="4315" actId="255"/>
        <pc:sldMkLst>
          <pc:docMk/>
          <pc:sldMk cId="1474639706" sldId="274"/>
        </pc:sldMkLst>
      </pc:sldChg>
      <pc:sldChg chg="ord modNotes">
        <pc:chgData name="Cheree Macdonald" userId="6dce7ec9-5305-4422-b356-4c38afd23c19" providerId="ADAL" clId="{F7046897-E1BE-4FD9-B518-FE4733C65C34}" dt="2022-11-22T22:48:52.491" v="4345" actId="20577"/>
        <pc:sldMkLst>
          <pc:docMk/>
          <pc:sldMk cId="3089759806" sldId="276"/>
        </pc:sldMkLst>
      </pc:sldChg>
      <pc:sldChg chg="modNotes">
        <pc:chgData name="Cheree Macdonald" userId="6dce7ec9-5305-4422-b356-4c38afd23c19" providerId="ADAL" clId="{F7046897-E1BE-4FD9-B518-FE4733C65C34}" dt="2022-11-22T22:50:04.122" v="4367" actId="20577"/>
        <pc:sldMkLst>
          <pc:docMk/>
          <pc:sldMk cId="282569928" sldId="277"/>
        </pc:sldMkLst>
      </pc:sldChg>
      <pc:sldChg chg="modSp mod modNotes">
        <pc:chgData name="Cheree Macdonald" userId="6dce7ec9-5305-4422-b356-4c38afd23c19" providerId="ADAL" clId="{F7046897-E1BE-4FD9-B518-FE4733C65C34}" dt="2022-11-22T22:47:47.265" v="4318" actId="20577"/>
        <pc:sldMkLst>
          <pc:docMk/>
          <pc:sldMk cId="3513221533" sldId="278"/>
        </pc:sldMkLst>
        <pc:graphicFrameChg chg="modGraphic">
          <ac:chgData name="Cheree Macdonald" userId="6dce7ec9-5305-4422-b356-4c38afd23c19" providerId="ADAL" clId="{F7046897-E1BE-4FD9-B518-FE4733C65C34}" dt="2022-11-22T22:36:34.231" v="3631" actId="20577"/>
          <ac:graphicFrameMkLst>
            <pc:docMk/>
            <pc:sldMk cId="3513221533" sldId="278"/>
            <ac:graphicFrameMk id="7" creationId="{4DBEFB18-472C-47B1-A46B-2645741FE953}"/>
          </ac:graphicFrameMkLst>
        </pc:graphicFrameChg>
      </pc:sldChg>
      <pc:sldChg chg="modNotes">
        <pc:chgData name="Cheree Macdonald" userId="6dce7ec9-5305-4422-b356-4c38afd23c19" providerId="ADAL" clId="{F7046897-E1BE-4FD9-B518-FE4733C65C34}" dt="2022-11-22T22:45:05.735" v="4196" actId="20577"/>
        <pc:sldMkLst>
          <pc:docMk/>
          <pc:sldMk cId="3625305623" sldId="279"/>
        </pc:sldMkLst>
      </pc:sldChg>
      <pc:sldChg chg="modNotes">
        <pc:chgData name="Cheree Macdonald" userId="6dce7ec9-5305-4422-b356-4c38afd23c19" providerId="ADAL" clId="{F7046897-E1BE-4FD9-B518-FE4733C65C34}" dt="2022-11-22T22:48:14.178" v="4329" actId="20577"/>
        <pc:sldMkLst>
          <pc:docMk/>
          <pc:sldMk cId="2907429400" sldId="281"/>
        </pc:sldMkLst>
      </pc:sldChg>
      <pc:sldChg chg="modNotes">
        <pc:chgData name="Cheree Macdonald" userId="6dce7ec9-5305-4422-b356-4c38afd23c19" providerId="ADAL" clId="{F7046897-E1BE-4FD9-B518-FE4733C65C34}" dt="2022-11-22T22:45:21.713" v="4198" actId="113"/>
        <pc:sldMkLst>
          <pc:docMk/>
          <pc:sldMk cId="2901779184" sldId="283"/>
        </pc:sldMkLst>
      </pc:sldChg>
      <pc:sldChg chg="modSp mod modNotes">
        <pc:chgData name="Cheree Macdonald" userId="6dce7ec9-5305-4422-b356-4c38afd23c19" providerId="ADAL" clId="{F7046897-E1BE-4FD9-B518-FE4733C65C34}" dt="2022-11-22T22:34:09.736" v="3607" actId="20577"/>
        <pc:sldMkLst>
          <pc:docMk/>
          <pc:sldMk cId="1660392820" sldId="284"/>
        </pc:sldMkLst>
        <pc:graphicFrameChg chg="modGraphic">
          <ac:chgData name="Cheree Macdonald" userId="6dce7ec9-5305-4422-b356-4c38afd23c19" providerId="ADAL" clId="{F7046897-E1BE-4FD9-B518-FE4733C65C34}" dt="2022-11-22T22:34:09.736" v="3607" actId="20577"/>
          <ac:graphicFrameMkLst>
            <pc:docMk/>
            <pc:sldMk cId="1660392820" sldId="284"/>
            <ac:graphicFrameMk id="5" creationId="{309294E6-DDDA-451F-AAA2-5CF39062C86A}"/>
          </ac:graphicFrameMkLst>
        </pc:graphicFrameChg>
      </pc:sldChg>
      <pc:sldChg chg="modNotes">
        <pc:chgData name="Cheree Macdonald" userId="6dce7ec9-5305-4422-b356-4c38afd23c19" providerId="ADAL" clId="{F7046897-E1BE-4FD9-B518-FE4733C65C34}" dt="2022-11-22T22:49:27.819" v="4361" actId="20577"/>
        <pc:sldMkLst>
          <pc:docMk/>
          <pc:sldMk cId="410779325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30C9-AF9F-4C6C-BABC-24454E52F373}" type="datetimeFigureOut">
              <a:rPr lang="en-AU" smtClean="0"/>
              <a:t>23/11/2022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71C1-8A2D-4E88-A15A-FC91F375F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3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/>
              <a:t>What I learnt and the skills I developed in my first experience of the workplace.</a:t>
            </a:r>
          </a:p>
          <a:p>
            <a:endParaRPr lang="en-AU" sz="1800" b="1" dirty="0"/>
          </a:p>
          <a:p>
            <a:r>
              <a:rPr lang="en-AU" sz="1800" b="1" dirty="0"/>
              <a:t> Bakery – shy – had to talk all day, country town, people came for the connection and the cream cake. </a:t>
            </a:r>
          </a:p>
          <a:p>
            <a:endParaRPr lang="en-AU" sz="1800" b="1" dirty="0"/>
          </a:p>
          <a:p>
            <a:r>
              <a:rPr lang="en-AU" sz="1800" b="1" dirty="0"/>
              <a:t>Year 11 – 40 17 year old's to Melbourne – possibly the model to develop. Coached through the week by our peers and teachers.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810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/>
          </a:p>
          <a:p>
            <a:r>
              <a:rPr lang="en-AU" sz="1800" b="1" dirty="0"/>
              <a:t>Understanding the impact of feedback and reflection – this was built into newer WBL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62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/>
          </a:p>
          <a:p>
            <a:r>
              <a:rPr lang="en-AU" sz="1800" b="1" dirty="0"/>
              <a:t>International students are vulnerable –</a:t>
            </a:r>
          </a:p>
          <a:p>
            <a:endParaRPr lang="en-AU" sz="1800" b="1" dirty="0"/>
          </a:p>
          <a:p>
            <a:r>
              <a:rPr lang="en-AU" sz="1800" b="1" dirty="0"/>
              <a:t>but remove barriers</a:t>
            </a:r>
          </a:p>
          <a:p>
            <a:endParaRPr lang="en-AU" sz="1800" b="1" dirty="0"/>
          </a:p>
          <a:p>
            <a:r>
              <a:rPr lang="en-AU" sz="1800" b="1" dirty="0"/>
              <a:t>a have a robust review process and deepen impact and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78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/>
              <a:t>Control your effort – can’t control the outcome</a:t>
            </a:r>
          </a:p>
          <a:p>
            <a:endParaRPr lang="en-AU" sz="1800" b="1" dirty="0"/>
          </a:p>
          <a:p>
            <a:r>
              <a:rPr lang="en-AU" sz="1800" b="1" dirty="0"/>
              <a:t>positive and negative impacts are constructed between the people</a:t>
            </a:r>
          </a:p>
          <a:p>
            <a:endParaRPr lang="en-AU" sz="1800" b="1" dirty="0"/>
          </a:p>
          <a:p>
            <a:r>
              <a:rPr lang="en-AU" sz="1800" b="1" dirty="0"/>
              <a:t>however the learning can be reviewed and reflected upon to deepen the learning. </a:t>
            </a:r>
          </a:p>
          <a:p>
            <a:endParaRPr lang="en-AU" sz="1800" b="1" dirty="0"/>
          </a:p>
          <a:p>
            <a:r>
              <a:rPr lang="en-AU" sz="1800" b="1" dirty="0"/>
              <a:t>Don’t miss the opportunity.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954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/>
              <a:t>Share the success stories</a:t>
            </a:r>
          </a:p>
          <a:p>
            <a:endParaRPr lang="en-AU" sz="1800" b="1" dirty="0"/>
          </a:p>
          <a:p>
            <a:r>
              <a:rPr lang="en-AU" sz="1800" b="1" dirty="0"/>
              <a:t>change the narrative </a:t>
            </a:r>
          </a:p>
          <a:p>
            <a:endParaRPr lang="en-AU" sz="1800" b="1" dirty="0"/>
          </a:p>
          <a:p>
            <a:r>
              <a:rPr lang="en-AU" sz="1800" b="1" dirty="0"/>
              <a:t>care enough to remove barriers</a:t>
            </a:r>
          </a:p>
          <a:p>
            <a:endParaRPr lang="en-AU" sz="1800" b="1" dirty="0"/>
          </a:p>
          <a:p>
            <a:r>
              <a:rPr lang="en-AU" sz="1800" b="1" dirty="0"/>
              <a:t>and structure the review process.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57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/>
          </a:p>
          <a:p>
            <a:r>
              <a:rPr lang="en-AU" sz="1800" b="1" dirty="0"/>
              <a:t>Think, pair, share. </a:t>
            </a:r>
          </a:p>
          <a:p>
            <a:endParaRPr lang="en-AU" sz="1800" b="1" dirty="0"/>
          </a:p>
          <a:p>
            <a:r>
              <a:rPr lang="en-AU" sz="1800" b="1" dirty="0"/>
              <a:t>Did someone remove a barrier for you to access WE?</a:t>
            </a:r>
          </a:p>
          <a:p>
            <a:endParaRPr lang="en-AU" sz="1800" b="1" dirty="0"/>
          </a:p>
          <a:p>
            <a:r>
              <a:rPr lang="en-AU" sz="1800" b="1" dirty="0"/>
              <a:t>What did you learn about yourself?</a:t>
            </a:r>
          </a:p>
          <a:p>
            <a:endParaRPr lang="en-AU" sz="1800" b="1" dirty="0"/>
          </a:p>
          <a:p>
            <a:r>
              <a:rPr lang="en-AU" sz="1800" b="1" dirty="0"/>
              <a:t>How has that affected your approach with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2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/>
          </a:p>
          <a:p>
            <a:r>
              <a:rPr lang="en-AU" sz="1800" b="1" dirty="0"/>
              <a:t>Education that was relevant to the world of work – worthwhile education – key to engage vulnerable youth.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4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/>
              <a:t>Outline of presentation – break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49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/>
          </a:p>
          <a:p>
            <a:endParaRPr lang="en-AU" sz="1800" b="1" dirty="0"/>
          </a:p>
          <a:p>
            <a:r>
              <a:rPr lang="en-AU" sz="1800" b="1" dirty="0"/>
              <a:t>WBL provided a chance for students, teachers and industry to construct the reality of the workplace – deepened the learning and impact. </a:t>
            </a:r>
          </a:p>
          <a:p>
            <a:endParaRPr lang="en-AU" sz="1800" b="1" dirty="0"/>
          </a:p>
          <a:p>
            <a:r>
              <a:rPr lang="en-AU" sz="1800" b="1" dirty="0"/>
              <a:t>The classroom only provides two perspectives.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37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44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/>
              <a:t>Work experience – broaden experiences and understanding</a:t>
            </a:r>
          </a:p>
          <a:p>
            <a:endParaRPr lang="en-AU" sz="1800" b="1" dirty="0"/>
          </a:p>
          <a:p>
            <a:r>
              <a:rPr lang="en-AU" sz="1800" b="1" dirty="0"/>
              <a:t>SWL – on the job training mastering a set of skills or competencies</a:t>
            </a:r>
          </a:p>
          <a:p>
            <a:endParaRPr lang="en-AU" sz="1800" b="1" dirty="0"/>
          </a:p>
          <a:p>
            <a:r>
              <a:rPr lang="en-AU" sz="1800" b="1" dirty="0"/>
              <a:t>Placement – HE</a:t>
            </a:r>
          </a:p>
          <a:p>
            <a:endParaRPr lang="en-AU" sz="1800" b="1" dirty="0"/>
          </a:p>
          <a:p>
            <a:r>
              <a:rPr lang="en-AU" sz="1800" b="1" dirty="0"/>
              <a:t>Internship – paid / unpaid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9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 cohort at Federation Youth – VCAL / VET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47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/>
          </a:p>
          <a:p>
            <a:r>
              <a:rPr lang="en-AU" sz="1800" b="1" dirty="0"/>
              <a:t>Constructivist view – student, workplace supervisors and teachers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47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/>
              <a:t>Kyle – needed support to overcome anxiety of making contact and then turning up to the workplace – kept removing barriers</a:t>
            </a:r>
          </a:p>
          <a:p>
            <a:endParaRPr lang="en-AU" sz="1800" b="1" dirty="0"/>
          </a:p>
          <a:p>
            <a:r>
              <a:rPr lang="en-AU" sz="1800" b="1" dirty="0"/>
              <a:t>Orla – felt abandoned in the workplace – felt she needed more support – didn’t know what she was doing – but the supervisor gave such positive feedback –she arrived at a deeper understanding and her confidence in herself grew – industry expert said she was competent.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71C1-8A2D-4E88-A15A-FC91F375FBC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20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6A8B27-8C7A-2A45-B80B-057B80C9CC6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18000"/>
            <a:ext cx="12224000" cy="6876000"/>
          </a:xfrm>
          <a:prstGeom prst="rect">
            <a:avLst/>
          </a:prstGeom>
          <a:solidFill>
            <a:srgbClr val="00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0C3D0-9D57-FB43-BD79-9BC59CD9C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7449" y="1440000"/>
            <a:ext cx="6305251" cy="1880716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Click to edit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86E89-B9CE-F549-A277-F76769FA6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21" t="68591"/>
          <a:stretch/>
        </p:blipFill>
        <p:spPr>
          <a:xfrm>
            <a:off x="0" y="4655127"/>
            <a:ext cx="12192000" cy="2202873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5F2316C-0411-E345-98B4-46D51B08C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709" y="3691596"/>
            <a:ext cx="4906962" cy="3339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 marL="914400" indent="0">
              <a:lnSpc>
                <a:spcPts val="2000"/>
              </a:lnSpc>
              <a:spcAft>
                <a:spcPts val="600"/>
              </a:spcAft>
              <a:buFontTx/>
              <a:buNone/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</a:lstStyle>
          <a:p>
            <a:pPr lvl="0"/>
            <a:r>
              <a:rPr lang="en-AU" noProof="0" dirty="0"/>
              <a:t>Presenter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F4CE523-A1B7-C54D-97E6-43E82F5F3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1709" y="4120727"/>
            <a:ext cx="4906962" cy="362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 marL="914400" indent="0">
              <a:lnSpc>
                <a:spcPts val="2000"/>
              </a:lnSpc>
              <a:spcAft>
                <a:spcPts val="600"/>
              </a:spcAft>
              <a:buFontTx/>
              <a:buNone/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</a:lstStyle>
          <a:p>
            <a:pPr lvl="0"/>
            <a:r>
              <a:rPr lang="en-AU" noProof="0" dirty="0"/>
              <a:t>Company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956F341-86D4-984B-846E-60C0F1392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1709" y="4480767"/>
            <a:ext cx="4906962" cy="325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Aft>
                <a:spcPts val="600"/>
              </a:spcAft>
              <a:buFontTx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 marL="914400" indent="0">
              <a:lnSpc>
                <a:spcPts val="2000"/>
              </a:lnSpc>
              <a:spcAft>
                <a:spcPts val="60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</a:lstStyle>
          <a:p>
            <a:pPr lvl="0"/>
            <a:r>
              <a:rPr lang="en-AU" noProof="0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8DC8E-E5E6-AC42-B230-7D541E52C4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652" y="262082"/>
            <a:ext cx="2049719" cy="54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459AE-B5ED-8A44-AAED-2C009F5F34A6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142523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&amp; Text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09C15F-3C36-CA43-9EA6-A4DE5250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72090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CD3D142-4063-2A43-A3B8-B29162656B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973" y="1181734"/>
            <a:ext cx="5888716" cy="47677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need, change shape of picture box’s to suit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79A57-2384-864B-A1EF-B44D61F5D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90061"/>
            <a:ext cx="1282106" cy="338400"/>
          </a:xfrm>
          <a:prstGeom prst="rect">
            <a:avLst/>
          </a:prstGeom>
        </p:spPr>
      </p:pic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85AF2BD-AE89-3D48-A413-4E239BB2925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34045" y="119668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C7E034C-8DCE-314B-9FB9-04B66B19B08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28000" y="119668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7D700073-555F-8C40-A07A-AAA5D0EF9E9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4045" y="367861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D27F52A-D1B3-6043-821F-FD18CC4B128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28000" y="367861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8B4686B-446D-C44F-A203-FC8FFDFDF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15E9C-D303-E144-9DEB-1683A2F8108B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304395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C6E31-9116-2045-B3FE-4A8CD8EE936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24000" cy="6876000"/>
          </a:xfrm>
          <a:prstGeom prst="rect">
            <a:avLst/>
          </a:prstGeom>
          <a:solidFill>
            <a:srgbClr val="00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A8CC98-BAD9-2E44-9D1B-506AF0A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54079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1A2DA9F-F903-E848-8227-D59BD5CB98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973" y="1201534"/>
            <a:ext cx="5888716" cy="4747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40B174-3972-C64F-A5E4-778E378726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11268" y="1201535"/>
            <a:ext cx="5612732" cy="4747973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3FF8D-B98E-5F48-8387-C057AE985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84891"/>
            <a:ext cx="1284644" cy="338441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DE8267B-8EA2-544B-9AE0-3023E3D66C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0EEF2D-3DB2-1647-BABC-11CBAEDF9938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37312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09C15F-3C36-CA43-9EA6-A4DE5250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54079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CD3D142-4063-2A43-A3B8-B29162656B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086" y="1189756"/>
            <a:ext cx="5888716" cy="47597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B346980-6158-A046-B09B-0D0347305D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11268" y="1189756"/>
            <a:ext cx="5580732" cy="4759756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8E583-DDFD-E14E-95EA-0A247ACE4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90061"/>
            <a:ext cx="1282106" cy="33840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2B9D381-8C69-CA42-8EEA-FDB3362D8C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2B0B5D-72D5-0445-8844-4DE6E35EE8CE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18677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C3D0-9D57-FB43-BD79-9BC59CD9C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7449" y="1440000"/>
            <a:ext cx="6305251" cy="1880716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Click to edit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86E89-B9CE-F549-A277-F76769FA6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21" t="68591"/>
          <a:stretch/>
        </p:blipFill>
        <p:spPr>
          <a:xfrm>
            <a:off x="0" y="4655127"/>
            <a:ext cx="12192000" cy="2202873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5F2316C-0411-E345-98B4-46D51B08C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709" y="3691596"/>
            <a:ext cx="4906962" cy="3339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1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 marL="914400" indent="0">
              <a:lnSpc>
                <a:spcPts val="2000"/>
              </a:lnSpc>
              <a:spcAft>
                <a:spcPts val="600"/>
              </a:spcAft>
              <a:buFontTx/>
              <a:buNone/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</a:lstStyle>
          <a:p>
            <a:pPr lvl="0"/>
            <a:r>
              <a:rPr lang="en-AU" noProof="0" dirty="0"/>
              <a:t>Presenter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F4CE523-A1B7-C54D-97E6-43E82F5F3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1709" y="4120727"/>
            <a:ext cx="4906962" cy="362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 marL="914400" indent="0">
              <a:lnSpc>
                <a:spcPts val="2000"/>
              </a:lnSpc>
              <a:spcAft>
                <a:spcPts val="600"/>
              </a:spcAft>
              <a:buFontTx/>
              <a:buNone/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</a:lstStyle>
          <a:p>
            <a:pPr lvl="0"/>
            <a:r>
              <a:rPr lang="en-AU" noProof="0" dirty="0"/>
              <a:t>Company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956F341-86D4-984B-846E-60C0F1392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1709" y="4480767"/>
            <a:ext cx="4906962" cy="3254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Aft>
                <a:spcPts val="600"/>
              </a:spcAft>
              <a:buFontTx/>
              <a:buNone/>
              <a:defRPr sz="16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2000"/>
              </a:lnSpc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 marL="914400" indent="0">
              <a:lnSpc>
                <a:spcPts val="2000"/>
              </a:lnSpc>
              <a:spcAft>
                <a:spcPts val="60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</a:lstStyle>
          <a:p>
            <a:pPr lvl="0"/>
            <a:r>
              <a:rPr lang="en-AU" noProof="0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AF270D-FDD3-D646-806D-E8009EEF5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653" y="256309"/>
            <a:ext cx="2045914" cy="5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F2F366-4775-E94A-8C45-7E7C78095831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395416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-mass text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033E83D-D50A-A247-9832-B53B2C63F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24000" cy="6876000"/>
          </a:xfrm>
          <a:prstGeom prst="rect">
            <a:avLst/>
          </a:prstGeom>
          <a:solidFill>
            <a:srgbClr val="00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503163-A2DA-0E4B-8567-7A30B1237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116" b="26971"/>
          <a:stretch/>
        </p:blipFill>
        <p:spPr>
          <a:xfrm>
            <a:off x="-6532" y="5374980"/>
            <a:ext cx="12192000" cy="149656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58A5850-6E89-0049-B5D8-787D4D8EF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08" y="1034098"/>
            <a:ext cx="9330733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205B2-31DF-264A-9000-4C60C7361E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89" y="1733104"/>
            <a:ext cx="1969387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DCE0EC-CC7C-4040-B0F4-3CA91DF01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689" y="3279113"/>
            <a:ext cx="1969387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D8C901-72B3-0E48-B686-440D6B7904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2537" y="1733104"/>
            <a:ext cx="7276479" cy="1233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 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DF2784E-A28C-B24E-AD76-5E33694CC9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2538" y="3278166"/>
            <a:ext cx="7287630" cy="20923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0CBCF5-BFD0-D144-8C61-53EC17463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652" y="262082"/>
            <a:ext cx="2049719" cy="540000"/>
          </a:xfrm>
          <a:prstGeom prst="rect">
            <a:avLst/>
          </a:prstGeom>
        </p:spPr>
      </p:pic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1973A73A-4B1A-8B49-80C3-868237B690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907E5-D063-5746-85FC-1745A3ACF5DF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323597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16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-mass text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C872869-8F01-E44C-87B5-C9C6C725A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644" y="1732284"/>
            <a:ext cx="1924782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66921E-6309-C744-B58B-914DE42288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644" y="3276124"/>
            <a:ext cx="1924782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200B6D2-E693-4545-A712-7B40677F8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059" y="1028372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6EAADDA-55BE-CA4D-AF57-2704BCA89F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9188" y="1732284"/>
            <a:ext cx="7276479" cy="1233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9D7251D-AEF6-4040-96B2-D8393ACBC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116" b="26971"/>
          <a:stretch/>
        </p:blipFill>
        <p:spPr>
          <a:xfrm>
            <a:off x="-9798" y="5374980"/>
            <a:ext cx="12192000" cy="1496566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EFC814C-ACF4-EB4E-B1A6-FAECFCAA6D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9189" y="3276123"/>
            <a:ext cx="7287630" cy="20955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093038-53BB-D741-B1D3-259E998C3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653" y="256309"/>
            <a:ext cx="2045914" cy="540000"/>
          </a:xfrm>
          <a:prstGeom prst="rect">
            <a:avLst/>
          </a:prstGeom>
        </p:spPr>
      </p:pic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D746F3F-96D7-0244-AAED-1FB1A7B870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D6E834-9F71-084E-995C-99739864646C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2807360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1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heading-mass text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033E83D-D50A-A247-9832-B53B2C63F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000"/>
            <a:ext cx="12224000" cy="6876000"/>
          </a:xfrm>
          <a:prstGeom prst="rect">
            <a:avLst/>
          </a:prstGeom>
          <a:solidFill>
            <a:srgbClr val="00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8A5850-6E89-0049-B5D8-787D4D8EF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65279"/>
            <a:ext cx="9330733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205B2-31DF-264A-9000-4C60C7361E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594" y="1195085"/>
            <a:ext cx="1969387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DCE0EC-CC7C-4040-B0F4-3CA91DF01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594" y="3438845"/>
            <a:ext cx="1969387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D8C901-72B3-0E48-B686-440D6B7904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5442" y="1181735"/>
            <a:ext cx="7276479" cy="1924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 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DF2784E-A28C-B24E-AD76-5E33694CC9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5443" y="3437897"/>
            <a:ext cx="7287630" cy="25049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C828D-F067-744C-8815-478ABD430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84891"/>
            <a:ext cx="1284644" cy="338441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1F11294-7F93-6744-8880-93025EAAA4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D54E7-685C-F34E-8F26-14C2023F5A8D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1102263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16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heading-mass text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C872869-8F01-E44C-87B5-C9C6C725A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898" y="1189845"/>
            <a:ext cx="1924782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66921E-6309-C744-B58B-914DE42288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898" y="3489669"/>
            <a:ext cx="1924782" cy="624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2pPr>
            <a:lvl3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AU" noProof="0" dirty="0"/>
              <a:t>Sub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200B6D2-E693-4545-A712-7B40677F8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60834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6EAADDA-55BE-CA4D-AF57-2704BCA89F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5442" y="1187616"/>
            <a:ext cx="7276479" cy="19790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EFC814C-ACF4-EB4E-B1A6-FAECFCAA6D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5443" y="3493638"/>
            <a:ext cx="7287630" cy="24491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94E9C-5F95-5B45-8634-93C620A5C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90061"/>
            <a:ext cx="1282106" cy="338400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9E6EC14-A5CF-DA48-9823-C2D40CA81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7990B9-AD09-D744-A714-4305AFABD1C1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354309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1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mas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66A779-91BB-0246-8E93-73B9B64A34C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24000" cy="6876000"/>
          </a:xfrm>
          <a:prstGeom prst="rect">
            <a:avLst/>
          </a:prstGeom>
          <a:solidFill>
            <a:srgbClr val="00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4EE9C-6FB7-3C48-8FA4-9F646E926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73594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96D28-DA78-EE4D-81FE-81DD7D7A76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03048"/>
            <a:ext cx="11207750" cy="47397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spcAft>
                <a:spcPts val="600"/>
              </a:spcAft>
              <a:defRPr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lnSpc>
                <a:spcPts val="2400"/>
              </a:lnSpc>
              <a:spcAft>
                <a:spcPts val="600"/>
              </a:spcAft>
              <a:defRPr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lnSpc>
                <a:spcPts val="2400"/>
              </a:lnSpc>
              <a:spcAft>
                <a:spcPts val="600"/>
              </a:spcAft>
              <a:defRPr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lnSpc>
                <a:spcPts val="2400"/>
              </a:lnSpc>
              <a:spcAft>
                <a:spcPts val="600"/>
              </a:spcAft>
              <a:defRPr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80C34-035B-534C-8483-1DD9347FC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84891"/>
            <a:ext cx="1284644" cy="338441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2DEC91-14E9-4141-A9E1-37ECD6194F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26355-77CB-7343-9F63-A8E83321EC68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113465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mass text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368A30-DF2D-554B-8661-CB414AE2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233" y="452925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E784-6B04-5843-833C-82BB8DA2E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618" y="1197046"/>
            <a:ext cx="11209337" cy="47457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AU" sz="2000" b="0" i="0">
                <a:solidFill>
                  <a:srgbClr val="4D4D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spcAft>
                <a:spcPts val="600"/>
              </a:spcAft>
              <a:defRPr b="0" i="0">
                <a:solidFill>
                  <a:srgbClr val="4D4D4F"/>
                </a:solidFill>
                <a:latin typeface="Helvetica Neue LT Std 45 Light" panose="020B0403020202020204" pitchFamily="34" charset="0"/>
              </a:defRPr>
            </a:lvl2pPr>
            <a:lvl3pPr>
              <a:lnSpc>
                <a:spcPts val="2400"/>
              </a:lnSpc>
              <a:spcAft>
                <a:spcPts val="600"/>
              </a:spcAft>
              <a:defRPr b="0" i="0">
                <a:solidFill>
                  <a:srgbClr val="4D4D4F"/>
                </a:solidFill>
                <a:latin typeface="Helvetica Neue LT Std 45 Light" panose="020B0403020202020204" pitchFamily="34" charset="0"/>
              </a:defRPr>
            </a:lvl3pPr>
            <a:lvl4pPr>
              <a:lnSpc>
                <a:spcPts val="2400"/>
              </a:lnSpc>
              <a:spcAft>
                <a:spcPts val="600"/>
              </a:spcAft>
              <a:defRPr b="0" i="0">
                <a:solidFill>
                  <a:srgbClr val="4D4D4F"/>
                </a:solidFill>
                <a:latin typeface="Helvetica Neue LT Std 45 Light" panose="020B0403020202020204" pitchFamily="34" charset="0"/>
              </a:defRPr>
            </a:lvl4pPr>
            <a:lvl5pPr>
              <a:lnSpc>
                <a:spcPts val="2400"/>
              </a:lnSpc>
              <a:spcAft>
                <a:spcPts val="600"/>
              </a:spcAft>
              <a:defRPr b="0" i="0">
                <a:solidFill>
                  <a:srgbClr val="4D4D4F"/>
                </a:solidFill>
                <a:latin typeface="Helvetica Neue LT Std 45 Light" panose="020B0403020202020204" pitchFamily="34" charset="0"/>
              </a:defRPr>
            </a:lvl5pPr>
          </a:lstStyle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en-AU" noProof="0" dirty="0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605DE-C25B-1142-B2AE-BE3465BF2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90061"/>
            <a:ext cx="1282106" cy="3384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F30B65D-55E2-9F4E-BFEF-192A57801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85877-4E9C-3C49-9FBF-249AA1153B59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1209930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&amp; Text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C6E31-9116-2045-B3FE-4A8CD8EE936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24000" cy="6876000"/>
          </a:xfrm>
          <a:prstGeom prst="rect">
            <a:avLst/>
          </a:prstGeom>
          <a:solidFill>
            <a:srgbClr val="001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A8CC98-BAD9-2E44-9D1B-506AF0A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3" y="465275"/>
            <a:ext cx="11188337" cy="64506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Edit Heading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1A2DA9F-F903-E848-8227-D59BD5CB98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973" y="1201088"/>
            <a:ext cx="5888716" cy="4748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5pPr>
          </a:lstStyle>
          <a:p>
            <a:pPr lvl="0"/>
            <a:r>
              <a:rPr lang="en-AU" noProof="0" dirty="0"/>
              <a:t>Click to edit text–Delete box’s you don’t need, change shape of picture box’s to suit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40B174-3972-C64F-A5E4-778E378726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34045" y="119668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7AEA70-96E2-DA49-BDE6-D8EF3BDB00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28000" y="119668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283429F-886C-C341-A25C-3779CAD8D7E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4045" y="367861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D94339F-7C91-C946-9CE9-97EB308F11D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28000" y="3678618"/>
            <a:ext cx="2664000" cy="226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A4A9F-39ED-F84A-BEE3-0E94DC477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78" y="6284891"/>
            <a:ext cx="1284644" cy="338441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70BA22E-13C5-DA4D-95BA-8A7D9139E2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0172" y="6243832"/>
            <a:ext cx="2313386" cy="228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buNone/>
              <a:defRPr sz="67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2pPr>
            <a:lvl3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3pPr>
            <a:lvl4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4pPr>
            <a:lvl5pPr>
              <a:lnSpc>
                <a:spcPts val="900"/>
              </a:lnSpc>
              <a:spcBef>
                <a:spcPts val="0"/>
              </a:spcBef>
              <a:spcAft>
                <a:spcPts val="450"/>
              </a:spcAft>
              <a:defRPr sz="75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5pPr>
          </a:lstStyle>
          <a:p>
            <a:pPr lvl="0"/>
            <a:r>
              <a:rPr lang="en-AU" noProof="0" dirty="0"/>
              <a:t>Click to edit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BD969E-BECA-0440-A221-D7439FD0419A}"/>
              </a:ext>
            </a:extLst>
          </p:cNvPr>
          <p:cNvSpPr/>
          <p:nvPr userDrawn="1"/>
        </p:nvSpPr>
        <p:spPr>
          <a:xfrm>
            <a:off x="10306841" y="6476740"/>
            <a:ext cx="18517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CRICOS Provider No. 00103D | RTO Code 4909</a:t>
            </a:r>
          </a:p>
        </p:txBody>
      </p:sp>
    </p:spTree>
    <p:extLst>
      <p:ext uri="{BB962C8B-B14F-4D97-AF65-F5344CB8AC3E}">
        <p14:creationId xmlns:p14="http://schemas.microsoft.com/office/powerpoint/2010/main" val="389521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6" r:id="rId2"/>
    <p:sldLayoutId id="2147483662" r:id="rId3"/>
    <p:sldLayoutId id="2147483669" r:id="rId4"/>
    <p:sldLayoutId id="2147483677" r:id="rId5"/>
    <p:sldLayoutId id="2147483678" r:id="rId6"/>
    <p:sldLayoutId id="2147483675" r:id="rId7"/>
    <p:sldLayoutId id="2147483676" r:id="rId8"/>
    <p:sldLayoutId id="2147483671" r:id="rId9"/>
    <p:sldLayoutId id="2147483670" r:id="rId10"/>
    <p:sldLayoutId id="2147483674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.macdonald@federation.edu.a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E03B-5B57-C348-BF58-511AB0FE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92" y="622852"/>
            <a:ext cx="9991287" cy="1356950"/>
          </a:xfrm>
        </p:spPr>
        <p:txBody>
          <a:bodyPr/>
          <a:lstStyle/>
          <a:p>
            <a:pPr marL="269875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540385" algn="l"/>
              </a:tabLst>
            </a:pPr>
            <a:r>
              <a:rPr lang="en-A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impacts of Work Based Learning for Vulnerable Youth.</a:t>
            </a: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A5EE0-3122-4649-8FCE-749E01BAFD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1709" y="3646198"/>
            <a:ext cx="7694737" cy="32540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E78FD-BCA5-EC45-8504-58EB3C74D4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6451" y="1736035"/>
            <a:ext cx="8163340" cy="3385931"/>
          </a:xfrm>
        </p:spPr>
        <p:txBody>
          <a:bodyPr/>
          <a:lstStyle/>
          <a:p>
            <a:endParaRPr lang="en-AU" sz="1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“Can’ t expect you to be a professional at it or experienced, you’re not experienced, its “work experience’, ‘work -based learning’ being the key words you are learning.” Kyle p.55</a:t>
            </a: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b="1" dirty="0"/>
              <a:t>Cheree Macdonald (She / her)</a:t>
            </a:r>
          </a:p>
          <a:p>
            <a:r>
              <a:rPr lang="en-AU" sz="1400" b="1" dirty="0"/>
              <a:t>T +61 3 5327 8340</a:t>
            </a:r>
          </a:p>
          <a:p>
            <a:r>
              <a:rPr lang="en-AU" sz="1400" b="1" dirty="0"/>
              <a:t>c.macdonald@federation.edu.au</a:t>
            </a:r>
          </a:p>
          <a:p>
            <a:endParaRPr lang="en-AU" sz="1000" i="1" dirty="0"/>
          </a:p>
          <a:p>
            <a:r>
              <a:rPr lang="en-AU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CA2D1-FEB4-DD42-BB63-C724D5182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6451" y="5110693"/>
            <a:ext cx="4906962" cy="325409"/>
          </a:xfrm>
        </p:spPr>
        <p:txBody>
          <a:bodyPr/>
          <a:lstStyle/>
          <a:p>
            <a:r>
              <a:rPr lang="en-US" sz="1400" b="1" dirty="0"/>
              <a:t>23</a:t>
            </a:r>
            <a:r>
              <a:rPr lang="en-US" sz="1400" b="1" baseline="30000" dirty="0"/>
              <a:t>rd</a:t>
            </a:r>
            <a:r>
              <a:rPr lang="en-US" sz="1400" b="1" dirty="0"/>
              <a:t> November 2022.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1BEC633-A1C2-4D02-B358-59FEF158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89" y="4707793"/>
            <a:ext cx="13620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2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89888-1684-4572-B9F5-9C4A7934B06E}"/>
              </a:ext>
            </a:extLst>
          </p:cNvPr>
          <p:cNvSpPr txBox="1"/>
          <p:nvPr/>
        </p:nvSpPr>
        <p:spPr>
          <a:xfrm>
            <a:off x="2122414" y="687897"/>
            <a:ext cx="873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P-TECH (Pathway in Technology)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DBEFB18-472C-47B1-A46B-2645741FE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20727"/>
              </p:ext>
            </p:extLst>
          </p:nvPr>
        </p:nvGraphicFramePr>
        <p:xfrm>
          <a:off x="2217530" y="1475040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945547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415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Recruitment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Virtual Work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84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IBM Recruitment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Prototype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3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challenge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Matter Experts -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4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interviews -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SCRUM – Planning and retrospective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interviews – feedback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retrospective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8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Interview (scaffolded) -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Sandwich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1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discussions and reflective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Reflective discussions and reflective journal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7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22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470" y="973443"/>
            <a:ext cx="8773060" cy="789096"/>
          </a:xfrm>
        </p:spPr>
        <p:txBody>
          <a:bodyPr/>
          <a:lstStyle/>
          <a:p>
            <a:r>
              <a:rPr lang="en-AU" sz="2800" b="1" dirty="0"/>
              <a:t>International Students</a:t>
            </a:r>
            <a:br>
              <a:rPr lang="en-AU" sz="2800" dirty="0"/>
            </a:br>
            <a:br>
              <a:rPr lang="en-AU" sz="2800" dirty="0"/>
            </a:br>
            <a:br>
              <a:rPr lang="en-AU" sz="1800" dirty="0"/>
            </a:br>
            <a:br>
              <a:rPr lang="en-AU" sz="1800" dirty="0"/>
            </a:br>
            <a:endParaRPr lang="en-AU" sz="1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DE3E6E-2518-496D-833F-E05B99F85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34305"/>
              </p:ext>
            </p:extLst>
          </p:nvPr>
        </p:nvGraphicFramePr>
        <p:xfrm>
          <a:off x="2557670" y="1517299"/>
          <a:ext cx="917050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835">
                  <a:extLst>
                    <a:ext uri="{9D8B030D-6E8A-4147-A177-3AD203B41FA5}">
                      <a16:colId xmlns:a16="http://schemas.microsoft.com/office/drawing/2014/main" val="3603595559"/>
                    </a:ext>
                  </a:extLst>
                </a:gridCol>
                <a:gridCol w="3056835">
                  <a:extLst>
                    <a:ext uri="{9D8B030D-6E8A-4147-A177-3AD203B41FA5}">
                      <a16:colId xmlns:a16="http://schemas.microsoft.com/office/drawing/2014/main" val="2594076860"/>
                    </a:ext>
                  </a:extLst>
                </a:gridCol>
                <a:gridCol w="3056835">
                  <a:extLst>
                    <a:ext uri="{9D8B030D-6E8A-4147-A177-3AD203B41FA5}">
                      <a16:colId xmlns:a16="http://schemas.microsoft.com/office/drawing/2014/main" val="181869721"/>
                    </a:ext>
                  </a:extLst>
                </a:gridCol>
              </a:tblGrid>
              <a:tr h="335969">
                <a:tc>
                  <a:txBody>
                    <a:bodyPr/>
                    <a:lstStyle/>
                    <a:p>
                      <a:r>
                        <a:rPr lang="en-AU" dirty="0"/>
                        <a:t>Vulnerable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32000"/>
                  </a:ext>
                </a:extLst>
              </a:tr>
              <a:tr h="1091898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misconceptions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values and strengths in career coaching – deliberate practice – share success stories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92289"/>
                  </a:ext>
                </a:extLst>
              </a:tr>
              <a:tr h="587945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styles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misconceptions – rebranding as a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21708"/>
                  </a:ext>
                </a:extLst>
              </a:tr>
              <a:tr h="1091898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retrospective reflections into WBL – what did you learn about yourself – transferable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478233"/>
                  </a:ext>
                </a:extLst>
              </a:tr>
            </a:tbl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297BD5-9705-40C7-A338-24E0A844A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91" y="163980"/>
            <a:ext cx="3723861" cy="12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2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454079"/>
            <a:ext cx="11188337" cy="645069"/>
          </a:xfrm>
        </p:spPr>
        <p:txBody>
          <a:bodyPr>
            <a:normAutofit/>
          </a:bodyPr>
          <a:lstStyle/>
          <a:p>
            <a:r>
              <a:rPr lang="en-AU" b="0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Outcomes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4BA1E-55FD-40CC-9527-DA4B31B9F5FC}"/>
              </a:ext>
            </a:extLst>
          </p:cNvPr>
          <p:cNvSpPr txBox="1"/>
          <p:nvPr/>
        </p:nvSpPr>
        <p:spPr>
          <a:xfrm>
            <a:off x="444973" y="1201534"/>
            <a:ext cx="5888716" cy="47479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voice provides a different narrative to the at-risk storylines about young people who do not necessarily flourish in a traditional educational setting.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voice central to decisions about their education and pathway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viewed WBL as a worthwhile experience, which impacted their social maturity, independence and persistence and preparedness for future work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who are supported by caring staff, in a WBL program that offers challenge, are capable of developing grit and resilience, particularly when supported by a robust review process.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Structured review process to limit the negative impacts</a:t>
            </a:r>
          </a:p>
        </p:txBody>
      </p:sp>
      <p:pic>
        <p:nvPicPr>
          <p:cNvPr id="5" name="Picture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0E877F-2FEE-4D9B-9FBD-1E7CDEC8654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198" r="198"/>
          <a:stretch>
            <a:fillRect/>
          </a:stretch>
        </p:blipFill>
        <p:spPr>
          <a:xfrm>
            <a:off x="6611938" y="1201738"/>
            <a:ext cx="5611812" cy="4748212"/>
          </a:xfrm>
        </p:spPr>
      </p:pic>
    </p:spTree>
    <p:extLst>
      <p:ext uri="{BB962C8B-B14F-4D97-AF65-F5344CB8AC3E}">
        <p14:creationId xmlns:p14="http://schemas.microsoft.com/office/powerpoint/2010/main" val="308975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454079"/>
            <a:ext cx="11188337" cy="645069"/>
          </a:xfrm>
        </p:spPr>
        <p:txBody>
          <a:bodyPr>
            <a:normAutofit/>
          </a:bodyPr>
          <a:lstStyle/>
          <a:p>
            <a:r>
              <a:rPr lang="en-AU" b="0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messages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188DA-3211-4D06-A829-86725FDF90C5}"/>
              </a:ext>
            </a:extLst>
          </p:cNvPr>
          <p:cNvSpPr txBox="1"/>
          <p:nvPr/>
        </p:nvSpPr>
        <p:spPr>
          <a:xfrm>
            <a:off x="444973" y="1201534"/>
            <a:ext cx="5888716" cy="4747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students and remove barriers to WBL – provides a potential protective factor for vulnerable youth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opportunities for reflection – deepen the impact of WBL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Importance of students sharing their views -value student perspective and put it at the centre of decision making in education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sz="16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Embed structured, critical reflection opportunities post WBL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7CBFEB-E916-4937-85EE-9AAD5759471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16481" r="16481"/>
          <a:stretch>
            <a:fillRect/>
          </a:stretch>
        </p:blipFill>
        <p:spPr>
          <a:xfrm>
            <a:off x="6923048" y="1430191"/>
            <a:ext cx="4711602" cy="39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963594"/>
            <a:ext cx="10800522" cy="371442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en-AU" sz="2800" b="1" dirty="0"/>
              <a:t>Further discussions or questions</a:t>
            </a:r>
            <a:r>
              <a:rPr lang="en-AU" sz="2800" dirty="0"/>
              <a:t>:</a:t>
            </a:r>
            <a:br>
              <a:rPr lang="en-AU" sz="2800" dirty="0"/>
            </a:br>
            <a:r>
              <a:rPr lang="en-AU" sz="1800" dirty="0"/>
              <a:t>Cheree Macdonald she/her</a:t>
            </a:r>
            <a:br>
              <a:rPr lang="en-AU" sz="1800" dirty="0"/>
            </a:br>
            <a:r>
              <a:rPr lang="en-AU" sz="1800" dirty="0"/>
              <a:t>03 5327 8340</a:t>
            </a:r>
            <a:br>
              <a:rPr lang="en-AU" sz="1800" dirty="0"/>
            </a:br>
            <a:r>
              <a:rPr lang="en-AU" sz="1800" dirty="0">
                <a:hlinkClick r:id="rId3"/>
              </a:rPr>
              <a:t>c.macdonald@federation.edu.au</a:t>
            </a:r>
            <a:br>
              <a:rPr lang="en-AU" sz="2800" dirty="0"/>
            </a:br>
            <a:r>
              <a:rPr lang="en-AU" sz="2800" b="1" dirty="0"/>
              <a:t>References</a:t>
            </a:r>
            <a:br>
              <a:rPr lang="en-AU" sz="2800" dirty="0"/>
            </a:b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Bailey, T. R., Hughes K. R., &amp; Moore, David, T. (2005).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Knowledge: Work Based Learning and Education Reform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United Kingdom: Taylor and Francis e-Library </a:t>
            </a:r>
            <a:b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Billet, S. (1995).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Workplace learning: its potential and limitations. Education and Training Journal,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37(5), 20-27.</a:t>
            </a:r>
            <a:b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Billet, S. (2004).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Workplace participatory practices: Conceptualising workplaces as learning environments.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Journal of Workplace Learning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16(6), 312-324.</a:t>
            </a:r>
            <a:b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Bolli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T., &amp; Hof, S. (2018).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impact of work- based education on non- cognitive skills.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Journal of Research in Personality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75, 46 -58. doi.org/10.1016/j.jrp.2018.05.005</a:t>
            </a:r>
            <a:b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DeLuca, C., Hutchinson, N.L., </a:t>
            </a: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deLugt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J.S., Beyer, W., </a:t>
            </a: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Thorton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A., </a:t>
            </a: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Versnel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Munby,H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(2008). 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in the workplace: Fostering resilience in disengaged youth.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308-319 </a:t>
            </a: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10.3233/WOR-2010-1032  </a:t>
            </a:r>
            <a:b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Michalopoulos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C, &amp; Schwartz, C. (2000).</a:t>
            </a:r>
            <a:r>
              <a:rPr lang="en-AU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What Works Best for Whom: Impacts of 20 Welfare-to-Work Programs by Subgroup.</a:t>
            </a:r>
            <a:r>
              <a:rPr lang="en-AU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Executive Summary. National Office of Welfare-to-Work, 450(275), 2-20. </a:t>
            </a: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A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A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A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AU" sz="2800" dirty="0"/>
            </a:br>
            <a:br>
              <a:rPr lang="en-U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br>
              <a:rPr lang="en-AU" sz="4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br>
              <a:rPr lang="en-AU" sz="2800" dirty="0"/>
            </a:b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A1954-505F-4268-AE2B-49160C22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57" y="1144661"/>
            <a:ext cx="2173661" cy="2088180"/>
          </a:xfrm>
          <a:prstGeom prst="rect">
            <a:avLst/>
          </a:prstGeom>
        </p:spPr>
      </p:pic>
      <p:pic>
        <p:nvPicPr>
          <p:cNvPr id="4" name="Picture 2" descr="LinkedIn Connection Automation - Veloce">
            <a:extLst>
              <a:ext uri="{FF2B5EF4-FFF2-40B4-BE49-F238E27FC236}">
                <a16:creationId xmlns:a16="http://schemas.microsoft.com/office/drawing/2014/main" id="{7EE5B7DE-ABB7-492E-B515-C75E22BC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18" y="1778123"/>
            <a:ext cx="1548169" cy="9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6F9226-F7B5-47E8-A08F-96226E76A368}"/>
              </a:ext>
            </a:extLst>
          </p:cNvPr>
          <p:cNvSpPr txBox="1"/>
          <p:nvPr/>
        </p:nvSpPr>
        <p:spPr>
          <a:xfrm>
            <a:off x="446313" y="454079"/>
            <a:ext cx="11188337" cy="6450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28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9FE91-86A7-4554-B4DC-728217B21BB2}"/>
              </a:ext>
            </a:extLst>
          </p:cNvPr>
          <p:cNvSpPr txBox="1"/>
          <p:nvPr/>
        </p:nvSpPr>
        <p:spPr>
          <a:xfrm>
            <a:off x="444973" y="1201534"/>
            <a:ext cx="5888716" cy="4747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years in Applied Learning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Importance of education being relevant to the world of work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Led education |  Co designed curriculum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 sector | Curriculum | Student cohorts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 learners | second  chance | CALD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F188DF3-D31C-4B6D-8B81-4E7D45B94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42" b="3"/>
          <a:stretch/>
        </p:blipFill>
        <p:spPr>
          <a:xfrm>
            <a:off x="6611268" y="1201535"/>
            <a:ext cx="5612732" cy="4747973"/>
          </a:xfrm>
          <a:prstGeom prst="rect">
            <a:avLst/>
          </a:prstGeom>
          <a:noFill/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131455-C96A-6B6C-8143-3F6A363359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0172" y="6243832"/>
            <a:ext cx="2313386" cy="2284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452047E-266F-4DBC-BE49-34F575FDF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69967"/>
              </p:ext>
            </p:extLst>
          </p:nvPr>
        </p:nvGraphicFramePr>
        <p:xfrm>
          <a:off x="2021747" y="1015068"/>
          <a:ext cx="6117439" cy="361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439">
                  <a:extLst>
                    <a:ext uri="{9D8B030D-6E8A-4147-A177-3AD203B41FA5}">
                      <a16:colId xmlns:a16="http://schemas.microsoft.com/office/drawing/2014/main" val="378021125"/>
                    </a:ext>
                  </a:extLst>
                </a:gridCol>
              </a:tblGrid>
              <a:tr h="490804"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640079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 to the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17189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 of the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28748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Concepts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25589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9863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45483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371753"/>
                  </a:ext>
                </a:extLst>
              </a:tr>
              <a:tr h="346450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WBL models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69283"/>
                  </a:ext>
                </a:extLst>
              </a:tr>
              <a:tr h="534961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0412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messages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7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454079"/>
            <a:ext cx="11188337" cy="645069"/>
          </a:xfrm>
        </p:spPr>
        <p:txBody>
          <a:bodyPr>
            <a:normAutofit fontScale="90000"/>
          </a:bodyPr>
          <a:lstStyle/>
          <a:p>
            <a:r>
              <a:rPr lang="en-AU" sz="3100" b="1" i="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 to the study</a:t>
            </a:r>
            <a:br>
              <a:rPr lang="en-AU" sz="1200" b="0" i="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1200" b="0" i="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AU" sz="1200" b="0" i="0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AC630-9E3B-47B6-B031-C219DF48CA16}"/>
              </a:ext>
            </a:extLst>
          </p:cNvPr>
          <p:cNvSpPr txBox="1"/>
          <p:nvPr/>
        </p:nvSpPr>
        <p:spPr>
          <a:xfrm>
            <a:off x="434086" y="1189756"/>
            <a:ext cx="5888716" cy="47597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rgbClr val="4D4D4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rgbClr val="4D4D4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rgbClr val="0412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Based Learning – recognised as a catalyst for change – how to maximise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b="0" i="0" kern="1200" dirty="0">
              <a:solidFill>
                <a:srgbClr val="04124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rgbClr val="0412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 students – second chance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b="0" i="0" kern="1200" dirty="0">
              <a:solidFill>
                <a:srgbClr val="04124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AU" b="0" i="0" kern="1200" dirty="0">
                <a:solidFill>
                  <a:srgbClr val="0412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to access opportunities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rgbClr val="4D4D4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AU" sz="1600" b="0" i="0" kern="1200" dirty="0">
              <a:solidFill>
                <a:srgbClr val="4D4D4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Placeholder 4" descr="A picture containing snow, outdoor, group, people&#10;&#10;Description automatically generated">
            <a:extLst>
              <a:ext uri="{FF2B5EF4-FFF2-40B4-BE49-F238E27FC236}">
                <a16:creationId xmlns:a16="http://schemas.microsoft.com/office/drawing/2014/main" id="{FCA1E725-1494-4D3F-84AD-3399B7DC3D7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4306" r="7758" b="1"/>
          <a:stretch/>
        </p:blipFill>
        <p:spPr>
          <a:xfrm rot="10800000">
            <a:off x="6611268" y="1189756"/>
            <a:ext cx="5580732" cy="4759756"/>
          </a:xfrm>
          <a:noFill/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CCFE2F2-5F39-072C-A08F-D4DB74FD2F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0171" y="6226629"/>
            <a:ext cx="2351199" cy="2456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525" y="973443"/>
            <a:ext cx="8815005" cy="789096"/>
          </a:xfrm>
        </p:spPr>
        <p:txBody>
          <a:bodyPr/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Purpose of the Research</a:t>
            </a:r>
            <a:b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US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AU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AU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AU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AU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AU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endParaRPr lang="en-A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D9DA5-7713-4B4B-99C7-5F71763244B5}"/>
              </a:ext>
            </a:extLst>
          </p:cNvPr>
          <p:cNvSpPr txBox="1"/>
          <p:nvPr/>
        </p:nvSpPr>
        <p:spPr>
          <a:xfrm>
            <a:off x="2038525" y="1675422"/>
            <a:ext cx="10133901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40385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rgbClr val="041243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How does WBL impact the education of vulnerable youth involved in vocational education</a:t>
            </a:r>
            <a:r>
              <a:rPr lang="en-US" dirty="0">
                <a:solidFill>
                  <a:srgbClr val="04124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?</a:t>
            </a:r>
            <a:endParaRPr lang="en-AU" dirty="0">
              <a:solidFill>
                <a:srgbClr val="041243"/>
              </a:solidFill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en-AU" dirty="0">
                <a:solidFill>
                  <a:srgbClr val="0412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work-based learning increase student engagement?  </a:t>
            </a:r>
          </a:p>
          <a:p>
            <a:pPr marL="342900" lvl="0" indent="-3429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en-AU" dirty="0">
                <a:solidFill>
                  <a:srgbClr val="0412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positive impacts of WBL? </a:t>
            </a:r>
          </a:p>
        </p:txBody>
      </p:sp>
      <p:pic>
        <p:nvPicPr>
          <p:cNvPr id="4" name="Picture 3" descr="A group of people wearing yellow jackets&#10;&#10;Description automatically generated with medium confidence">
            <a:extLst>
              <a:ext uri="{FF2B5EF4-FFF2-40B4-BE49-F238E27FC236}">
                <a16:creationId xmlns:a16="http://schemas.microsoft.com/office/drawing/2014/main" id="{F805E2D4-89A3-44E0-8FBF-03084EC8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75" y="2791989"/>
            <a:ext cx="3187452" cy="23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855" y="763398"/>
            <a:ext cx="9066675" cy="999141"/>
          </a:xfrm>
        </p:spPr>
        <p:txBody>
          <a:bodyPr/>
          <a:lstStyle/>
          <a:p>
            <a:pPr marL="269875" marR="176530">
              <a:lnSpc>
                <a:spcPts val="1400"/>
              </a:lnSpc>
              <a:spcBef>
                <a:spcPts val="4200"/>
              </a:spcBef>
              <a:spcAft>
                <a:spcPts val="500"/>
              </a:spcAft>
            </a:pPr>
            <a:br>
              <a:rPr lang="en-AU" sz="2800" b="1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br>
              <a:rPr lang="en-AU" sz="2800" dirty="0"/>
            </a:br>
            <a:r>
              <a:rPr lang="en-AU" sz="1800" dirty="0"/>
              <a:t>			</a:t>
            </a:r>
            <a:br>
              <a:rPr lang="en-AU" sz="1800" dirty="0"/>
            </a:br>
            <a:br>
              <a:rPr lang="en-AU" sz="1400" i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AU" sz="1400" i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WBL as a protective factor, that is, a characteristic that reduces the negative impact of a risk factor for vulnerable youth, is cited extensively throughout the research literature (Bailey et al. 2005; Billet, 1995, 2004; </a:t>
            </a:r>
            <a:r>
              <a:rPr lang="en-US" sz="1200" i="1" dirty="0" err="1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Bollie</a:t>
            </a:r>
            <a:r>
              <a:rPr lang="en-US" sz="1200" i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&amp; Hof, 2018; </a:t>
            </a:r>
            <a:r>
              <a:rPr lang="en-US" sz="1200" i="1" dirty="0" err="1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Michalopolous</a:t>
            </a:r>
            <a:r>
              <a:rPr lang="en-US" sz="1200" i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et al, 2000). An example of this might be a disengaged learner (at risk of dropping out of school) completing WBL, which impacts their resilience and aspirations for continuing their education (protective factor) (DeLuca et al., 2008). P.27</a:t>
            </a:r>
            <a:br>
              <a:rPr lang="en-AU" sz="12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br>
              <a:rPr lang="en-AU" sz="2800" dirty="0"/>
            </a:br>
            <a:endParaRPr lang="en-AU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792E30-82BE-4880-94C3-1BB56E81D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13711"/>
              </p:ext>
            </p:extLst>
          </p:nvPr>
        </p:nvGraphicFramePr>
        <p:xfrm>
          <a:off x="2032000" y="719666"/>
          <a:ext cx="7005983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983">
                  <a:extLst>
                    <a:ext uri="{9D8B030D-6E8A-4147-A177-3AD203B41FA5}">
                      <a16:colId xmlns:a16="http://schemas.microsoft.com/office/drawing/2014/main" val="229308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Based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9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0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Structured Workplace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Work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7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Connections (site visits, industry panels, co-designed projects)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6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0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67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81" y="1862356"/>
            <a:ext cx="8781449" cy="2885812"/>
          </a:xfrm>
        </p:spPr>
        <p:txBody>
          <a:bodyPr/>
          <a:lstStyle/>
          <a:p>
            <a:br>
              <a:rPr lang="en-AU" sz="1800" dirty="0"/>
            </a:br>
            <a:br>
              <a:rPr lang="en-AU" sz="1800" dirty="0"/>
            </a:br>
            <a:br>
              <a:rPr lang="en-AU" sz="1800" dirty="0"/>
            </a:br>
            <a:br>
              <a:rPr lang="en-AU" sz="1800" dirty="0"/>
            </a:br>
            <a:br>
              <a:rPr lang="en-AU" sz="2800" dirty="0"/>
            </a:br>
            <a:br>
              <a:rPr lang="en-AU" sz="2800" dirty="0"/>
            </a:br>
            <a:endParaRPr lang="en-A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9C5B2-CDCF-472A-B6C8-4D09A5452580}"/>
              </a:ext>
            </a:extLst>
          </p:cNvPr>
          <p:cNvSpPr txBox="1"/>
          <p:nvPr/>
        </p:nvSpPr>
        <p:spPr>
          <a:xfrm>
            <a:off x="2072081" y="889233"/>
            <a:ext cx="858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Vulnerable Learner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09294E6-DDDA-451F-AAA2-5CF39062C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94115"/>
              </p:ext>
            </p:extLst>
          </p:nvPr>
        </p:nvGraphicFramePr>
        <p:xfrm>
          <a:off x="2164846" y="1596151"/>
          <a:ext cx="8128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476122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77657969"/>
                    </a:ext>
                  </a:extLst>
                </a:gridCol>
              </a:tblGrid>
              <a:tr h="204672">
                <a:tc>
                  <a:txBody>
                    <a:bodyPr/>
                    <a:lstStyle/>
                    <a:p>
                      <a:r>
                        <a:rPr lang="en-AU" dirty="0"/>
                        <a:t>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Second Chance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788277"/>
                  </a:ext>
                </a:extLst>
              </a:tr>
              <a:tr h="204672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Detached | disengaged from education</a:t>
                      </a:r>
                    </a:p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4707"/>
                  </a:ext>
                </a:extLst>
              </a:tr>
              <a:tr h="20467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Health, Drugs &amp; Alcohol Family challenges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mainstream | home schooled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963774"/>
                  </a:ext>
                </a:extLst>
              </a:tr>
              <a:tr h="204672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Learning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29512"/>
                  </a:ext>
                </a:extLst>
              </a:tr>
              <a:tr h="204672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Unstable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VCAL | VET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1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39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646" y="973443"/>
            <a:ext cx="8774884" cy="3976062"/>
          </a:xfrm>
        </p:spPr>
        <p:txBody>
          <a:bodyPr/>
          <a:lstStyle/>
          <a:p>
            <a:r>
              <a:rPr lang="en-AU" sz="2800" b="1" dirty="0"/>
              <a:t>Methodology</a:t>
            </a: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endParaRPr lang="en-A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E63C9-A7CF-4227-9B69-E9C5265AB67B}"/>
              </a:ext>
            </a:extLst>
          </p:cNvPr>
          <p:cNvSpPr txBox="1"/>
          <p:nvPr/>
        </p:nvSpPr>
        <p:spPr>
          <a:xfrm>
            <a:off x="2078646" y="1367991"/>
            <a:ext cx="87748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epistemological approach centred on a constructivist 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41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i="1" dirty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AU" sz="1400" i="1" dirty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Constructivists argue reality is socially constructed by the persons who experience it. In my research this includes the students undertaking WBL, teachers and workplace supervisors (Darlaston-Jones, 2007)’.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41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approach – student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41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perspective case study – semi structure interview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41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solidFill>
                  <a:srgbClr val="041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Senior Secondary Students VCAL / VET Student – Fed TAFE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99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692" y="973443"/>
            <a:ext cx="8789838" cy="369332"/>
          </a:xfrm>
        </p:spPr>
        <p:txBody>
          <a:bodyPr/>
          <a:lstStyle/>
          <a:p>
            <a:r>
              <a:rPr lang="en-AU" sz="2800" b="1" dirty="0"/>
              <a:t>WBL Impact on Vulnerable Youth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FC4CDC-61B5-4E66-8DFC-AE8D49714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87911"/>
              </p:ext>
            </p:extLst>
          </p:nvPr>
        </p:nvGraphicFramePr>
        <p:xfrm>
          <a:off x="2063691" y="1489175"/>
          <a:ext cx="8234018" cy="341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009">
                  <a:extLst>
                    <a:ext uri="{9D8B030D-6E8A-4147-A177-3AD203B41FA5}">
                      <a16:colId xmlns:a16="http://schemas.microsoft.com/office/drawing/2014/main" val="3668906787"/>
                    </a:ext>
                  </a:extLst>
                </a:gridCol>
                <a:gridCol w="4117009">
                  <a:extLst>
                    <a:ext uri="{9D8B030D-6E8A-4147-A177-3AD203B41FA5}">
                      <a16:colId xmlns:a16="http://schemas.microsoft.com/office/drawing/2014/main" val="2451299572"/>
                    </a:ext>
                  </a:extLst>
                </a:gridCol>
              </a:tblGrid>
              <a:tr h="581188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99887"/>
                  </a:ext>
                </a:extLst>
              </a:tr>
              <a:tr h="345021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challenge -Kyle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Protective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94587"/>
                  </a:ext>
                </a:extLst>
              </a:tr>
              <a:tr h="862553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 provides challenging learning environment - Not all learning is comfortable - Orla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Grit – perseverance – “figuring it out” -Orla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295005"/>
                  </a:ext>
                </a:extLst>
              </a:tr>
              <a:tr h="862553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Structured reflections on WBL experiences - reviewing and exploring moments of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 understanding of workplace and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068164"/>
                  </a:ext>
                </a:extLst>
              </a:tr>
              <a:tr h="603787"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Caring teachers – “Love push” - motivation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08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3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F2779A0A-4D5C-BC43-AF4C-0F59F44B5C38}" vid="{7D4184A9-C1C7-B84F-BE2D-40F8A194A6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D4EB97FE41D40B2E67DBCA24B35DA" ma:contentTypeVersion="13" ma:contentTypeDescription="Create a new document." ma:contentTypeScope="" ma:versionID="36d905834a0b76de0525c0959ed360b6">
  <xsd:schema xmlns:xsd="http://www.w3.org/2001/XMLSchema" xmlns:xs="http://www.w3.org/2001/XMLSchema" xmlns:p="http://schemas.microsoft.com/office/2006/metadata/properties" xmlns:ns2="00b31f2f-5437-43a0-9cbc-4cb101e7f0bf" xmlns:ns3="35b3d6ce-ec3f-4dbc-b5d1-13f6a334239c" targetNamespace="http://schemas.microsoft.com/office/2006/metadata/properties" ma:root="true" ma:fieldsID="7968ec677379b6313e6a55057eeab075" ns2:_="" ns3:_="">
    <xsd:import namespace="00b31f2f-5437-43a0-9cbc-4cb101e7f0bf"/>
    <xsd:import namespace="35b3d6ce-ec3f-4dbc-b5d1-13f6a3342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31f2f-5437-43a0-9cbc-4cb101e7f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5c4b21c-4a25-40c1-82fe-fef023c60d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3d6ce-ec3f-4dbc-b5d1-13f6a3342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b31f2f-5437-43a0-9cbc-4cb101e7f0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92DEC2-BCB4-44E8-8F81-E7B1DF0358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739DC-69D7-417E-905D-E98194353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b31f2f-5437-43a0-9cbc-4cb101e7f0bf"/>
    <ds:schemaRef ds:uri="35b3d6ce-ec3f-4dbc-b5d1-13f6a3342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3472DB-65EA-4F2B-8F69-92CCEB9C3609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35b3d6ce-ec3f-4dbc-b5d1-13f6a334239c"/>
    <ds:schemaRef ds:uri="00b31f2f-5437-43a0-9cbc-4cb101e7f0b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PPT presentation template V1 (wide screen - master)</Template>
  <TotalTime>2942</TotalTime>
  <Words>1454</Words>
  <Application>Microsoft Office PowerPoint</Application>
  <PresentationFormat>Widescreen</PresentationFormat>
  <Paragraphs>193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 LT Std 45 Light</vt:lpstr>
      <vt:lpstr>Helvetica Neue LT Std 55 Roman</vt:lpstr>
      <vt:lpstr>Helvetica Neue LT Std 75</vt:lpstr>
      <vt:lpstr>Office Theme</vt:lpstr>
      <vt:lpstr>The impacts of Work Based Learning for Vulnerable Youth.  </vt:lpstr>
      <vt:lpstr>PowerPoint Presentation</vt:lpstr>
      <vt:lpstr>PowerPoint Presentation</vt:lpstr>
      <vt:lpstr>Background to the study  </vt:lpstr>
      <vt:lpstr>Purpose of the Research       </vt:lpstr>
      <vt:lpstr>                     WBL as a protective factor, that is, a characteristic that reduces the negative impact of a risk factor for vulnerable youth, is cited extensively throughout the research literature (Bailey et al. 2005; Billet, 1995, 2004; Bollie &amp; Hof, 2018; Michalopolous et al, 2000). An example of this might be a disengaged learner (at risk of dropping out of school) completing WBL, which impacts their resilience and aspirations for continuing their education (protective factor) (DeLuca et al., 2008). P.27  </vt:lpstr>
      <vt:lpstr>      </vt:lpstr>
      <vt:lpstr>Methodology            </vt:lpstr>
      <vt:lpstr>WBL Impact on Vulnerable Youth</vt:lpstr>
      <vt:lpstr>PowerPoint Presentation</vt:lpstr>
      <vt:lpstr>International Students    </vt:lpstr>
      <vt:lpstr>Outcomes </vt:lpstr>
      <vt:lpstr>Key messages</vt:lpstr>
      <vt:lpstr>Further discussions or questions: Cheree Macdonald she/her 03 5327 8340 c.macdonald@federation.edu.au References Bailey, T. R., Hughes K. R., &amp; Moore, David, T. (2005). Working Knowledge: Work Based Learning and Education Reform. United Kingdom: Taylor and Francis e-Library  Billet, S. (1995). Workplace learning: its potential and limitations. Education and Training Journal, 37(5), 20-27. Billet, S. (2004). Workplace participatory practices: Conceptualising workplaces as learning environments. Journal of Workplace Learning, 16(6), 312-324. Bolli, T., &amp; Hof, S. (2018). The impact of work- based education on non- cognitive skills. Journal of Research in Personality, 75, 46 -58. doi.org/10.1016/j.jrp.2018.05.005 DeLuca, C., Hutchinson, N.L., deLugt J.S., Beyer, W., Thorton A., Versnel &amp; Munby,H. (2008). Learning in the workplace: Fostering resilience in disengaged youth. 308-319 doi: 10.3233/WOR-2010-1032   Michalopoulos, C, &amp; Schwartz, C. (2000). What Works Best for Whom: Impacts of 20 Welfare-to-Work Programs by Subgroup. Executive Summary. National Office of Welfare-to-Work, 450(275), 2-20.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Federation College</dc:title>
  <dc:creator>McNugget Jones</dc:creator>
  <cp:lastModifiedBy>Cheree Macdonald</cp:lastModifiedBy>
  <cp:revision>10</cp:revision>
  <cp:lastPrinted>2019-02-28T01:38:40Z</cp:lastPrinted>
  <dcterms:created xsi:type="dcterms:W3CDTF">2020-02-02T19:30:55Z</dcterms:created>
  <dcterms:modified xsi:type="dcterms:W3CDTF">2022-11-22T22:50:07Z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0x010100D41D4EB97FE41D40B2E67DBCA24B35DA</vt:lpwstr>
  </property>
  <property fmtid="{D5CDD505-2E9C-101B-9397-08002B2CF9AE}" pid="3" name="_dlc_DocIdItemGuid">
    <vt:lpwstr>78cef2e5-8307-45be-ad5b-534be1dd1919</vt:lpwstr>
  </property>
  <property fmtid="{D5CDD505-2E9C-101B-9397-08002B2CF9AE}" pid="4" name="MediaServiceImageTags">
    <vt:lpwstr/>
  </property>
</Properties>
</file>