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655" r:id="rId2"/>
    <p:sldId id="264" r:id="rId3"/>
    <p:sldId id="642" r:id="rId4"/>
    <p:sldId id="652" r:id="rId5"/>
    <p:sldId id="638" r:id="rId6"/>
    <p:sldId id="265" r:id="rId7"/>
    <p:sldId id="415" r:id="rId8"/>
    <p:sldId id="263" r:id="rId9"/>
    <p:sldId id="654" r:id="rId10"/>
    <p:sldId id="257" r:id="rId11"/>
    <p:sldId id="258" r:id="rId12"/>
    <p:sldId id="639" r:id="rId13"/>
    <p:sldId id="653" r:id="rId14"/>
    <p:sldId id="282" r:id="rId15"/>
    <p:sldId id="417" r:id="rId16"/>
    <p:sldId id="649" r:id="rId17"/>
    <p:sldId id="650" r:id="rId18"/>
    <p:sldId id="651" r:id="rId19"/>
    <p:sldId id="275" r:id="rId20"/>
    <p:sldId id="414" r:id="rId21"/>
    <p:sldId id="633" r:id="rId22"/>
    <p:sldId id="648" r:id="rId23"/>
    <p:sldId id="418" r:id="rId24"/>
    <p:sldId id="640" r:id="rId25"/>
    <p:sldId id="643"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0" autoAdjust="0"/>
    <p:restoredTop sz="94673"/>
  </p:normalViewPr>
  <p:slideViewPr>
    <p:cSldViewPr snapToGrid="0" snapToObjects="1">
      <p:cViewPr varScale="1">
        <p:scale>
          <a:sx n="59" d="100"/>
          <a:sy n="59" d="100"/>
        </p:scale>
        <p:origin x="10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Smith" userId="a9419848-9638-4ded-a7d6-8c5748979d0b" providerId="ADAL" clId="{21F80444-FFDB-4341-B790-EF6F831145DC}"/>
    <pc:docChg chg="undo custSel addSld delSld modSld">
      <pc:chgData name="Erica Smith" userId="a9419848-9638-4ded-a7d6-8c5748979d0b" providerId="ADAL" clId="{21F80444-FFDB-4341-B790-EF6F831145DC}" dt="2023-07-12T16:35:25.203" v="1837" actId="20577"/>
      <pc:docMkLst>
        <pc:docMk/>
      </pc:docMkLst>
      <pc:sldChg chg="modSp mod">
        <pc:chgData name="Erica Smith" userId="a9419848-9638-4ded-a7d6-8c5748979d0b" providerId="ADAL" clId="{21F80444-FFDB-4341-B790-EF6F831145DC}" dt="2023-07-12T16:25:55.646" v="1676" actId="20577"/>
        <pc:sldMkLst>
          <pc:docMk/>
          <pc:sldMk cId="2726726233" sldId="257"/>
        </pc:sldMkLst>
        <pc:spChg chg="mod">
          <ac:chgData name="Erica Smith" userId="a9419848-9638-4ded-a7d6-8c5748979d0b" providerId="ADAL" clId="{21F80444-FFDB-4341-B790-EF6F831145DC}" dt="2023-07-12T16:25:55.646" v="1676" actId="20577"/>
          <ac:spMkLst>
            <pc:docMk/>
            <pc:sldMk cId="2726726233" sldId="257"/>
            <ac:spMk id="3" creationId="{52141844-5147-1340-969D-E9EC073210FE}"/>
          </ac:spMkLst>
        </pc:spChg>
      </pc:sldChg>
      <pc:sldChg chg="modSp mod">
        <pc:chgData name="Erica Smith" userId="a9419848-9638-4ded-a7d6-8c5748979d0b" providerId="ADAL" clId="{21F80444-FFDB-4341-B790-EF6F831145DC}" dt="2023-07-12T16:33:48.254" v="1835" actId="20577"/>
        <pc:sldMkLst>
          <pc:docMk/>
          <pc:sldMk cId="575893849" sldId="258"/>
        </pc:sldMkLst>
        <pc:spChg chg="mod">
          <ac:chgData name="Erica Smith" userId="a9419848-9638-4ded-a7d6-8c5748979d0b" providerId="ADAL" clId="{21F80444-FFDB-4341-B790-EF6F831145DC}" dt="2023-07-12T16:33:48.254" v="1835" actId="20577"/>
          <ac:spMkLst>
            <pc:docMk/>
            <pc:sldMk cId="575893849" sldId="258"/>
            <ac:spMk id="3" creationId="{F37673B4-5B55-7349-9936-7D172ECA43DF}"/>
          </ac:spMkLst>
        </pc:spChg>
      </pc:sldChg>
      <pc:sldChg chg="modSp mod">
        <pc:chgData name="Erica Smith" userId="a9419848-9638-4ded-a7d6-8c5748979d0b" providerId="ADAL" clId="{21F80444-FFDB-4341-B790-EF6F831145DC}" dt="2023-07-11T15:01:55.586" v="1392" actId="27636"/>
        <pc:sldMkLst>
          <pc:docMk/>
          <pc:sldMk cId="516506405" sldId="265"/>
        </pc:sldMkLst>
        <pc:spChg chg="mod">
          <ac:chgData name="Erica Smith" userId="a9419848-9638-4ded-a7d6-8c5748979d0b" providerId="ADAL" clId="{21F80444-FFDB-4341-B790-EF6F831145DC}" dt="2023-07-11T15:01:28.735" v="1382" actId="6549"/>
          <ac:spMkLst>
            <pc:docMk/>
            <pc:sldMk cId="516506405" sldId="265"/>
            <ac:spMk id="2" creationId="{0EB6DD5C-EE5D-174F-B3D9-9E664043C302}"/>
          </ac:spMkLst>
        </pc:spChg>
        <pc:spChg chg="mod">
          <ac:chgData name="Erica Smith" userId="a9419848-9638-4ded-a7d6-8c5748979d0b" providerId="ADAL" clId="{21F80444-FFDB-4341-B790-EF6F831145DC}" dt="2023-07-11T15:01:55.586" v="1392" actId="27636"/>
          <ac:spMkLst>
            <pc:docMk/>
            <pc:sldMk cId="516506405" sldId="265"/>
            <ac:spMk id="3" creationId="{CCAEE257-F5FA-6345-989D-B1570B479A53}"/>
          </ac:spMkLst>
        </pc:spChg>
      </pc:sldChg>
      <pc:sldChg chg="del">
        <pc:chgData name="Erica Smith" userId="a9419848-9638-4ded-a7d6-8c5748979d0b" providerId="ADAL" clId="{21F80444-FFDB-4341-B790-EF6F831145DC}" dt="2023-07-12T16:28:17.132" v="1681" actId="47"/>
        <pc:sldMkLst>
          <pc:docMk/>
          <pc:sldMk cId="3139198799" sldId="271"/>
        </pc:sldMkLst>
      </pc:sldChg>
      <pc:sldChg chg="addSp delSp modSp mod">
        <pc:chgData name="Erica Smith" userId="a9419848-9638-4ded-a7d6-8c5748979d0b" providerId="ADAL" clId="{21F80444-FFDB-4341-B790-EF6F831145DC}" dt="2023-07-12T16:31:08.074" v="1834" actId="20577"/>
        <pc:sldMkLst>
          <pc:docMk/>
          <pc:sldMk cId="3355689840" sldId="283"/>
        </pc:sldMkLst>
        <pc:spChg chg="mod">
          <ac:chgData name="Erica Smith" userId="a9419848-9638-4ded-a7d6-8c5748979d0b" providerId="ADAL" clId="{21F80444-FFDB-4341-B790-EF6F831145DC}" dt="2023-07-12T16:31:08.074" v="1834" actId="20577"/>
          <ac:spMkLst>
            <pc:docMk/>
            <pc:sldMk cId="3355689840" sldId="283"/>
            <ac:spMk id="2" creationId="{B397B113-E2E6-4794-95EE-AAE5110DC4E2}"/>
          </ac:spMkLst>
        </pc:spChg>
        <pc:spChg chg="mod">
          <ac:chgData name="Erica Smith" userId="a9419848-9638-4ded-a7d6-8c5748979d0b" providerId="ADAL" clId="{21F80444-FFDB-4341-B790-EF6F831145DC}" dt="2023-07-11T15:00:17.616" v="1379" actId="20577"/>
          <ac:spMkLst>
            <pc:docMk/>
            <pc:sldMk cId="3355689840" sldId="283"/>
            <ac:spMk id="3" creationId="{A389B386-3EFE-4CDE-8FDE-33A094DE33BC}"/>
          </ac:spMkLst>
        </pc:spChg>
        <pc:spChg chg="add del mod">
          <ac:chgData name="Erica Smith" userId="a9419848-9638-4ded-a7d6-8c5748979d0b" providerId="ADAL" clId="{21F80444-FFDB-4341-B790-EF6F831145DC}" dt="2023-07-11T14:59:56.703" v="1371" actId="478"/>
          <ac:spMkLst>
            <pc:docMk/>
            <pc:sldMk cId="3355689840" sldId="283"/>
            <ac:spMk id="6" creationId="{CCCED12C-BAC6-4038-390D-33BB123C5AEA}"/>
          </ac:spMkLst>
        </pc:spChg>
        <pc:picChg chg="mod">
          <ac:chgData name="Erica Smith" userId="a9419848-9638-4ded-a7d6-8c5748979d0b" providerId="ADAL" clId="{21F80444-FFDB-4341-B790-EF6F831145DC}" dt="2023-07-11T15:00:11.931" v="1375" actId="14100"/>
          <ac:picMkLst>
            <pc:docMk/>
            <pc:sldMk cId="3355689840" sldId="283"/>
            <ac:picMk id="4" creationId="{A860A1AF-2967-421F-BEF2-7364A6250140}"/>
          </ac:picMkLst>
        </pc:picChg>
      </pc:sldChg>
      <pc:sldChg chg="modSp mod">
        <pc:chgData name="Erica Smith" userId="a9419848-9638-4ded-a7d6-8c5748979d0b" providerId="ADAL" clId="{21F80444-FFDB-4341-B790-EF6F831145DC}" dt="2023-07-12T16:30:46.789" v="1832" actId="20577"/>
        <pc:sldMkLst>
          <pc:docMk/>
          <pc:sldMk cId="4194247022" sldId="415"/>
        </pc:sldMkLst>
        <pc:spChg chg="mod">
          <ac:chgData name="Erica Smith" userId="a9419848-9638-4ded-a7d6-8c5748979d0b" providerId="ADAL" clId="{21F80444-FFDB-4341-B790-EF6F831145DC}" dt="2023-07-12T16:30:46.789" v="1832" actId="20577"/>
          <ac:spMkLst>
            <pc:docMk/>
            <pc:sldMk cId="4194247022" sldId="415"/>
            <ac:spMk id="3" creationId="{38A7D41B-7E84-4725-9029-D34216F4BDEE}"/>
          </ac:spMkLst>
        </pc:spChg>
      </pc:sldChg>
      <pc:sldChg chg="modSp mod">
        <pc:chgData name="Erica Smith" userId="a9419848-9638-4ded-a7d6-8c5748979d0b" providerId="ADAL" clId="{21F80444-FFDB-4341-B790-EF6F831145DC}" dt="2023-07-11T14:48:16.701" v="514" actId="20577"/>
        <pc:sldMkLst>
          <pc:docMk/>
          <pc:sldMk cId="1865576919" sldId="417"/>
        </pc:sldMkLst>
        <pc:spChg chg="mod">
          <ac:chgData name="Erica Smith" userId="a9419848-9638-4ded-a7d6-8c5748979d0b" providerId="ADAL" clId="{21F80444-FFDB-4341-B790-EF6F831145DC}" dt="2023-07-11T14:48:16.701" v="514" actId="20577"/>
          <ac:spMkLst>
            <pc:docMk/>
            <pc:sldMk cId="1865576919" sldId="417"/>
            <ac:spMk id="3" creationId="{39FD467D-6CB4-BCA6-0178-84F47A02E93B}"/>
          </ac:spMkLst>
        </pc:spChg>
      </pc:sldChg>
      <pc:sldChg chg="modSp mod">
        <pc:chgData name="Erica Smith" userId="a9419848-9638-4ded-a7d6-8c5748979d0b" providerId="ADAL" clId="{21F80444-FFDB-4341-B790-EF6F831145DC}" dt="2023-07-12T16:29:31.402" v="1748" actId="20577"/>
        <pc:sldMkLst>
          <pc:docMk/>
          <pc:sldMk cId="2809390862" sldId="418"/>
        </pc:sldMkLst>
        <pc:spChg chg="mod">
          <ac:chgData name="Erica Smith" userId="a9419848-9638-4ded-a7d6-8c5748979d0b" providerId="ADAL" clId="{21F80444-FFDB-4341-B790-EF6F831145DC}" dt="2023-07-12T16:29:31.402" v="1748" actId="20577"/>
          <ac:spMkLst>
            <pc:docMk/>
            <pc:sldMk cId="2809390862" sldId="418"/>
            <ac:spMk id="2" creationId="{79478C69-347D-0592-6EEE-5869F269C226}"/>
          </ac:spMkLst>
        </pc:spChg>
      </pc:sldChg>
      <pc:sldChg chg="modSp del mod">
        <pc:chgData name="Erica Smith" userId="a9419848-9638-4ded-a7d6-8c5748979d0b" providerId="ADAL" clId="{21F80444-FFDB-4341-B790-EF6F831145DC}" dt="2023-07-11T15:00:28.978" v="1380" actId="47"/>
        <pc:sldMkLst>
          <pc:docMk/>
          <pc:sldMk cId="4293953178" sldId="419"/>
        </pc:sldMkLst>
        <pc:spChg chg="mod">
          <ac:chgData name="Erica Smith" userId="a9419848-9638-4ded-a7d6-8c5748979d0b" providerId="ADAL" clId="{21F80444-FFDB-4341-B790-EF6F831145DC}" dt="2023-07-11T14:57:41.248" v="1294" actId="20577"/>
          <ac:spMkLst>
            <pc:docMk/>
            <pc:sldMk cId="4293953178" sldId="419"/>
            <ac:spMk id="3" creationId="{2676AA57-EB1D-F7D2-22BE-28CC35FB71FA}"/>
          </ac:spMkLst>
        </pc:spChg>
      </pc:sldChg>
      <pc:sldChg chg="modSp mod">
        <pc:chgData name="Erica Smith" userId="a9419848-9638-4ded-a7d6-8c5748979d0b" providerId="ADAL" clId="{21F80444-FFDB-4341-B790-EF6F831145DC}" dt="2023-07-11T15:03:54.555" v="1463" actId="20577"/>
        <pc:sldMkLst>
          <pc:docMk/>
          <pc:sldMk cId="990944207" sldId="638"/>
        </pc:sldMkLst>
        <pc:spChg chg="mod">
          <ac:chgData name="Erica Smith" userId="a9419848-9638-4ded-a7d6-8c5748979d0b" providerId="ADAL" clId="{21F80444-FFDB-4341-B790-EF6F831145DC}" dt="2023-07-11T15:03:54.555" v="1463" actId="20577"/>
          <ac:spMkLst>
            <pc:docMk/>
            <pc:sldMk cId="990944207" sldId="638"/>
            <ac:spMk id="3" creationId="{859BAF4F-23DC-2947-9D2A-D8A58FB30B55}"/>
          </ac:spMkLst>
        </pc:spChg>
      </pc:sldChg>
      <pc:sldChg chg="modSp add mod">
        <pc:chgData name="Erica Smith" userId="a9419848-9638-4ded-a7d6-8c5748979d0b" providerId="ADAL" clId="{21F80444-FFDB-4341-B790-EF6F831145DC}" dt="2023-07-12T16:20:59.498" v="1645" actId="20577"/>
        <pc:sldMkLst>
          <pc:docMk/>
          <pc:sldMk cId="2635624668" sldId="642"/>
        </pc:sldMkLst>
        <pc:spChg chg="mod">
          <ac:chgData name="Erica Smith" userId="a9419848-9638-4ded-a7d6-8c5748979d0b" providerId="ADAL" clId="{21F80444-FFDB-4341-B790-EF6F831145DC}" dt="2023-07-11T15:08:25.612" v="1552" actId="20577"/>
          <ac:spMkLst>
            <pc:docMk/>
            <pc:sldMk cId="2635624668" sldId="642"/>
            <ac:spMk id="2" creationId="{100B10EB-78AC-948F-ED67-685A2132F400}"/>
          </ac:spMkLst>
        </pc:spChg>
        <pc:spChg chg="mod">
          <ac:chgData name="Erica Smith" userId="a9419848-9638-4ded-a7d6-8c5748979d0b" providerId="ADAL" clId="{21F80444-FFDB-4341-B790-EF6F831145DC}" dt="2023-07-12T16:20:59.498" v="1645" actId="20577"/>
          <ac:spMkLst>
            <pc:docMk/>
            <pc:sldMk cId="2635624668" sldId="642"/>
            <ac:spMk id="3" creationId="{B9B59804-27F2-16E6-B19E-C73D6A52D270}"/>
          </ac:spMkLst>
        </pc:spChg>
      </pc:sldChg>
      <pc:sldChg chg="modSp mod">
        <pc:chgData name="Erica Smith" userId="a9419848-9638-4ded-a7d6-8c5748979d0b" providerId="ADAL" clId="{21F80444-FFDB-4341-B790-EF6F831145DC}" dt="2023-07-12T16:35:25.203" v="1837" actId="20577"/>
        <pc:sldMkLst>
          <pc:docMk/>
          <pc:sldMk cId="3701665551" sldId="643"/>
        </pc:sldMkLst>
        <pc:spChg chg="mod">
          <ac:chgData name="Erica Smith" userId="a9419848-9638-4ded-a7d6-8c5748979d0b" providerId="ADAL" clId="{21F80444-FFDB-4341-B790-EF6F831145DC}" dt="2023-07-12T16:35:25.203" v="1837" actId="20577"/>
          <ac:spMkLst>
            <pc:docMk/>
            <pc:sldMk cId="3701665551" sldId="643"/>
            <ac:spMk id="3" creationId="{047554D1-CD98-2ACD-BFAD-C9EEE8FE4169}"/>
          </ac:spMkLst>
        </pc:spChg>
      </pc:sldChg>
      <pc:sldChg chg="modSp mod">
        <pc:chgData name="Erica Smith" userId="a9419848-9638-4ded-a7d6-8c5748979d0b" providerId="ADAL" clId="{21F80444-FFDB-4341-B790-EF6F831145DC}" dt="2023-07-12T16:28:49.704" v="1719" actId="20577"/>
        <pc:sldMkLst>
          <pc:docMk/>
          <pc:sldMk cId="2766279058" sldId="648"/>
        </pc:sldMkLst>
        <pc:spChg chg="mod">
          <ac:chgData name="Erica Smith" userId="a9419848-9638-4ded-a7d6-8c5748979d0b" providerId="ADAL" clId="{21F80444-FFDB-4341-B790-EF6F831145DC}" dt="2023-07-11T14:56:55.210" v="1276" actId="20577"/>
          <ac:spMkLst>
            <pc:docMk/>
            <pc:sldMk cId="2766279058" sldId="648"/>
            <ac:spMk id="2" creationId="{732158CB-806B-2449-83E2-7F37F0B81F4B}"/>
          </ac:spMkLst>
        </pc:spChg>
        <pc:spChg chg="mod">
          <ac:chgData name="Erica Smith" userId="a9419848-9638-4ded-a7d6-8c5748979d0b" providerId="ADAL" clId="{21F80444-FFDB-4341-B790-EF6F831145DC}" dt="2023-07-12T16:28:49.704" v="1719" actId="20577"/>
          <ac:spMkLst>
            <pc:docMk/>
            <pc:sldMk cId="2766279058" sldId="648"/>
            <ac:spMk id="3" creationId="{98CFDF90-386A-C340-8657-F11FE70657A5}"/>
          </ac:spMkLst>
        </pc:spChg>
      </pc:sldChg>
      <pc:sldChg chg="modSp mod">
        <pc:chgData name="Erica Smith" userId="a9419848-9638-4ded-a7d6-8c5748979d0b" providerId="ADAL" clId="{21F80444-FFDB-4341-B790-EF6F831145DC}" dt="2023-07-12T16:27:24.529" v="1680" actId="20577"/>
        <pc:sldMkLst>
          <pc:docMk/>
          <pc:sldMk cId="4181943030" sldId="651"/>
        </pc:sldMkLst>
        <pc:spChg chg="mod">
          <ac:chgData name="Erica Smith" userId="a9419848-9638-4ded-a7d6-8c5748979d0b" providerId="ADAL" clId="{21F80444-FFDB-4341-B790-EF6F831145DC}" dt="2023-07-11T14:48:38.607" v="515" actId="20577"/>
          <ac:spMkLst>
            <pc:docMk/>
            <pc:sldMk cId="4181943030" sldId="651"/>
            <ac:spMk id="2" creationId="{3F9DB7CD-2C3F-324B-A1F6-4C650E6299DE}"/>
          </ac:spMkLst>
        </pc:spChg>
        <pc:spChg chg="mod">
          <ac:chgData name="Erica Smith" userId="a9419848-9638-4ded-a7d6-8c5748979d0b" providerId="ADAL" clId="{21F80444-FFDB-4341-B790-EF6F831145DC}" dt="2023-07-12T16:27:24.529" v="1680" actId="20577"/>
          <ac:spMkLst>
            <pc:docMk/>
            <pc:sldMk cId="4181943030" sldId="651"/>
            <ac:spMk id="3" creationId="{359920C4-BA47-394B-B2F9-D286E5F640C9}"/>
          </ac:spMkLst>
        </pc:spChg>
      </pc:sldChg>
      <pc:sldChg chg="modSp mod">
        <pc:chgData name="Erica Smith" userId="a9419848-9638-4ded-a7d6-8c5748979d0b" providerId="ADAL" clId="{21F80444-FFDB-4341-B790-EF6F831145DC}" dt="2023-07-12T16:23:46.752" v="1651" actId="20577"/>
        <pc:sldMkLst>
          <pc:docMk/>
          <pc:sldMk cId="832253638" sldId="652"/>
        </pc:sldMkLst>
        <pc:spChg chg="mod">
          <ac:chgData name="Erica Smith" userId="a9419848-9638-4ded-a7d6-8c5748979d0b" providerId="ADAL" clId="{21F80444-FFDB-4341-B790-EF6F831145DC}" dt="2023-07-12T16:23:46.752" v="1651" actId="20577"/>
          <ac:spMkLst>
            <pc:docMk/>
            <pc:sldMk cId="832253638" sldId="652"/>
            <ac:spMk id="3" creationId="{B76349C5-1270-965F-AFD0-E9AB31BC1C95}"/>
          </ac:spMkLst>
        </pc:spChg>
      </pc:sldChg>
      <pc:sldChg chg="modSp mod">
        <pc:chgData name="Erica Smith" userId="a9419848-9638-4ded-a7d6-8c5748979d0b" providerId="ADAL" clId="{21F80444-FFDB-4341-B790-EF6F831145DC}" dt="2023-07-11T14:47:55.807" v="487" actId="20577"/>
        <pc:sldMkLst>
          <pc:docMk/>
          <pc:sldMk cId="4224340891" sldId="653"/>
        </pc:sldMkLst>
        <pc:spChg chg="mod">
          <ac:chgData name="Erica Smith" userId="a9419848-9638-4ded-a7d6-8c5748979d0b" providerId="ADAL" clId="{21F80444-FFDB-4341-B790-EF6F831145DC}" dt="2023-07-11T14:47:55.807" v="487" actId="20577"/>
          <ac:spMkLst>
            <pc:docMk/>
            <pc:sldMk cId="4224340891" sldId="653"/>
            <ac:spMk id="3" creationId="{9E748E81-D258-1646-8304-F50E13A8EC44}"/>
          </ac:spMkLst>
        </pc:spChg>
      </pc:sldChg>
      <pc:sldChg chg="modSp mod">
        <pc:chgData name="Erica Smith" userId="a9419848-9638-4ded-a7d6-8c5748979d0b" providerId="ADAL" clId="{21F80444-FFDB-4341-B790-EF6F831145DC}" dt="2023-07-12T16:25:41.762" v="1675" actId="20577"/>
        <pc:sldMkLst>
          <pc:docMk/>
          <pc:sldMk cId="3464590161" sldId="654"/>
        </pc:sldMkLst>
        <pc:spChg chg="mod">
          <ac:chgData name="Erica Smith" userId="a9419848-9638-4ded-a7d6-8c5748979d0b" providerId="ADAL" clId="{21F80444-FFDB-4341-B790-EF6F831145DC}" dt="2023-07-11T14:46:01.793" v="401" actId="114"/>
          <ac:spMkLst>
            <pc:docMk/>
            <pc:sldMk cId="3464590161" sldId="654"/>
            <ac:spMk id="2" creationId="{C9F0F642-924A-2E4C-A6BE-00341FE51A08}"/>
          </ac:spMkLst>
        </pc:spChg>
        <pc:spChg chg="mod">
          <ac:chgData name="Erica Smith" userId="a9419848-9638-4ded-a7d6-8c5748979d0b" providerId="ADAL" clId="{21F80444-FFDB-4341-B790-EF6F831145DC}" dt="2023-07-12T16:25:41.762" v="1675" actId="20577"/>
          <ac:spMkLst>
            <pc:docMk/>
            <pc:sldMk cId="3464590161" sldId="654"/>
            <ac:spMk id="3" creationId="{27432374-55D3-1242-BB1C-354327185839}"/>
          </ac:spMkLst>
        </pc:spChg>
      </pc:sldChg>
      <pc:sldChg chg="modSp mod">
        <pc:chgData name="Erica Smith" userId="a9419848-9638-4ded-a7d6-8c5748979d0b" providerId="ADAL" clId="{21F80444-FFDB-4341-B790-EF6F831145DC}" dt="2023-07-12T16:18:42.890" v="1556" actId="20577"/>
        <pc:sldMkLst>
          <pc:docMk/>
          <pc:sldMk cId="1302317554" sldId="655"/>
        </pc:sldMkLst>
        <pc:spChg chg="mod">
          <ac:chgData name="Erica Smith" userId="a9419848-9638-4ded-a7d6-8c5748979d0b" providerId="ADAL" clId="{21F80444-FFDB-4341-B790-EF6F831145DC}" dt="2023-07-12T16:18:42.890" v="1556" actId="20577"/>
          <ac:spMkLst>
            <pc:docMk/>
            <pc:sldMk cId="1302317554" sldId="655"/>
            <ac:spMk id="2" creationId="{041EDD04-70B5-574C-A61D-5DAC273F02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7A6B9-65E1-4893-828B-D1DCCCD648DA}" type="datetimeFigureOut">
              <a:rPr lang="en-AU" smtClean="0"/>
              <a:t>12/07/2023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2C7C2-F541-4165-89BD-FAE255E60ED8}" type="slidenum">
              <a:rPr lang="en-AU" smtClean="0"/>
              <a:t>‹#›</a:t>
            </a:fld>
            <a:endParaRPr lang="en-AU"/>
          </a:p>
        </p:txBody>
      </p:sp>
    </p:spTree>
    <p:extLst>
      <p:ext uri="{BB962C8B-B14F-4D97-AF65-F5344CB8AC3E}">
        <p14:creationId xmlns:p14="http://schemas.microsoft.com/office/powerpoint/2010/main" val="44559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0C75-33FB-EA4B-880E-694DA89DEED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2C1BBB-559F-4A43-BA4D-42C12E3D6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40EC64-EA15-E54B-80F5-475E13806F36}"/>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5" name="Footer Placeholder 4">
            <a:extLst>
              <a:ext uri="{FF2B5EF4-FFF2-40B4-BE49-F238E27FC236}">
                <a16:creationId xmlns:a16="http://schemas.microsoft.com/office/drawing/2014/main" id="{07D83F6A-5C14-7042-955B-0786854D0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A8E2B-0BF0-0F49-B9FD-F70CC2F21900}"/>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178343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FC6A-426C-BF47-ADA1-2643989832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AF7F770-B046-F947-B7FB-8094CFBE596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BA5801-1F88-724C-861D-71611548B144}"/>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5" name="Footer Placeholder 4">
            <a:extLst>
              <a:ext uri="{FF2B5EF4-FFF2-40B4-BE49-F238E27FC236}">
                <a16:creationId xmlns:a16="http://schemas.microsoft.com/office/drawing/2014/main" id="{6BC93C30-56DB-1341-A7B6-4CFD364FF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DBD1F-77D5-1849-8A95-71AE0DEE3BCD}"/>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252516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15FB3-7038-C64F-8B9F-7C73F39517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46E297-74CA-8646-BA42-51589DA5EB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F341E2-640F-154E-A0CC-919AF7CEE55D}"/>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5" name="Footer Placeholder 4">
            <a:extLst>
              <a:ext uri="{FF2B5EF4-FFF2-40B4-BE49-F238E27FC236}">
                <a16:creationId xmlns:a16="http://schemas.microsoft.com/office/drawing/2014/main" id="{E5F98E10-F622-4D41-8376-59F600613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792FA-8B0B-7B44-A890-153FB2754BF0}"/>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266819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el und Inhal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000" b="1"/>
            </a:lvl1pPr>
          </a:lstStyle>
          <a:p>
            <a:r>
              <a:rPr lang="de-DE" dirty="0" err="1"/>
              <a:t>Lorem</a:t>
            </a:r>
            <a:r>
              <a:rPr lang="de-DE" dirty="0"/>
              <a:t> </a:t>
            </a:r>
            <a:r>
              <a:rPr lang="de-DE" dirty="0" err="1"/>
              <a:t>ipsum</a:t>
            </a:r>
            <a:r>
              <a:rPr lang="de-DE" dirty="0"/>
              <a:t> </a:t>
            </a:r>
            <a:r>
              <a:rPr lang="de-DE" dirty="0" err="1"/>
              <a:t>dolor</a:t>
            </a:r>
            <a:endParaRPr lang="de-DE" dirty="0"/>
          </a:p>
        </p:txBody>
      </p:sp>
      <p:sp>
        <p:nvSpPr>
          <p:cNvPr id="8" name="Textplatzhalter 7"/>
          <p:cNvSpPr>
            <a:spLocks noGrp="1"/>
          </p:cNvSpPr>
          <p:nvPr>
            <p:ph type="body" sz="quarter" idx="10" hasCustomPrompt="1"/>
          </p:nvPr>
        </p:nvSpPr>
        <p:spPr>
          <a:xfrm>
            <a:off x="911424" y="1485330"/>
            <a:ext cx="10369152" cy="3959895"/>
          </a:xfrm>
          <a:prstGeom prst="rect">
            <a:avLst/>
          </a:prstGeom>
        </p:spPr>
        <p:txBody>
          <a:bodyPr lIns="0" tIns="0" rIns="0" bIns="0"/>
          <a:lstStyle>
            <a:lvl1pPr marL="380990" indent="-380990">
              <a:spcBef>
                <a:spcPts val="2667"/>
              </a:spcBef>
              <a:buFont typeface="Arial" panose="020B0604020202020204" pitchFamily="34" charset="0"/>
              <a:buChar char="•"/>
              <a:defRPr sz="2000">
                <a:latin typeface="+mn-lt"/>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endParaRPr lang="de-DE" dirty="0"/>
          </a:p>
        </p:txBody>
      </p:sp>
      <p:sp>
        <p:nvSpPr>
          <p:cNvPr id="13" name="Textplatzhalter 11"/>
          <p:cNvSpPr>
            <a:spLocks noGrp="1"/>
          </p:cNvSpPr>
          <p:nvPr>
            <p:ph type="body" sz="quarter" idx="12" hasCustomPrompt="1"/>
          </p:nvPr>
        </p:nvSpPr>
        <p:spPr>
          <a:xfrm>
            <a:off x="8208235" y="452670"/>
            <a:ext cx="3072341" cy="314649"/>
          </a:xfrm>
          <a:prstGeom prst="rect">
            <a:avLst/>
          </a:prstGeom>
        </p:spPr>
        <p:txBody>
          <a:bodyPr lIns="0" tIns="0" rIns="0" bIns="0"/>
          <a:lstStyle>
            <a:lvl1pPr marL="0" indent="0" algn="r">
              <a:buNone/>
              <a:defRPr sz="1200"/>
            </a:lvl1pPr>
          </a:lstStyle>
          <a:p>
            <a:pPr lvl="0"/>
            <a:r>
              <a:rPr lang="de-DE" dirty="0" err="1"/>
              <a:t>Column</a:t>
            </a:r>
            <a:endParaRPr lang="de-DE" dirty="0"/>
          </a:p>
        </p:txBody>
      </p:sp>
      <p:cxnSp>
        <p:nvCxnSpPr>
          <p:cNvPr id="9" name="Gerader Verbinder 8"/>
          <p:cNvCxnSpPr/>
          <p:nvPr userDrawn="1"/>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46821056-1F42-B144-9FCE-881A963F1105}"/>
              </a:ext>
            </a:extLst>
          </p:cNvPr>
          <p:cNvSpPr txBox="1"/>
          <p:nvPr userDrawn="1"/>
        </p:nvSpPr>
        <p:spPr>
          <a:xfrm>
            <a:off x="5615947" y="6579049"/>
            <a:ext cx="1248139" cy="143565"/>
          </a:xfrm>
          <a:prstGeom prst="rect">
            <a:avLst/>
          </a:prstGeom>
          <a:noFill/>
        </p:spPr>
        <p:txBody>
          <a:bodyPr wrap="square" lIns="0" tIns="0" rIns="0" bIns="0" rtlCol="0">
            <a:spAutoFit/>
          </a:bodyPr>
          <a:lstStyle/>
          <a:p>
            <a:r>
              <a:rPr lang="de-DE" sz="933" b="0" i="0" baseline="0">
                <a:solidFill>
                  <a:schemeClr val="tx1"/>
                </a:solidFill>
              </a:rPr>
              <a:t>www.bibb.de</a:t>
            </a:r>
          </a:p>
        </p:txBody>
      </p:sp>
      <p:pic>
        <p:nvPicPr>
          <p:cNvPr id="16" name="Grafik 15">
            <a:extLst>
              <a:ext uri="{FF2B5EF4-FFF2-40B4-BE49-F238E27FC236}">
                <a16:creationId xmlns:a16="http://schemas.microsoft.com/office/drawing/2014/main" id="{6364DC3A-056D-3746-8C65-925A376FFB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438" y="6239533"/>
            <a:ext cx="2041852" cy="633600"/>
          </a:xfrm>
          <a:prstGeom prst="rect">
            <a:avLst/>
          </a:prstGeom>
        </p:spPr>
      </p:pic>
      <p:pic>
        <p:nvPicPr>
          <p:cNvPr id="10" name="Grafik 9">
            <a:extLst>
              <a:ext uri="{FF2B5EF4-FFF2-40B4-BE49-F238E27FC236}">
                <a16:creationId xmlns:a16="http://schemas.microsoft.com/office/drawing/2014/main" id="{3A6CA179-2AB2-EE4A-B06D-57BCDBD91A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842" y="6374778"/>
            <a:ext cx="1046324" cy="510607"/>
          </a:xfrm>
          <a:prstGeom prst="rect">
            <a:avLst/>
          </a:prstGeom>
        </p:spPr>
      </p:pic>
    </p:spTree>
    <p:extLst>
      <p:ext uri="{BB962C8B-B14F-4D97-AF65-F5344CB8AC3E}">
        <p14:creationId xmlns:p14="http://schemas.microsoft.com/office/powerpoint/2010/main" val="427855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with text a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1799" y="218758"/>
            <a:ext cx="5684201" cy="1185612"/>
          </a:xfrm>
        </p:spPr>
        <p:txBody>
          <a:bodyPr/>
          <a:lstStyle>
            <a:lvl1pPr>
              <a:defRPr sz="3447" baseline="0"/>
            </a:lvl1pPr>
          </a:lstStyle>
          <a:p>
            <a:r>
              <a:rPr lang="en-US" noProof="0" dirty="0"/>
              <a:t>Enter title</a:t>
            </a:r>
          </a:p>
        </p:txBody>
      </p:sp>
      <p:sp>
        <p:nvSpPr>
          <p:cNvPr id="3" name="Inhaltsplatzhalter 2"/>
          <p:cNvSpPr>
            <a:spLocks noGrp="1"/>
          </p:cNvSpPr>
          <p:nvPr>
            <p:ph sz="half" idx="1" hasCustomPrompt="1"/>
          </p:nvPr>
        </p:nvSpPr>
        <p:spPr>
          <a:xfrm>
            <a:off x="374401" y="1795492"/>
            <a:ext cx="5721600" cy="4087730"/>
          </a:xfrm>
        </p:spPr>
        <p:txBody>
          <a:bodyPr/>
          <a:lstStyle>
            <a:lvl1pPr>
              <a:defRPr sz="3447" baseline="0"/>
            </a:lvl1pPr>
            <a:lvl2pPr>
              <a:defRPr sz="3084"/>
            </a:lvl2pPr>
            <a:lvl3pPr>
              <a:defRPr sz="2721"/>
            </a:lvl3pPr>
            <a:lvl4pPr>
              <a:defRPr sz="2721"/>
            </a:lvl4pPr>
            <a:lvl5pPr>
              <a:defRPr sz="2721"/>
            </a:lvl5pPr>
            <a:lvl6pPr>
              <a:defRPr sz="1814"/>
            </a:lvl6pPr>
            <a:lvl7pPr>
              <a:defRPr sz="1814"/>
            </a:lvl7pPr>
            <a:lvl8pPr>
              <a:defRPr sz="1814"/>
            </a:lvl8pPr>
            <a:lvl9pPr>
              <a:defRPr sz="1814"/>
            </a:lvl9pPr>
          </a:lstStyle>
          <a:p>
            <a:pPr lvl="0"/>
            <a:r>
              <a:rPr lang="en-US" noProof="0" dirty="0"/>
              <a:t>Edit text master format</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0" name="Bildplatzhalter 9"/>
          <p:cNvSpPr>
            <a:spLocks noGrp="1"/>
          </p:cNvSpPr>
          <p:nvPr>
            <p:ph type="pic" sz="quarter" idx="13" hasCustomPrompt="1"/>
          </p:nvPr>
        </p:nvSpPr>
        <p:spPr>
          <a:xfrm>
            <a:off x="6750720" y="325406"/>
            <a:ext cx="5005441" cy="5557816"/>
          </a:xfrm>
        </p:spPr>
        <p:txBody>
          <a:bodyPr/>
          <a:lstStyle>
            <a:lvl1pPr marL="0" indent="0">
              <a:buNone/>
              <a:defRPr/>
            </a:lvl1pPr>
          </a:lstStyle>
          <a:p>
            <a:r>
              <a:rPr lang="en-US" noProof="0"/>
              <a:t>image</a:t>
            </a:r>
          </a:p>
        </p:txBody>
      </p:sp>
      <p:sp>
        <p:nvSpPr>
          <p:cNvPr id="17" name="Textfeld 16"/>
          <p:cNvSpPr txBox="1"/>
          <p:nvPr userDrawn="1"/>
        </p:nvSpPr>
        <p:spPr>
          <a:xfrm>
            <a:off x="1431078" y="6279687"/>
            <a:ext cx="48090" cy="167418"/>
          </a:xfrm>
          <a:prstGeom prst="rect">
            <a:avLst/>
          </a:prstGeom>
          <a:noFill/>
        </p:spPr>
        <p:txBody>
          <a:bodyPr wrap="none" lIns="0" tIns="0" rIns="0" bIns="0" rtlCol="0">
            <a:spAutoFit/>
          </a:bodyPr>
          <a:lstStyle/>
          <a:p>
            <a:r>
              <a:rPr lang="de-CH" sz="1088">
                <a:solidFill>
                  <a:schemeClr val="tx1"/>
                </a:solidFill>
              </a:rPr>
              <a:t>/</a:t>
            </a:r>
          </a:p>
        </p:txBody>
      </p:sp>
      <p:sp>
        <p:nvSpPr>
          <p:cNvPr id="11" name="Datumsplatzhalter 3"/>
          <p:cNvSpPr>
            <a:spLocks noGrp="1"/>
          </p:cNvSpPr>
          <p:nvPr>
            <p:ph type="dt" sz="half" idx="2"/>
          </p:nvPr>
        </p:nvSpPr>
        <p:spPr>
          <a:xfrm>
            <a:off x="435841" y="6291842"/>
            <a:ext cx="957883" cy="163258"/>
          </a:xfrm>
          <a:prstGeom prst="rect">
            <a:avLst/>
          </a:prstGeom>
        </p:spPr>
        <p:txBody>
          <a:bodyPr vert="horz" lIns="0" tIns="36000" rIns="0" bIns="36000" rtlCol="0" anchor="ctr"/>
          <a:lstStyle>
            <a:lvl1pPr algn="l">
              <a:lnSpc>
                <a:spcPts val="1451"/>
              </a:lnSpc>
              <a:defRPr sz="1088">
                <a:solidFill>
                  <a:schemeClr val="tx1"/>
                </a:solidFill>
              </a:defRPr>
            </a:lvl1pPr>
          </a:lstStyle>
          <a:p>
            <a:fld id="{C63BA786-375F-40ED-BA7E-4FAB86F3B826}" type="datetime1">
              <a:rPr lang="fr-CH" smtClean="0"/>
              <a:t>12.07.2023</a:t>
            </a:fld>
            <a:endParaRPr lang="de-CH"/>
          </a:p>
        </p:txBody>
      </p:sp>
      <p:sp>
        <p:nvSpPr>
          <p:cNvPr id="12" name="Fußzeilenplatzhalter 4"/>
          <p:cNvSpPr>
            <a:spLocks noGrp="1"/>
          </p:cNvSpPr>
          <p:nvPr>
            <p:ph type="ftr" sz="quarter" idx="3"/>
          </p:nvPr>
        </p:nvSpPr>
        <p:spPr>
          <a:xfrm>
            <a:off x="411265" y="6113886"/>
            <a:ext cx="9665915" cy="163258"/>
          </a:xfrm>
          <a:prstGeom prst="rect">
            <a:avLst/>
          </a:prstGeom>
        </p:spPr>
        <p:txBody>
          <a:bodyPr vert="horz" lIns="0" tIns="36000" rIns="0" bIns="36000" rtlCol="0" anchor="ctr"/>
          <a:lstStyle>
            <a:lvl1pPr algn="l">
              <a:lnSpc>
                <a:spcPts val="1451"/>
              </a:lnSpc>
              <a:defRPr sz="1088" b="1">
                <a:solidFill>
                  <a:schemeClr val="tx1"/>
                </a:solidFill>
              </a:defRPr>
            </a:lvl1pPr>
          </a:lstStyle>
          <a:p>
            <a:r>
              <a:rPr lang="en-US" noProof="0"/>
              <a:t>Erik Swars</a:t>
            </a:r>
          </a:p>
        </p:txBody>
      </p:sp>
      <p:sp>
        <p:nvSpPr>
          <p:cNvPr id="13" name="Foliennummernplatzhalter 5"/>
          <p:cNvSpPr>
            <a:spLocks noGrp="1"/>
          </p:cNvSpPr>
          <p:nvPr>
            <p:ph type="sldNum" sz="quarter" idx="4"/>
          </p:nvPr>
        </p:nvSpPr>
        <p:spPr>
          <a:xfrm>
            <a:off x="1548586" y="6291842"/>
            <a:ext cx="391861" cy="163258"/>
          </a:xfrm>
          <a:prstGeom prst="rect">
            <a:avLst/>
          </a:prstGeom>
        </p:spPr>
        <p:txBody>
          <a:bodyPr vert="horz" lIns="0" tIns="36000" rIns="0" bIns="36000" rtlCol="0" anchor="ctr"/>
          <a:lstStyle>
            <a:lvl1pPr algn="l">
              <a:lnSpc>
                <a:spcPts val="1451"/>
              </a:lnSpc>
              <a:defRPr sz="1088">
                <a:solidFill>
                  <a:schemeClr val="tx1"/>
                </a:solidFill>
              </a:defRPr>
            </a:lvl1pPr>
          </a:lstStyle>
          <a:p>
            <a:fld id="{DDB4617A-E8F1-4760-BE2C-C2699903E2AD}" type="slidenum">
              <a:rPr lang="de-CH" smtClean="0"/>
              <a:pPr/>
              <a:t>‹#›</a:t>
            </a:fld>
            <a:endParaRPr lang="de-CH"/>
          </a:p>
        </p:txBody>
      </p:sp>
      <p:pic>
        <p:nvPicPr>
          <p:cNvPr id="9" name="Grafik 19">
            <a:extLst>
              <a:ext uri="{FF2B5EF4-FFF2-40B4-BE49-F238E27FC236}">
                <a16:creationId xmlns:a16="http://schemas.microsoft.com/office/drawing/2014/main" id="{9606A42D-FB95-4459-A33C-4AC6BB42A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766" y="6113887"/>
            <a:ext cx="1499395" cy="334258"/>
          </a:xfrm>
          <a:prstGeom prst="rect">
            <a:avLst/>
          </a:prstGeom>
        </p:spPr>
      </p:pic>
    </p:spTree>
    <p:extLst>
      <p:ext uri="{BB962C8B-B14F-4D97-AF65-F5344CB8AC3E}">
        <p14:creationId xmlns:p14="http://schemas.microsoft.com/office/powerpoint/2010/main" val="155857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EB70-2088-9E4C-A966-8F67CA549C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D09C01-4602-0D49-B722-F039077E22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A0634-9A2F-2A48-8F65-13C5D0818B26}"/>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5" name="Footer Placeholder 4">
            <a:extLst>
              <a:ext uri="{FF2B5EF4-FFF2-40B4-BE49-F238E27FC236}">
                <a16:creationId xmlns:a16="http://schemas.microsoft.com/office/drawing/2014/main" id="{CE3E512D-A3FD-0142-9D99-0F2DBB7DA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9E3DD-9AD3-C847-A2A3-7E24DA28E58D}"/>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410196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19EC-C728-1E46-A6AB-A28DED8627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04DA9F-0FD8-3745-A18A-D7C0C5345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703703-A2F9-CE46-BA80-7889DF70F498}"/>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5" name="Footer Placeholder 4">
            <a:extLst>
              <a:ext uri="{FF2B5EF4-FFF2-40B4-BE49-F238E27FC236}">
                <a16:creationId xmlns:a16="http://schemas.microsoft.com/office/drawing/2014/main" id="{F1AD29AB-7401-5A4E-97B3-93AA19223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1B330-2AB6-E849-98CD-1CE044B7160B}"/>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175484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3DA6-D41E-8B43-972A-8C8A7FE27F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CC393EE-23BB-884E-A875-2C4B92BC3B9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6EEFE87-86C5-D747-A1AF-F7FC1CA515B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18FA64F-1536-0943-AB74-9AAC34CACDDB}"/>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6" name="Footer Placeholder 5">
            <a:extLst>
              <a:ext uri="{FF2B5EF4-FFF2-40B4-BE49-F238E27FC236}">
                <a16:creationId xmlns:a16="http://schemas.microsoft.com/office/drawing/2014/main" id="{CBCB9443-C346-FE48-A0C2-72737DDA8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45A2E-B6EE-F448-955E-2FB5F292C45A}"/>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423009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F16D-CCB2-1D43-BC22-1EF5190A7B6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C9FC4A-230A-1144-8139-EA29EF2CC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DEA6E0-BC85-C241-9B54-98BE4E2D405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08D3053-D378-2443-9F14-DCE552A8F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71973E-F296-6D44-ACFA-D90100F1B1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93ECBC-2472-C14A-90ED-E09F3C5532F3}"/>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8" name="Footer Placeholder 7">
            <a:extLst>
              <a:ext uri="{FF2B5EF4-FFF2-40B4-BE49-F238E27FC236}">
                <a16:creationId xmlns:a16="http://schemas.microsoft.com/office/drawing/2014/main" id="{B67B8B72-E4A4-1C41-A45B-19BE2CF077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2E702A-4E11-A645-90E0-B88201EF7C9D}"/>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176704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916E-5CD7-7947-8DBB-D9A6DB3D9F6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BF0AC4B-F585-1041-B8B6-27FFD9BFB814}"/>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4" name="Footer Placeholder 3">
            <a:extLst>
              <a:ext uri="{FF2B5EF4-FFF2-40B4-BE49-F238E27FC236}">
                <a16:creationId xmlns:a16="http://schemas.microsoft.com/office/drawing/2014/main" id="{5FA53585-EC1C-EA46-9053-9BE3A87223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FFDC84-6EB0-3D4B-A925-0D3214E054EA}"/>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426594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B203DC-E977-6045-9C3B-12ABA7CE4020}"/>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3" name="Footer Placeholder 2">
            <a:extLst>
              <a:ext uri="{FF2B5EF4-FFF2-40B4-BE49-F238E27FC236}">
                <a16:creationId xmlns:a16="http://schemas.microsoft.com/office/drawing/2014/main" id="{4A620F5B-4661-FC40-A1EF-575828B326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E267F1-5595-8940-9E55-84364771866B}"/>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250897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296A-282F-CB4C-BE1F-04CC556404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D55007-D01D-6743-B029-6D128786E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2570C3E-E6F4-6B4A-B09A-FE4A94A44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77033E-89E1-BC4F-96BB-A386A558978D}"/>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6" name="Footer Placeholder 5">
            <a:extLst>
              <a:ext uri="{FF2B5EF4-FFF2-40B4-BE49-F238E27FC236}">
                <a16:creationId xmlns:a16="http://schemas.microsoft.com/office/drawing/2014/main" id="{2078AA07-E028-8E4C-91A2-004D6FE0C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E12A9-D231-4C47-A743-6B885A46316A}"/>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274991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C20-A96B-ED4C-8A02-925ECA6A73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1DB771-3A97-154D-A64D-D19EE0706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7367C7-9E2D-704C-A1D1-87E70F520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8E6C5B-1D52-874E-B07C-82620E9E151E}"/>
              </a:ext>
            </a:extLst>
          </p:cNvPr>
          <p:cNvSpPr>
            <a:spLocks noGrp="1"/>
          </p:cNvSpPr>
          <p:nvPr>
            <p:ph type="dt" sz="half" idx="10"/>
          </p:nvPr>
        </p:nvSpPr>
        <p:spPr/>
        <p:txBody>
          <a:bodyPr/>
          <a:lstStyle/>
          <a:p>
            <a:fld id="{E0BF1B40-F7FC-2344-92ED-9886D944FDFE}" type="datetimeFigureOut">
              <a:rPr lang="en-US" smtClean="0"/>
              <a:t>7/12/2023</a:t>
            </a:fld>
            <a:endParaRPr lang="en-US"/>
          </a:p>
        </p:txBody>
      </p:sp>
      <p:sp>
        <p:nvSpPr>
          <p:cNvPr id="6" name="Footer Placeholder 5">
            <a:extLst>
              <a:ext uri="{FF2B5EF4-FFF2-40B4-BE49-F238E27FC236}">
                <a16:creationId xmlns:a16="http://schemas.microsoft.com/office/drawing/2014/main" id="{1ADC6EEC-D972-1A40-A8EA-806BC2132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CB0CB-A951-754D-B039-E5E5D81FD389}"/>
              </a:ext>
            </a:extLst>
          </p:cNvPr>
          <p:cNvSpPr>
            <a:spLocks noGrp="1"/>
          </p:cNvSpPr>
          <p:nvPr>
            <p:ph type="sldNum" sz="quarter" idx="12"/>
          </p:nvPr>
        </p:nvSpPr>
        <p:spPr/>
        <p:txBody>
          <a:bodyPr/>
          <a:lstStyle/>
          <a:p>
            <a:fld id="{B684BD99-10A4-5A4D-9BD2-E74B06F5D465}" type="slidenum">
              <a:rPr lang="en-US" smtClean="0"/>
              <a:t>‹#›</a:t>
            </a:fld>
            <a:endParaRPr lang="en-US"/>
          </a:p>
        </p:txBody>
      </p:sp>
    </p:spTree>
    <p:extLst>
      <p:ext uri="{BB962C8B-B14F-4D97-AF65-F5344CB8AC3E}">
        <p14:creationId xmlns:p14="http://schemas.microsoft.com/office/powerpoint/2010/main" val="296297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86658-EA42-C847-B905-89F92C1E4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9D9FE07-7868-1044-92AC-B419BFFF3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D232CD-E60F-4247-A9A5-56E7BB684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F1B40-F7FC-2344-92ED-9886D944FDFE}" type="datetimeFigureOut">
              <a:rPr lang="en-US" smtClean="0"/>
              <a:t>7/12/2023</a:t>
            </a:fld>
            <a:endParaRPr lang="en-US"/>
          </a:p>
        </p:txBody>
      </p:sp>
      <p:sp>
        <p:nvSpPr>
          <p:cNvPr id="5" name="Footer Placeholder 4">
            <a:extLst>
              <a:ext uri="{FF2B5EF4-FFF2-40B4-BE49-F238E27FC236}">
                <a16:creationId xmlns:a16="http://schemas.microsoft.com/office/drawing/2014/main" id="{9EE41F41-647E-8043-B5C5-A2A5309D06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894362-C829-7C48-9101-576B01DE9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4BD99-10A4-5A4D-9BD2-E74B06F5D465}" type="slidenum">
              <a:rPr lang="en-US" smtClean="0"/>
              <a:t>‹#›</a:t>
            </a:fld>
            <a:endParaRPr lang="en-US"/>
          </a:p>
        </p:txBody>
      </p:sp>
    </p:spTree>
    <p:extLst>
      <p:ext uri="{BB962C8B-B14F-4D97-AF65-F5344CB8AC3E}">
        <p14:creationId xmlns:p14="http://schemas.microsoft.com/office/powerpoint/2010/main" val="3930997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rotect-au.mimecast.com/s/qnk7CANpqVulX8Z0UGNiia?domain=federation.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ederation.edu.au/research-everyday-careers" TargetMode="External"/><Relationship Id="rId2" Type="http://schemas.openxmlformats.org/officeDocument/2006/relationships/hyperlink" Target="mailto:e.smith@federation.edu.au"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ewr.gov.au/nci/partnership-grants-program/case-study-vide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DD04-70B5-574C-A61D-5DAC273F02B8}"/>
              </a:ext>
            </a:extLst>
          </p:cNvPr>
          <p:cNvSpPr>
            <a:spLocks noGrp="1"/>
          </p:cNvSpPr>
          <p:nvPr>
            <p:ph type="ctrTitle"/>
          </p:nvPr>
        </p:nvSpPr>
        <p:spPr>
          <a:xfrm>
            <a:off x="1839046" y="1175657"/>
            <a:ext cx="8926926" cy="2819399"/>
          </a:xfrm>
        </p:spPr>
        <p:txBody>
          <a:bodyPr>
            <a:normAutofit fontScale="90000"/>
          </a:bodyPr>
          <a:lstStyle/>
          <a:p>
            <a:r>
              <a:rPr lang="en-AU" sz="3600" b="1" dirty="0">
                <a:effectLst/>
                <a:latin typeface="Calibri" panose="020F0502020204030204" pitchFamily="34" charset="0"/>
                <a:ea typeface="Calibri" panose="020F0502020204030204" pitchFamily="34" charset="0"/>
                <a:cs typeface="Times New Roman" panose="02020603050405020304" pitchFamily="18" charset="0"/>
              </a:rPr>
              <a:t>Retail Work:  Ubiquitous, Undervalued and Uncertificated?</a:t>
            </a:r>
            <a:br>
              <a:rPr lang="en-AU" sz="3000" b="1" dirty="0">
                <a:effectLst/>
                <a:latin typeface="Calibri" panose="020F0502020204030204" pitchFamily="34" charset="0"/>
                <a:ea typeface="Calibri" panose="020F0502020204030204" pitchFamily="34" charset="0"/>
                <a:cs typeface="Times New Roman" panose="02020603050405020304" pitchFamily="18" charset="0"/>
              </a:rPr>
            </a:br>
            <a:br>
              <a:rPr lang="en-AU" sz="3000" b="1" dirty="0">
                <a:effectLst/>
                <a:latin typeface="Calibri" panose="020F0502020204030204" pitchFamily="34" charset="0"/>
                <a:ea typeface="Calibri" panose="020F0502020204030204" pitchFamily="34" charset="0"/>
                <a:cs typeface="Times New Roman" panose="02020603050405020304" pitchFamily="18" charset="0"/>
              </a:rPr>
            </a:br>
            <a:br>
              <a:rPr lang="en-AU" sz="3000" b="1" dirty="0">
                <a:effectLst/>
                <a:latin typeface="Calibri" panose="020F0502020204030204" pitchFamily="34" charset="0"/>
                <a:ea typeface="Calibri" panose="020F0502020204030204" pitchFamily="34" charset="0"/>
                <a:cs typeface="Times New Roman" panose="02020603050405020304" pitchFamily="18" charset="0"/>
              </a:rPr>
            </a:br>
            <a:r>
              <a:rPr lang="en-AU" sz="2200" b="1" i="1" dirty="0">
                <a:effectLst/>
                <a:latin typeface="Calibri" panose="020F0502020204030204" pitchFamily="34" charset="0"/>
                <a:ea typeface="Calibri" panose="020F0502020204030204" pitchFamily="34" charset="0"/>
                <a:cs typeface="Times New Roman" panose="02020603050405020304" pitchFamily="18" charset="0"/>
              </a:rPr>
              <a:t>Journal of VET conference, Oxford, July 13</a:t>
            </a:r>
            <a:r>
              <a:rPr lang="en-AU" sz="2200"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AU" sz="2200" b="1" i="1" dirty="0">
                <a:effectLst/>
                <a:latin typeface="Calibri" panose="020F0502020204030204" pitchFamily="34" charset="0"/>
                <a:ea typeface="Calibri" panose="020F0502020204030204" pitchFamily="34" charset="0"/>
                <a:cs typeface="Times New Roman" panose="02020603050405020304" pitchFamily="18" charset="0"/>
              </a:rPr>
              <a:t>-15</a:t>
            </a:r>
            <a:r>
              <a:rPr lang="en-AU" sz="2200"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AU" sz="2200" b="1" i="1" dirty="0">
                <a:effectLst/>
                <a:latin typeface="Calibri" panose="020F0502020204030204" pitchFamily="34" charset="0"/>
                <a:ea typeface="Calibri" panose="020F0502020204030204" pitchFamily="34" charset="0"/>
                <a:cs typeface="Times New Roman" panose="02020603050405020304" pitchFamily="18" charset="0"/>
              </a:rPr>
              <a:t> 2023</a:t>
            </a:r>
            <a:br>
              <a:rPr lang="en-US" dirty="0"/>
            </a:br>
            <a:endParaRPr lang="en-US" i="1" dirty="0"/>
          </a:p>
        </p:txBody>
      </p:sp>
      <p:sp>
        <p:nvSpPr>
          <p:cNvPr id="3" name="Subtitle 2">
            <a:extLst>
              <a:ext uri="{FF2B5EF4-FFF2-40B4-BE49-F238E27FC236}">
                <a16:creationId xmlns:a16="http://schemas.microsoft.com/office/drawing/2014/main" id="{4B5239CA-C454-1D41-832D-5E4C56B565D8}"/>
              </a:ext>
            </a:extLst>
          </p:cNvPr>
          <p:cNvSpPr>
            <a:spLocks noGrp="1"/>
          </p:cNvSpPr>
          <p:nvPr>
            <p:ph type="subTitle" idx="1"/>
          </p:nvPr>
        </p:nvSpPr>
        <p:spPr>
          <a:xfrm>
            <a:off x="1524000" y="3352800"/>
            <a:ext cx="9144000" cy="1905000"/>
          </a:xfrm>
        </p:spPr>
        <p:txBody>
          <a:bodyPr>
            <a:normAutofit/>
          </a:bodyPr>
          <a:lstStyle/>
          <a:p>
            <a:r>
              <a:rPr lang="en-US" b="1" dirty="0"/>
              <a:t>Erica Smith and Andy Smith, Federation University</a:t>
            </a:r>
          </a:p>
          <a:p>
            <a:r>
              <a:rPr lang="en-US" i="1" dirty="0"/>
              <a:t>On behalf of the other members of the research team: Victor Callan, Richard Robinson, Darryn Snell. </a:t>
            </a:r>
          </a:p>
          <a:p>
            <a:r>
              <a:rPr lang="en-US" i="1" dirty="0"/>
              <a:t>Project web site </a:t>
            </a:r>
            <a:r>
              <a:rPr lang="en-AU"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https://federation.edu.au/research-everyday-careers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p>
        </p:txBody>
      </p:sp>
    </p:spTree>
    <p:extLst>
      <p:ext uri="{BB962C8B-B14F-4D97-AF65-F5344CB8AC3E}">
        <p14:creationId xmlns:p14="http://schemas.microsoft.com/office/powerpoint/2010/main" val="130231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05E2-7BF6-1C41-9DDB-934B15A8593D}"/>
              </a:ext>
            </a:extLst>
          </p:cNvPr>
          <p:cNvSpPr>
            <a:spLocks noGrp="1"/>
          </p:cNvSpPr>
          <p:nvPr>
            <p:ph type="title"/>
          </p:nvPr>
        </p:nvSpPr>
        <p:spPr/>
        <p:txBody>
          <a:bodyPr/>
          <a:lstStyle/>
          <a:p>
            <a:r>
              <a:rPr lang="en-US"/>
              <a:t>Issues from the three retail case studies:</a:t>
            </a:r>
            <a:br>
              <a:rPr lang="en-US"/>
            </a:br>
            <a:r>
              <a:rPr lang="en-US"/>
              <a:t>45 interviewees</a:t>
            </a:r>
          </a:p>
        </p:txBody>
      </p:sp>
      <p:sp>
        <p:nvSpPr>
          <p:cNvPr id="3" name="Content Placeholder 2">
            <a:extLst>
              <a:ext uri="{FF2B5EF4-FFF2-40B4-BE49-F238E27FC236}">
                <a16:creationId xmlns:a16="http://schemas.microsoft.com/office/drawing/2014/main" id="{52141844-5147-1340-969D-E9EC073210FE}"/>
              </a:ext>
            </a:extLst>
          </p:cNvPr>
          <p:cNvSpPr>
            <a:spLocks noGrp="1"/>
          </p:cNvSpPr>
          <p:nvPr>
            <p:ph idx="1"/>
          </p:nvPr>
        </p:nvSpPr>
        <p:spPr/>
        <p:txBody>
          <a:bodyPr/>
          <a:lstStyle/>
          <a:p>
            <a:r>
              <a:rPr lang="en-US" dirty="0"/>
              <a:t>A wide variety of roles and diversity of career paths available.</a:t>
            </a:r>
          </a:p>
          <a:p>
            <a:r>
              <a:rPr lang="en-US" dirty="0"/>
              <a:t>Fast track development – people taking senior roles at a young age.</a:t>
            </a:r>
          </a:p>
          <a:p>
            <a:r>
              <a:rPr lang="en-US" dirty="0"/>
              <a:t>Strong staff development systems.</a:t>
            </a:r>
          </a:p>
          <a:p>
            <a:r>
              <a:rPr lang="en-US" dirty="0"/>
              <a:t>Qualifications not highly valued or common amongst staff.</a:t>
            </a:r>
          </a:p>
          <a:p>
            <a:r>
              <a:rPr lang="en-US" dirty="0"/>
              <a:t>Often recruitment is based on “fit” with the organisation.</a:t>
            </a:r>
          </a:p>
          <a:p>
            <a:r>
              <a:rPr lang="en-US" dirty="0"/>
              <a:t>Industry not held in high esteem as a long-term career option.</a:t>
            </a:r>
          </a:p>
          <a:p>
            <a:r>
              <a:rPr lang="en-US" dirty="0"/>
              <a:t>Most staff have experienced negative feedback on their choice to work in retail.</a:t>
            </a:r>
          </a:p>
        </p:txBody>
      </p:sp>
    </p:spTree>
    <p:extLst>
      <p:ext uri="{BB962C8B-B14F-4D97-AF65-F5344CB8AC3E}">
        <p14:creationId xmlns:p14="http://schemas.microsoft.com/office/powerpoint/2010/main" val="272672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62D1-EFAE-7B49-BF44-597FDB068952}"/>
              </a:ext>
            </a:extLst>
          </p:cNvPr>
          <p:cNvSpPr>
            <a:spLocks noGrp="1"/>
          </p:cNvSpPr>
          <p:nvPr>
            <p:ph type="title"/>
          </p:nvPr>
        </p:nvSpPr>
        <p:spPr/>
        <p:txBody>
          <a:bodyPr/>
          <a:lstStyle/>
          <a:p>
            <a:r>
              <a:rPr lang="en-US"/>
              <a:t>Training in the companies</a:t>
            </a:r>
          </a:p>
        </p:txBody>
      </p:sp>
      <p:sp>
        <p:nvSpPr>
          <p:cNvPr id="3" name="Content Placeholder 2">
            <a:extLst>
              <a:ext uri="{FF2B5EF4-FFF2-40B4-BE49-F238E27FC236}">
                <a16:creationId xmlns:a16="http://schemas.microsoft.com/office/drawing/2014/main" id="{F37673B4-5B55-7349-9936-7D172ECA43DF}"/>
              </a:ext>
            </a:extLst>
          </p:cNvPr>
          <p:cNvSpPr>
            <a:spLocks noGrp="1"/>
          </p:cNvSpPr>
          <p:nvPr>
            <p:ph idx="1"/>
          </p:nvPr>
        </p:nvSpPr>
        <p:spPr/>
        <p:txBody>
          <a:bodyPr>
            <a:normAutofit lnSpcReduction="10000"/>
          </a:bodyPr>
          <a:lstStyle/>
          <a:p>
            <a:r>
              <a:rPr lang="en-US" dirty="0"/>
              <a:t>Very little importance is attached to qualifications in recruitment, or on acquiring qualifications later in the career.</a:t>
            </a:r>
          </a:p>
          <a:p>
            <a:r>
              <a:rPr lang="en-US" dirty="0"/>
              <a:t>Well developed on-line </a:t>
            </a:r>
            <a:r>
              <a:rPr lang="en-US"/>
              <a:t>training systems </a:t>
            </a:r>
            <a:r>
              <a:rPr lang="en-US" dirty="0"/>
              <a:t>are ubiquitous in larger companies.</a:t>
            </a:r>
          </a:p>
          <a:p>
            <a:r>
              <a:rPr lang="en-US" dirty="0"/>
              <a:t>Such training is generally done in one’s own time.</a:t>
            </a:r>
          </a:p>
          <a:p>
            <a:r>
              <a:rPr lang="en-US" dirty="0"/>
              <a:t>Store managers are often selected on the basis of their ability to identify, develop and train talent.</a:t>
            </a:r>
          </a:p>
          <a:p>
            <a:r>
              <a:rPr lang="en-US" dirty="0"/>
              <a:t>Frequent use of movement between stores and HQ for development – ‘zig-zagging’.</a:t>
            </a:r>
          </a:p>
          <a:p>
            <a:r>
              <a:rPr lang="en-US" dirty="0"/>
              <a:t>New roles are developing in on-line retailing.</a:t>
            </a:r>
          </a:p>
          <a:p>
            <a:endParaRPr lang="en-US" dirty="0"/>
          </a:p>
          <a:p>
            <a:endParaRPr lang="en-US" dirty="0"/>
          </a:p>
        </p:txBody>
      </p:sp>
    </p:spTree>
    <p:extLst>
      <p:ext uri="{BB962C8B-B14F-4D97-AF65-F5344CB8AC3E}">
        <p14:creationId xmlns:p14="http://schemas.microsoft.com/office/powerpoint/2010/main" val="57589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2EC2-7FF1-49C5-8422-EEE1D69F1278}"/>
              </a:ext>
            </a:extLst>
          </p:cNvPr>
          <p:cNvSpPr>
            <a:spLocks noGrp="1"/>
          </p:cNvSpPr>
          <p:nvPr>
            <p:ph type="title"/>
          </p:nvPr>
        </p:nvSpPr>
        <p:spPr/>
        <p:txBody>
          <a:bodyPr/>
          <a:lstStyle/>
          <a:p>
            <a:r>
              <a:rPr lang="en-AU"/>
              <a:t>Young managers in retail</a:t>
            </a:r>
          </a:p>
        </p:txBody>
      </p:sp>
      <p:pic>
        <p:nvPicPr>
          <p:cNvPr id="4" name="Content Placeholder 4" descr="A person in a tie in a grocery store&#10;&#10;Description automatically generated with low confidence">
            <a:extLst>
              <a:ext uri="{FF2B5EF4-FFF2-40B4-BE49-F238E27FC236}">
                <a16:creationId xmlns:a16="http://schemas.microsoft.com/office/drawing/2014/main" id="{0D01D5D1-B919-4A51-932C-3EAB384FD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462" y="1810494"/>
            <a:ext cx="3120817" cy="2075706"/>
          </a:xfrm>
          <a:prstGeom prst="rect">
            <a:avLst/>
          </a:prstGeom>
        </p:spPr>
      </p:pic>
      <p:sp>
        <p:nvSpPr>
          <p:cNvPr id="3" name="TextBox 2">
            <a:extLst>
              <a:ext uri="{FF2B5EF4-FFF2-40B4-BE49-F238E27FC236}">
                <a16:creationId xmlns:a16="http://schemas.microsoft.com/office/drawing/2014/main" id="{FA85EE6C-7C42-42B6-8949-14CAFD642A35}"/>
              </a:ext>
            </a:extLst>
          </p:cNvPr>
          <p:cNvSpPr txBox="1"/>
          <p:nvPr/>
        </p:nvSpPr>
        <p:spPr>
          <a:xfrm>
            <a:off x="1755703" y="4511040"/>
            <a:ext cx="8478188" cy="1107996"/>
          </a:xfrm>
          <a:prstGeom prst="rect">
            <a:avLst/>
          </a:prstGeom>
          <a:noFill/>
        </p:spPr>
        <p:txBody>
          <a:bodyPr wrap="square" rtlCol="0">
            <a:spAutoFit/>
          </a:bodyPr>
          <a:lstStyle/>
          <a:p>
            <a:r>
              <a:rPr lang="en-AU" sz="2200"/>
              <a:t>In seven company case studies, we found people in management positions at very young ages (in their mid-20s), in stores and in head office jobs</a:t>
            </a:r>
            <a:r>
              <a:rPr lang="en-AU"/>
              <a:t>.</a:t>
            </a:r>
          </a:p>
        </p:txBody>
      </p:sp>
      <p:sp>
        <p:nvSpPr>
          <p:cNvPr id="9" name="Content Placeholder 8">
            <a:extLst>
              <a:ext uri="{FF2B5EF4-FFF2-40B4-BE49-F238E27FC236}">
                <a16:creationId xmlns:a16="http://schemas.microsoft.com/office/drawing/2014/main" id="{C92B3E80-C0C0-8C46-B420-88287AA9E951}"/>
              </a:ext>
            </a:extLst>
          </p:cNvPr>
          <p:cNvSpPr>
            <a:spLocks noGrp="1"/>
          </p:cNvSpPr>
          <p:nvPr>
            <p:ph idx="1"/>
          </p:nvPr>
        </p:nvSpPr>
        <p:spPr>
          <a:xfrm>
            <a:off x="1209672" y="1349828"/>
            <a:ext cx="10515600" cy="4351338"/>
          </a:xfrm>
        </p:spPr>
        <p:txBody>
          <a:bodyPr/>
          <a:lstStyle/>
          <a:p>
            <a:endParaRPr lang="en-US" dirty="0"/>
          </a:p>
        </p:txBody>
      </p:sp>
      <p:pic>
        <p:nvPicPr>
          <p:cNvPr id="1026" name="Picture 10">
            <a:extLst>
              <a:ext uri="{FF2B5EF4-FFF2-40B4-BE49-F238E27FC236}">
                <a16:creationId xmlns:a16="http://schemas.microsoft.com/office/drawing/2014/main" id="{C7545E60-211F-8FE6-2433-3238D1310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721" y="2139950"/>
            <a:ext cx="23431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89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C04A-ABBA-984A-8EA0-B0337CE1E230}"/>
              </a:ext>
            </a:extLst>
          </p:cNvPr>
          <p:cNvSpPr>
            <a:spLocks noGrp="1"/>
          </p:cNvSpPr>
          <p:nvPr>
            <p:ph type="title"/>
          </p:nvPr>
        </p:nvSpPr>
        <p:spPr/>
        <p:txBody>
          <a:bodyPr/>
          <a:lstStyle/>
          <a:p>
            <a:r>
              <a:rPr lang="en-US" dirty="0"/>
              <a:t>What do career practitioners think? </a:t>
            </a:r>
          </a:p>
        </p:txBody>
      </p:sp>
      <p:sp>
        <p:nvSpPr>
          <p:cNvPr id="3" name="Content Placeholder 2">
            <a:extLst>
              <a:ext uri="{FF2B5EF4-FFF2-40B4-BE49-F238E27FC236}">
                <a16:creationId xmlns:a16="http://schemas.microsoft.com/office/drawing/2014/main" id="{9E748E81-D258-1646-8304-F50E13A8EC44}"/>
              </a:ext>
            </a:extLst>
          </p:cNvPr>
          <p:cNvSpPr>
            <a:spLocks noGrp="1"/>
          </p:cNvSpPr>
          <p:nvPr>
            <p:ph idx="1"/>
          </p:nvPr>
        </p:nvSpPr>
        <p:spPr/>
        <p:txBody>
          <a:bodyPr/>
          <a:lstStyle/>
          <a:p>
            <a:pPr lvl="1"/>
            <a:r>
              <a:rPr lang="en-US" dirty="0"/>
              <a:t>75% of respondents had worked in retail.</a:t>
            </a:r>
          </a:p>
          <a:p>
            <a:pPr lvl="1"/>
            <a:r>
              <a:rPr lang="en-US" dirty="0"/>
              <a:t>About 60% rated their knowledge of the industry as “medium”.</a:t>
            </a:r>
          </a:p>
          <a:p>
            <a:pPr lvl="1"/>
            <a:r>
              <a:rPr lang="en-US" dirty="0"/>
              <a:t>Less than 20% rated the industry as having good career prospects.</a:t>
            </a:r>
          </a:p>
          <a:p>
            <a:pPr lvl="1"/>
            <a:r>
              <a:rPr lang="en-US" dirty="0"/>
              <a:t>45% rated retail as a low prestige industry.</a:t>
            </a:r>
          </a:p>
          <a:p>
            <a:pPr lvl="1"/>
            <a:r>
              <a:rPr lang="en-US" dirty="0"/>
              <a:t>Over 70% of respondents said that fewer than 20% of their students expressed an interest in retail as a career</a:t>
            </a:r>
          </a:p>
          <a:p>
            <a:pPr lvl="1"/>
            <a:r>
              <a:rPr lang="en-US" dirty="0"/>
              <a:t>Few could think of former students who had gone on to successful careers in retail</a:t>
            </a:r>
          </a:p>
          <a:p>
            <a:pPr lvl="1"/>
            <a:r>
              <a:rPr lang="en-AU" sz="2400" dirty="0">
                <a:effectLst/>
                <a:latin typeface="Calibri" panose="020F0502020204030204" pitchFamily="34" charset="0"/>
                <a:ea typeface="Calibri" panose="020F0502020204030204" pitchFamily="34" charset="0"/>
                <a:cs typeface="Times New Roman" panose="02020603050405020304" pitchFamily="18" charset="0"/>
              </a:rPr>
              <a:t>The level of engagement between schools and local employers was generally, superficial, with no examples quoted of an in-depth, long-term relationship.</a:t>
            </a:r>
          </a:p>
          <a:p>
            <a:pPr lvl="1"/>
            <a:endParaRPr lang="en-AU" dirty="0"/>
          </a:p>
        </p:txBody>
      </p:sp>
    </p:spTree>
    <p:extLst>
      <p:ext uri="{BB962C8B-B14F-4D97-AF65-F5344CB8AC3E}">
        <p14:creationId xmlns:p14="http://schemas.microsoft.com/office/powerpoint/2010/main" val="422434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27FF-3E93-44FC-86AD-09B9EDD95194}"/>
              </a:ext>
            </a:extLst>
          </p:cNvPr>
          <p:cNvSpPr>
            <a:spLocks noGrp="1"/>
          </p:cNvSpPr>
          <p:nvPr>
            <p:ph type="title"/>
          </p:nvPr>
        </p:nvSpPr>
        <p:spPr/>
        <p:txBody>
          <a:bodyPr/>
          <a:lstStyle/>
          <a:p>
            <a:r>
              <a:rPr lang="en-AU" dirty="0"/>
              <a:t>What does the ‘general public’ think?</a:t>
            </a:r>
          </a:p>
        </p:txBody>
      </p:sp>
      <p:sp>
        <p:nvSpPr>
          <p:cNvPr id="3" name="Content Placeholder 2">
            <a:extLst>
              <a:ext uri="{FF2B5EF4-FFF2-40B4-BE49-F238E27FC236}">
                <a16:creationId xmlns:a16="http://schemas.microsoft.com/office/drawing/2014/main" id="{5DC9F9A0-1D88-4997-B496-DB789C4F5D08}"/>
              </a:ext>
            </a:extLst>
          </p:cNvPr>
          <p:cNvSpPr>
            <a:spLocks noGrp="1"/>
          </p:cNvSpPr>
          <p:nvPr>
            <p:ph sz="half" idx="1"/>
          </p:nvPr>
        </p:nvSpPr>
        <p:spPr/>
        <p:txBody>
          <a:bodyPr>
            <a:normAutofit fontScale="92500" lnSpcReduction="10000"/>
          </a:bodyPr>
          <a:lstStyle/>
          <a:p>
            <a:r>
              <a:rPr lang="en-AU"/>
              <a:t>We carried out a ‘general public’ survey of staff at two dual sector universities. 59 responses. As far as appropriate, we duplicated the questions from the career practitioner survey.</a:t>
            </a:r>
          </a:p>
          <a:p>
            <a:r>
              <a:rPr lang="en-AU"/>
              <a:t>We are analysing the comparative data: an example is on the right.</a:t>
            </a:r>
          </a:p>
          <a:p>
            <a:r>
              <a:rPr lang="en-AU"/>
              <a:t>In general the views of career practitioners are fairly similar to  others who might be ‘career influencers’.</a:t>
            </a:r>
          </a:p>
          <a:p>
            <a:endParaRPr lang="en-AU"/>
          </a:p>
        </p:txBody>
      </p:sp>
      <p:sp>
        <p:nvSpPr>
          <p:cNvPr id="4" name="Content Placeholder 3">
            <a:extLst>
              <a:ext uri="{FF2B5EF4-FFF2-40B4-BE49-F238E27FC236}">
                <a16:creationId xmlns:a16="http://schemas.microsoft.com/office/drawing/2014/main" id="{53440E38-8D96-43A7-A1C9-D77EC0189FC4}"/>
              </a:ext>
            </a:extLst>
          </p:cNvPr>
          <p:cNvSpPr>
            <a:spLocks noGrp="1"/>
          </p:cNvSpPr>
          <p:nvPr>
            <p:ph sz="half" idx="2"/>
          </p:nvPr>
        </p:nvSpPr>
        <p:spPr>
          <a:xfrm>
            <a:off x="12339639" y="4291734"/>
            <a:ext cx="5181600" cy="4351338"/>
          </a:xfrm>
        </p:spPr>
        <p:txBody>
          <a:bodyPr>
            <a:normAutofit fontScale="92500" lnSpcReduction="10000"/>
          </a:bodyPr>
          <a:lstStyle/>
          <a:p>
            <a:endParaRPr lang="en-AU"/>
          </a:p>
        </p:txBody>
      </p:sp>
      <p:pic>
        <p:nvPicPr>
          <p:cNvPr id="1026" name="Picture 2">
            <a:extLst>
              <a:ext uri="{FF2B5EF4-FFF2-40B4-BE49-F238E27FC236}">
                <a16:creationId xmlns:a16="http://schemas.microsoft.com/office/drawing/2014/main" id="{8A078578-70DE-4AFA-B2FF-EC80283B7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34153"/>
            <a:ext cx="6096002" cy="349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77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E348-4411-73C7-86F4-02CEE2286A38}"/>
              </a:ext>
            </a:extLst>
          </p:cNvPr>
          <p:cNvSpPr>
            <a:spLocks noGrp="1"/>
          </p:cNvSpPr>
          <p:nvPr>
            <p:ph type="title"/>
          </p:nvPr>
        </p:nvSpPr>
        <p:spPr/>
        <p:txBody>
          <a:bodyPr/>
          <a:lstStyle/>
          <a:p>
            <a:r>
              <a:rPr lang="en-AU"/>
              <a:t>What do young people think?</a:t>
            </a:r>
          </a:p>
        </p:txBody>
      </p:sp>
      <p:sp>
        <p:nvSpPr>
          <p:cNvPr id="3" name="Content Placeholder 2">
            <a:extLst>
              <a:ext uri="{FF2B5EF4-FFF2-40B4-BE49-F238E27FC236}">
                <a16:creationId xmlns:a16="http://schemas.microsoft.com/office/drawing/2014/main" id="{39FD467D-6CB4-BCA6-0178-84F47A02E93B}"/>
              </a:ext>
            </a:extLst>
          </p:cNvPr>
          <p:cNvSpPr>
            <a:spLocks noGrp="1"/>
          </p:cNvSpPr>
          <p:nvPr>
            <p:ph idx="1"/>
          </p:nvPr>
        </p:nvSpPr>
        <p:spPr/>
        <p:txBody>
          <a:bodyPr>
            <a:normAutofit/>
          </a:bodyPr>
          <a:lstStyle/>
          <a:p>
            <a:r>
              <a:rPr lang="en-AU" dirty="0"/>
              <a:t>Because of Covid we were prevented from accessing young people in schools. Instead we interviewed young people </a:t>
            </a:r>
          </a:p>
          <a:p>
            <a:pPr marL="1252538" indent="-174625"/>
            <a:r>
              <a:rPr lang="en-AU" dirty="0"/>
              <a:t>In first year at university, as recent school-leavers.</a:t>
            </a:r>
          </a:p>
          <a:p>
            <a:pPr marL="1252538" indent="-174625"/>
            <a:r>
              <a:rPr lang="en-AU" dirty="0"/>
              <a:t>Studying business at university and TAFE</a:t>
            </a:r>
          </a:p>
          <a:p>
            <a:r>
              <a:rPr lang="en-AU" dirty="0"/>
              <a:t>The </a:t>
            </a:r>
            <a:r>
              <a:rPr lang="en-AU" b="1" dirty="0"/>
              <a:t>young people </a:t>
            </a:r>
            <a:r>
              <a:rPr lang="en-AU" dirty="0"/>
              <a:t>we interviewed generally had ambitions for careers in other industries, although most had worked in retail and many in hospitality. They appreciated the transferable skills they learned. They had sometimes experienced poor working conditions. They were generally unaware of career possibilities.</a:t>
            </a:r>
          </a:p>
        </p:txBody>
      </p:sp>
    </p:spTree>
    <p:extLst>
      <p:ext uri="{BB962C8B-B14F-4D97-AF65-F5344CB8AC3E}">
        <p14:creationId xmlns:p14="http://schemas.microsoft.com/office/powerpoint/2010/main" val="186557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21C4-EE1A-254D-90DC-1FBD1D15FF10}"/>
              </a:ext>
            </a:extLst>
          </p:cNvPr>
          <p:cNvSpPr>
            <a:spLocks noGrp="1"/>
          </p:cNvSpPr>
          <p:nvPr>
            <p:ph type="title"/>
          </p:nvPr>
        </p:nvSpPr>
        <p:spPr/>
        <p:txBody>
          <a:bodyPr/>
          <a:lstStyle/>
          <a:p>
            <a:r>
              <a:rPr lang="en-US" dirty="0"/>
              <a:t>Impact of Covid mentioned by case study interviewees</a:t>
            </a:r>
          </a:p>
        </p:txBody>
      </p:sp>
      <p:sp>
        <p:nvSpPr>
          <p:cNvPr id="3" name="Content Placeholder 2">
            <a:extLst>
              <a:ext uri="{FF2B5EF4-FFF2-40B4-BE49-F238E27FC236}">
                <a16:creationId xmlns:a16="http://schemas.microsoft.com/office/drawing/2014/main" id="{526B122D-AA5E-464B-83CB-4F2A0A02A9BC}"/>
              </a:ext>
            </a:extLst>
          </p:cNvPr>
          <p:cNvSpPr>
            <a:spLocks noGrp="1"/>
          </p:cNvSpPr>
          <p:nvPr>
            <p:ph idx="1"/>
          </p:nvPr>
        </p:nvSpPr>
        <p:spPr/>
        <p:txBody>
          <a:bodyPr>
            <a:normAutofit/>
          </a:bodyPr>
          <a:lstStyle/>
          <a:p>
            <a:r>
              <a:rPr lang="en-US" dirty="0"/>
              <a:t>Food retail was one of the few sectors to remain operational during the Covid lockdowns.</a:t>
            </a:r>
          </a:p>
          <a:p>
            <a:r>
              <a:rPr lang="en-US" dirty="0"/>
              <a:t>Retail workers were hailed as “essential workers” by the Prime Minister.</a:t>
            </a:r>
          </a:p>
          <a:p>
            <a:r>
              <a:rPr lang="en-US" dirty="0"/>
              <a:t>There was a major, and to some extent continuing, switch to on-line retailing.</a:t>
            </a:r>
          </a:p>
          <a:p>
            <a:r>
              <a:rPr lang="en-US" dirty="0"/>
              <a:t>Retail workers often faced significant customer hostility.</a:t>
            </a:r>
          </a:p>
          <a:p>
            <a:r>
              <a:rPr lang="en-US" dirty="0"/>
              <a:t>Many families had members going out to work whilst others stayed at home, creating family tensions.</a:t>
            </a:r>
          </a:p>
          <a:p>
            <a:endParaRPr lang="en-US" dirty="0"/>
          </a:p>
        </p:txBody>
      </p:sp>
    </p:spTree>
    <p:extLst>
      <p:ext uri="{BB962C8B-B14F-4D97-AF65-F5344CB8AC3E}">
        <p14:creationId xmlns:p14="http://schemas.microsoft.com/office/powerpoint/2010/main" val="94588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575D-157D-2C46-83B8-2C0EF147ED4F}"/>
              </a:ext>
            </a:extLst>
          </p:cNvPr>
          <p:cNvSpPr>
            <a:spLocks noGrp="1"/>
          </p:cNvSpPr>
          <p:nvPr>
            <p:ph type="title"/>
          </p:nvPr>
        </p:nvSpPr>
        <p:spPr/>
        <p:txBody>
          <a:bodyPr/>
          <a:lstStyle/>
          <a:p>
            <a:r>
              <a:rPr lang="en-US" dirty="0"/>
              <a:t>Social construction theory</a:t>
            </a:r>
          </a:p>
        </p:txBody>
      </p:sp>
      <p:sp>
        <p:nvSpPr>
          <p:cNvPr id="3" name="Content Placeholder 2">
            <a:extLst>
              <a:ext uri="{FF2B5EF4-FFF2-40B4-BE49-F238E27FC236}">
                <a16:creationId xmlns:a16="http://schemas.microsoft.com/office/drawing/2014/main" id="{6C6A4702-D201-2947-9F90-A55259532165}"/>
              </a:ext>
            </a:extLst>
          </p:cNvPr>
          <p:cNvSpPr>
            <a:spLocks noGrp="1"/>
          </p:cNvSpPr>
          <p:nvPr>
            <p:ph idx="1"/>
          </p:nvPr>
        </p:nvSpPr>
        <p:spPr/>
        <p:txBody>
          <a:bodyPr/>
          <a:lstStyle/>
          <a:p>
            <a:r>
              <a:rPr lang="en-US" dirty="0"/>
              <a:t>The relative prestige and worth of a job/occupation is determined by some key markers, e.g.:</a:t>
            </a:r>
          </a:p>
          <a:p>
            <a:pPr marL="0" indent="0">
              <a:buNone/>
            </a:pPr>
            <a:endParaRPr lang="en-US" dirty="0"/>
          </a:p>
          <a:p>
            <a:pPr lvl="1"/>
            <a:r>
              <a:rPr lang="en-US" dirty="0"/>
              <a:t>Level and amount of formal education specified for the job;</a:t>
            </a:r>
          </a:p>
          <a:p>
            <a:pPr lvl="1"/>
            <a:r>
              <a:rPr lang="en-US" dirty="0"/>
              <a:t>Pay levels compared to other jobs;</a:t>
            </a:r>
          </a:p>
          <a:p>
            <a:pPr lvl="1"/>
            <a:r>
              <a:rPr lang="en-US" dirty="0"/>
              <a:t>Availability of career pathways;</a:t>
            </a:r>
          </a:p>
          <a:p>
            <a:pPr lvl="1"/>
            <a:r>
              <a:rPr lang="en-US" dirty="0"/>
              <a:t>Gender composition of the workforce.</a:t>
            </a:r>
          </a:p>
          <a:p>
            <a:endParaRPr lang="en-US" dirty="0"/>
          </a:p>
          <a:p>
            <a:pPr marL="0" indent="0">
              <a:buNone/>
            </a:pPr>
            <a:r>
              <a:rPr lang="en-US" dirty="0"/>
              <a:t>Retail actually ‘scores well’ on most of these indicators </a:t>
            </a:r>
            <a:r>
              <a:rPr lang="en-US" u="sng" dirty="0"/>
              <a:t>except</a:t>
            </a:r>
            <a:r>
              <a:rPr lang="en-US" dirty="0"/>
              <a:t> levels of formal education.</a:t>
            </a:r>
          </a:p>
          <a:p>
            <a:endParaRPr lang="en-US" dirty="0"/>
          </a:p>
        </p:txBody>
      </p:sp>
    </p:spTree>
    <p:extLst>
      <p:ext uri="{BB962C8B-B14F-4D97-AF65-F5344CB8AC3E}">
        <p14:creationId xmlns:p14="http://schemas.microsoft.com/office/powerpoint/2010/main" val="424981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B7CD-2C3F-324B-A1F6-4C650E6299DE}"/>
              </a:ext>
            </a:extLst>
          </p:cNvPr>
          <p:cNvSpPr>
            <a:spLocks noGrp="1"/>
          </p:cNvSpPr>
          <p:nvPr>
            <p:ph type="title"/>
          </p:nvPr>
        </p:nvSpPr>
        <p:spPr/>
        <p:txBody>
          <a:bodyPr/>
          <a:lstStyle/>
          <a:p>
            <a:r>
              <a:rPr lang="en-US" dirty="0"/>
              <a:t>So, what is the problem? Is it an industry hiding in plain sight?</a:t>
            </a:r>
          </a:p>
        </p:txBody>
      </p:sp>
      <p:sp>
        <p:nvSpPr>
          <p:cNvPr id="3" name="Content Placeholder 2">
            <a:extLst>
              <a:ext uri="{FF2B5EF4-FFF2-40B4-BE49-F238E27FC236}">
                <a16:creationId xmlns:a16="http://schemas.microsoft.com/office/drawing/2014/main" id="{359920C4-BA47-394B-B2F9-D286E5F640C9}"/>
              </a:ext>
            </a:extLst>
          </p:cNvPr>
          <p:cNvSpPr>
            <a:spLocks noGrp="1"/>
          </p:cNvSpPr>
          <p:nvPr>
            <p:ph idx="1"/>
          </p:nvPr>
        </p:nvSpPr>
        <p:spPr/>
        <p:txBody>
          <a:bodyPr/>
          <a:lstStyle/>
          <a:p>
            <a:r>
              <a:rPr lang="en-US" dirty="0"/>
              <a:t>Quotidian nature of the industry – many people visit retail sites almost daily.</a:t>
            </a:r>
          </a:p>
          <a:p>
            <a:r>
              <a:rPr lang="en-US" dirty="0"/>
              <a:t>What people see – primarily young people working on the shop floor.</a:t>
            </a:r>
          </a:p>
          <a:p>
            <a:r>
              <a:rPr lang="en-US" dirty="0"/>
              <a:t>Managers often look no different from other workers and are often young.</a:t>
            </a:r>
          </a:p>
          <a:p>
            <a:r>
              <a:rPr lang="en-US" dirty="0"/>
              <a:t>Many people have themselves worked on the shop floor, and remember this as being what retail work is.</a:t>
            </a:r>
          </a:p>
          <a:p>
            <a:r>
              <a:rPr lang="en-US" dirty="0"/>
              <a:t>Most retail occupations are hidden from public sight, in stores and in distribution centres and head offices.</a:t>
            </a:r>
          </a:p>
          <a:p>
            <a:endParaRPr lang="en-US" dirty="0"/>
          </a:p>
          <a:p>
            <a:endParaRPr lang="en-US" dirty="0"/>
          </a:p>
        </p:txBody>
      </p:sp>
    </p:spTree>
    <p:extLst>
      <p:ext uri="{BB962C8B-B14F-4D97-AF65-F5344CB8AC3E}">
        <p14:creationId xmlns:p14="http://schemas.microsoft.com/office/powerpoint/2010/main" val="418194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3560-876F-4894-A870-AEDADFD3C6A4}"/>
              </a:ext>
            </a:extLst>
          </p:cNvPr>
          <p:cNvSpPr>
            <a:spLocks noGrp="1"/>
          </p:cNvSpPr>
          <p:nvPr>
            <p:ph type="title"/>
          </p:nvPr>
        </p:nvSpPr>
        <p:spPr/>
        <p:txBody>
          <a:bodyPr/>
          <a:lstStyle/>
          <a:p>
            <a:r>
              <a:rPr lang="en-AU" dirty="0"/>
              <a:t>International comparison: </a:t>
            </a:r>
            <a:r>
              <a:rPr lang="en-AU" dirty="0" err="1"/>
              <a:t>Edeka</a:t>
            </a:r>
            <a:r>
              <a:rPr lang="en-AU" dirty="0"/>
              <a:t> and </a:t>
            </a:r>
            <a:r>
              <a:rPr lang="en-AU" dirty="0" err="1"/>
              <a:t>Rewe</a:t>
            </a:r>
            <a:r>
              <a:rPr lang="en-AU" dirty="0"/>
              <a:t> supermarkets (Germany)</a:t>
            </a:r>
          </a:p>
        </p:txBody>
      </p:sp>
      <p:pic>
        <p:nvPicPr>
          <p:cNvPr id="5" name="Content Placeholder 4">
            <a:extLst>
              <a:ext uri="{FF2B5EF4-FFF2-40B4-BE49-F238E27FC236}">
                <a16:creationId xmlns:a16="http://schemas.microsoft.com/office/drawing/2014/main" id="{17985A49-C61D-419B-862A-7655C39A2282}"/>
              </a:ext>
            </a:extLst>
          </p:cNvPr>
          <p:cNvPicPr>
            <a:picLocks noGrp="1" noChangeAspect="1"/>
          </p:cNvPicPr>
          <p:nvPr>
            <p:ph sz="half" idx="1"/>
          </p:nvPr>
        </p:nvPicPr>
        <p:blipFill>
          <a:blip r:embed="rId2"/>
          <a:stretch>
            <a:fillRect/>
          </a:stretch>
        </p:blipFill>
        <p:spPr>
          <a:xfrm>
            <a:off x="1804275" y="1833978"/>
            <a:ext cx="3249450" cy="4334632"/>
          </a:xfrm>
          <a:prstGeom prst="rect">
            <a:avLst/>
          </a:prstGeom>
        </p:spPr>
      </p:pic>
      <p:pic>
        <p:nvPicPr>
          <p:cNvPr id="6" name="Content Placeholder 5">
            <a:extLst>
              <a:ext uri="{FF2B5EF4-FFF2-40B4-BE49-F238E27FC236}">
                <a16:creationId xmlns:a16="http://schemas.microsoft.com/office/drawing/2014/main" id="{7D30D4DF-D4B8-416E-926A-506396ED64EB}"/>
              </a:ext>
            </a:extLst>
          </p:cNvPr>
          <p:cNvPicPr>
            <a:picLocks noGrp="1" noChangeAspect="1"/>
          </p:cNvPicPr>
          <p:nvPr>
            <p:ph sz="half" idx="2"/>
          </p:nvPr>
        </p:nvPicPr>
        <p:blipFill>
          <a:blip r:embed="rId3"/>
          <a:stretch>
            <a:fillRect/>
          </a:stretch>
        </p:blipFill>
        <p:spPr>
          <a:xfrm>
            <a:off x="7138275" y="1833978"/>
            <a:ext cx="3249450" cy="4334632"/>
          </a:xfrm>
          <a:prstGeom prst="rect">
            <a:avLst/>
          </a:prstGeom>
        </p:spPr>
      </p:pic>
    </p:spTree>
    <p:extLst>
      <p:ext uri="{BB962C8B-B14F-4D97-AF65-F5344CB8AC3E}">
        <p14:creationId xmlns:p14="http://schemas.microsoft.com/office/powerpoint/2010/main" val="51205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975F-67A5-4606-8A78-40302548F80A}"/>
              </a:ext>
            </a:extLst>
          </p:cNvPr>
          <p:cNvSpPr>
            <a:spLocks noGrp="1"/>
          </p:cNvSpPr>
          <p:nvPr>
            <p:ph type="title"/>
          </p:nvPr>
        </p:nvSpPr>
        <p:spPr/>
        <p:txBody>
          <a:bodyPr>
            <a:normAutofit/>
          </a:bodyPr>
          <a:lstStyle/>
          <a:p>
            <a:pPr>
              <a:lnSpc>
                <a:spcPct val="107000"/>
              </a:lnSpc>
              <a:spcAft>
                <a:spcPts val="800"/>
              </a:spcAft>
            </a:pPr>
            <a:r>
              <a:rPr lang="en-AU" sz="2800" b="1">
                <a:effectLst/>
                <a:latin typeface="Calibri" panose="020F0502020204030204" pitchFamily="34" charset="0"/>
                <a:ea typeface="Calibri" panose="020F0502020204030204" pitchFamily="34" charset="0"/>
                <a:cs typeface="Calibri" panose="020F0502020204030204" pitchFamily="34" charset="0"/>
              </a:rPr>
              <a:t>Careers in everyday industries: Potential benefits of increased visibility – research project </a:t>
            </a:r>
            <a:endParaRPr lang="en-AU"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4273E915-B1B5-46A1-867F-9F7F4E731D6E}"/>
              </a:ext>
            </a:extLst>
          </p:cNvPr>
          <p:cNvSpPr>
            <a:spLocks noGrp="1"/>
          </p:cNvSpPr>
          <p:nvPr>
            <p:ph type="body" idx="1"/>
          </p:nvPr>
        </p:nvSpPr>
        <p:spPr/>
        <p:txBody>
          <a:bodyPr>
            <a:normAutofit fontScale="92500"/>
          </a:bodyPr>
          <a:lstStyle/>
          <a:p>
            <a:r>
              <a:rPr lang="en-AU"/>
              <a:t>Funded by the National Careers Institute (part of Federal Department DEWR)</a:t>
            </a:r>
          </a:p>
        </p:txBody>
      </p:sp>
      <p:sp>
        <p:nvSpPr>
          <p:cNvPr id="5" name="Text Placeholder 4">
            <a:extLst>
              <a:ext uri="{FF2B5EF4-FFF2-40B4-BE49-F238E27FC236}">
                <a16:creationId xmlns:a16="http://schemas.microsoft.com/office/drawing/2014/main" id="{A01503C2-8609-4168-8A2D-EE193F452D5B}"/>
              </a:ext>
            </a:extLst>
          </p:cNvPr>
          <p:cNvSpPr>
            <a:spLocks noGrp="1"/>
          </p:cNvSpPr>
          <p:nvPr>
            <p:ph type="body" sz="quarter" idx="3"/>
          </p:nvPr>
        </p:nvSpPr>
        <p:spPr/>
        <p:txBody>
          <a:bodyPr>
            <a:normAutofit fontScale="92500"/>
          </a:bodyPr>
          <a:lstStyle/>
          <a:p>
            <a:r>
              <a:rPr lang="en-AU"/>
              <a:t>Project partners</a:t>
            </a:r>
          </a:p>
        </p:txBody>
      </p:sp>
      <p:sp>
        <p:nvSpPr>
          <p:cNvPr id="6" name="Content Placeholder 5">
            <a:extLst>
              <a:ext uri="{FF2B5EF4-FFF2-40B4-BE49-F238E27FC236}">
                <a16:creationId xmlns:a16="http://schemas.microsoft.com/office/drawing/2014/main" id="{184242AE-91D3-46CA-AF43-A8007349E2F6}"/>
              </a:ext>
            </a:extLst>
          </p:cNvPr>
          <p:cNvSpPr>
            <a:spLocks noGrp="1"/>
          </p:cNvSpPr>
          <p:nvPr>
            <p:ph sz="quarter" idx="4"/>
          </p:nvPr>
        </p:nvSpPr>
        <p:spPr>
          <a:xfrm>
            <a:off x="5852160" y="2505075"/>
            <a:ext cx="5503228" cy="3684588"/>
          </a:xfrm>
        </p:spPr>
        <p:txBody>
          <a:bodyPr/>
          <a:lstStyle/>
          <a:p>
            <a:r>
              <a:rPr lang="en-AU"/>
              <a:t>Federation University</a:t>
            </a:r>
          </a:p>
          <a:p>
            <a:r>
              <a:rPr lang="en-AU"/>
              <a:t>University of Queensland</a:t>
            </a:r>
          </a:p>
          <a:p>
            <a:r>
              <a:rPr lang="en-AU"/>
              <a:t>RMIT University</a:t>
            </a:r>
          </a:p>
          <a:p>
            <a:r>
              <a:rPr lang="en-AU"/>
              <a:t>SkillsIQ Skills Service Organisation</a:t>
            </a:r>
          </a:p>
          <a:p>
            <a:endParaRPr lang="en-AU"/>
          </a:p>
        </p:txBody>
      </p:sp>
      <p:pic>
        <p:nvPicPr>
          <p:cNvPr id="1026" name="Picture 2" descr="National Careers Institute launches new website | Career Industry Council  of Australia (CICA)">
            <a:extLst>
              <a:ext uri="{FF2B5EF4-FFF2-40B4-BE49-F238E27FC236}">
                <a16:creationId xmlns:a16="http://schemas.microsoft.com/office/drawing/2014/main" id="{9B907BEE-93AE-4B08-AA5E-C3F65F3146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99598" y="3076708"/>
            <a:ext cx="4703778" cy="251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6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33FEF214-0F6E-40A9-A4A4-6863B4B74A21}"/>
              </a:ext>
            </a:extLst>
          </p:cNvPr>
          <p:cNvGraphicFramePr>
            <a:graphicFrameLocks noGrp="1"/>
          </p:cNvGraphicFramePr>
          <p:nvPr/>
        </p:nvGraphicFramePr>
        <p:xfrm>
          <a:off x="964097" y="874643"/>
          <a:ext cx="9939139" cy="5240857"/>
        </p:xfrm>
        <a:graphic>
          <a:graphicData uri="http://schemas.openxmlformats.org/drawingml/2006/table">
            <a:tbl>
              <a:tblPr firstRow="1" bandRow="1">
                <a:tableStyleId>{2D5ABB26-0587-4C30-8999-92F81FD0307C}</a:tableStyleId>
              </a:tblPr>
              <a:tblGrid>
                <a:gridCol w="1956239">
                  <a:extLst>
                    <a:ext uri="{9D8B030D-6E8A-4147-A177-3AD203B41FA5}">
                      <a16:colId xmlns:a16="http://schemas.microsoft.com/office/drawing/2014/main" val="20000"/>
                    </a:ext>
                  </a:extLst>
                </a:gridCol>
                <a:gridCol w="1956239">
                  <a:extLst>
                    <a:ext uri="{9D8B030D-6E8A-4147-A177-3AD203B41FA5}">
                      <a16:colId xmlns:a16="http://schemas.microsoft.com/office/drawing/2014/main" val="20001"/>
                    </a:ext>
                  </a:extLst>
                </a:gridCol>
                <a:gridCol w="1956239">
                  <a:extLst>
                    <a:ext uri="{9D8B030D-6E8A-4147-A177-3AD203B41FA5}">
                      <a16:colId xmlns:a16="http://schemas.microsoft.com/office/drawing/2014/main" val="20002"/>
                    </a:ext>
                  </a:extLst>
                </a:gridCol>
                <a:gridCol w="1956239">
                  <a:extLst>
                    <a:ext uri="{9D8B030D-6E8A-4147-A177-3AD203B41FA5}">
                      <a16:colId xmlns:a16="http://schemas.microsoft.com/office/drawing/2014/main" val="20003"/>
                    </a:ext>
                  </a:extLst>
                </a:gridCol>
                <a:gridCol w="2114183">
                  <a:extLst>
                    <a:ext uri="{9D8B030D-6E8A-4147-A177-3AD203B41FA5}">
                      <a16:colId xmlns:a16="http://schemas.microsoft.com/office/drawing/2014/main" val="20004"/>
                    </a:ext>
                  </a:extLst>
                </a:gridCol>
              </a:tblGrid>
              <a:tr h="351084">
                <a:tc>
                  <a:txBody>
                    <a:bodyPr/>
                    <a:lstStyle/>
                    <a:p>
                      <a:r>
                        <a:rPr lang="de-DE" sz="1500" b="1">
                          <a:solidFill>
                            <a:schemeClr val="tx1"/>
                          </a:solidFill>
                        </a:rPr>
                        <a:t>GQF / EQF  </a:t>
                      </a:r>
                      <a:r>
                        <a:rPr lang="de-DE" sz="1500" b="1" baseline="0" err="1">
                          <a:solidFill>
                            <a:schemeClr val="tx1"/>
                          </a:solidFill>
                        </a:rPr>
                        <a:t>level</a:t>
                      </a:r>
                      <a:r>
                        <a:rPr lang="de-DE" sz="1500" b="1" baseline="0">
                          <a:solidFill>
                            <a:schemeClr val="tx1"/>
                          </a:solidFill>
                        </a:rPr>
                        <a:t> 3</a:t>
                      </a:r>
                      <a:endParaRPr lang="de-DE" sz="1500" b="1">
                        <a:solidFill>
                          <a:schemeClr val="tx1"/>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500" b="1">
                          <a:solidFill>
                            <a:schemeClr val="tx1"/>
                          </a:solidFill>
                        </a:rPr>
                        <a:t>GQF / EQF  </a:t>
                      </a:r>
                      <a:r>
                        <a:rPr lang="de-DE" sz="1500" b="1" err="1">
                          <a:solidFill>
                            <a:schemeClr val="tx1"/>
                          </a:solidFill>
                        </a:rPr>
                        <a:t>level</a:t>
                      </a:r>
                      <a:r>
                        <a:rPr lang="de-DE" sz="1500" b="1" baseline="0">
                          <a:solidFill>
                            <a:schemeClr val="tx1"/>
                          </a:solidFill>
                        </a:rPr>
                        <a:t> 4</a:t>
                      </a:r>
                      <a:endParaRPr lang="de-DE" sz="1500" b="1">
                        <a:solidFill>
                          <a:schemeClr val="tx1"/>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500" b="1">
                          <a:solidFill>
                            <a:schemeClr val="tx1"/>
                          </a:solidFill>
                        </a:rPr>
                        <a:t>GQF / EQF </a:t>
                      </a:r>
                      <a:r>
                        <a:rPr lang="de-DE" sz="1500" b="1" err="1">
                          <a:solidFill>
                            <a:schemeClr val="tx1"/>
                          </a:solidFill>
                        </a:rPr>
                        <a:t>level</a:t>
                      </a:r>
                      <a:r>
                        <a:rPr lang="de-DE" sz="1500" b="1">
                          <a:solidFill>
                            <a:schemeClr val="tx1"/>
                          </a:solidFill>
                        </a:rPr>
                        <a:t> 5</a:t>
                      </a: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500" b="1">
                          <a:solidFill>
                            <a:schemeClr val="tx1"/>
                          </a:solidFill>
                        </a:rPr>
                        <a:t>GQF / EQF  </a:t>
                      </a:r>
                      <a:r>
                        <a:rPr lang="de-DE" sz="1500" b="1" err="1">
                          <a:solidFill>
                            <a:schemeClr val="tx1"/>
                          </a:solidFill>
                        </a:rPr>
                        <a:t>level</a:t>
                      </a:r>
                      <a:r>
                        <a:rPr lang="de-DE" sz="1500" b="1">
                          <a:solidFill>
                            <a:schemeClr val="tx1"/>
                          </a:solidFill>
                        </a:rPr>
                        <a:t> 6</a:t>
                      </a: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500" b="1">
                          <a:solidFill>
                            <a:schemeClr val="tx1"/>
                          </a:solidFill>
                        </a:rPr>
                        <a:t>GQF</a:t>
                      </a:r>
                      <a:r>
                        <a:rPr lang="de-DE" sz="1500" b="1" baseline="0">
                          <a:solidFill>
                            <a:schemeClr val="tx1"/>
                          </a:solidFill>
                        </a:rPr>
                        <a:t> / EQF </a:t>
                      </a:r>
                      <a:r>
                        <a:rPr lang="de-DE" sz="1500" b="1" baseline="0" err="1">
                          <a:solidFill>
                            <a:schemeClr val="tx1"/>
                          </a:solidFill>
                        </a:rPr>
                        <a:t>level</a:t>
                      </a:r>
                      <a:r>
                        <a:rPr lang="de-DE" sz="1500" b="1">
                          <a:solidFill>
                            <a:schemeClr val="tx1"/>
                          </a:solidFill>
                        </a:rPr>
                        <a:t> 7</a:t>
                      </a: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49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500" b="1">
                          <a:solidFill>
                            <a:schemeClr val="tx1"/>
                          </a:solidFill>
                        </a:rPr>
                        <a:t>Initial </a:t>
                      </a:r>
                      <a:r>
                        <a:rPr lang="de-DE" sz="1500" b="1" err="1">
                          <a:solidFill>
                            <a:schemeClr val="tx1"/>
                          </a:solidFill>
                        </a:rPr>
                        <a:t>vocational</a:t>
                      </a:r>
                      <a:r>
                        <a:rPr lang="de-DE" sz="1500" b="1">
                          <a:solidFill>
                            <a:schemeClr val="tx1"/>
                          </a:solidFill>
                        </a:rPr>
                        <a:t> </a:t>
                      </a:r>
                      <a:r>
                        <a:rPr lang="de-DE" sz="1500" b="1" err="1">
                          <a:solidFill>
                            <a:schemeClr val="tx1"/>
                          </a:solidFill>
                        </a:rPr>
                        <a:t>education</a:t>
                      </a:r>
                      <a:r>
                        <a:rPr lang="de-DE" sz="1500" b="1">
                          <a:solidFill>
                            <a:schemeClr val="tx1"/>
                          </a:solidFill>
                        </a:rPr>
                        <a:t> </a:t>
                      </a:r>
                      <a:r>
                        <a:rPr lang="de-DE" sz="1500" b="1" err="1">
                          <a:solidFill>
                            <a:schemeClr val="tx1"/>
                          </a:solidFill>
                        </a:rPr>
                        <a:t>and</a:t>
                      </a:r>
                      <a:r>
                        <a:rPr lang="de-DE" sz="1500" b="1">
                          <a:solidFill>
                            <a:schemeClr val="tx1"/>
                          </a:solidFill>
                        </a:rPr>
                        <a:t> </a:t>
                      </a:r>
                      <a:r>
                        <a:rPr lang="de-DE" sz="1500" b="1" err="1">
                          <a:solidFill>
                            <a:schemeClr val="tx1"/>
                          </a:solidFill>
                        </a:rPr>
                        <a:t>training</a:t>
                      </a:r>
                      <a:endParaRPr lang="de-DE" sz="1500" b="1">
                        <a:solidFill>
                          <a:schemeClr val="tx1"/>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de-DE" sz="1200" b="1">
                          <a:solidFill>
                            <a:schemeClr val="tx1"/>
                          </a:solidFill>
                        </a:rPr>
                        <a:t>Further</a:t>
                      </a:r>
                      <a:r>
                        <a:rPr lang="de-DE" sz="1200" b="1" baseline="0">
                          <a:solidFill>
                            <a:schemeClr val="tx1"/>
                          </a:solidFill>
                        </a:rPr>
                        <a:t> </a:t>
                      </a:r>
                      <a:r>
                        <a:rPr lang="de-DE" sz="1200" b="1" baseline="0" err="1">
                          <a:solidFill>
                            <a:schemeClr val="tx1"/>
                          </a:solidFill>
                        </a:rPr>
                        <a:t>vocational</a:t>
                      </a:r>
                      <a:r>
                        <a:rPr lang="de-DE" sz="1200" b="1" baseline="0">
                          <a:solidFill>
                            <a:schemeClr val="tx1"/>
                          </a:solidFill>
                        </a:rPr>
                        <a:t> </a:t>
                      </a:r>
                      <a:r>
                        <a:rPr lang="de-DE" sz="1200" b="1" baseline="0" err="1">
                          <a:solidFill>
                            <a:schemeClr val="tx1"/>
                          </a:solidFill>
                        </a:rPr>
                        <a:t>education</a:t>
                      </a:r>
                      <a:r>
                        <a:rPr lang="de-DE" sz="1200" b="1" baseline="0">
                          <a:solidFill>
                            <a:schemeClr val="tx1"/>
                          </a:solidFill>
                        </a:rPr>
                        <a:t> </a:t>
                      </a:r>
                      <a:r>
                        <a:rPr lang="de-DE" sz="1200" b="1" baseline="0" err="1">
                          <a:solidFill>
                            <a:schemeClr val="tx1"/>
                          </a:solidFill>
                        </a:rPr>
                        <a:t>and</a:t>
                      </a:r>
                      <a:r>
                        <a:rPr lang="de-DE" sz="1200" b="1" baseline="0">
                          <a:solidFill>
                            <a:schemeClr val="tx1"/>
                          </a:solidFill>
                        </a:rPr>
                        <a:t> </a:t>
                      </a:r>
                      <a:r>
                        <a:rPr lang="de-DE" sz="1200" b="1" baseline="0" err="1">
                          <a:solidFill>
                            <a:schemeClr val="tx1"/>
                          </a:solidFill>
                        </a:rPr>
                        <a:t>training</a:t>
                      </a:r>
                      <a:r>
                        <a:rPr lang="de-DE" sz="1200" b="1" baseline="0">
                          <a:solidFill>
                            <a:schemeClr val="tx1"/>
                          </a:solidFill>
                        </a:rPr>
                        <a:t> – </a:t>
                      </a:r>
                      <a:r>
                        <a:rPr lang="de-DE" sz="1200" b="1" baseline="0" err="1">
                          <a:solidFill>
                            <a:schemeClr val="tx1"/>
                          </a:solidFill>
                        </a:rPr>
                        <a:t>higher</a:t>
                      </a:r>
                      <a:r>
                        <a:rPr lang="de-DE" sz="1200" b="1" baseline="0">
                          <a:solidFill>
                            <a:schemeClr val="tx1"/>
                          </a:solidFill>
                        </a:rPr>
                        <a:t> </a:t>
                      </a:r>
                      <a:r>
                        <a:rPr lang="de-DE" sz="1200" b="1" baseline="0" err="1">
                          <a:solidFill>
                            <a:schemeClr val="tx1"/>
                          </a:solidFill>
                        </a:rPr>
                        <a:t>education</a:t>
                      </a:r>
                      <a:endParaRPr lang="de-DE" sz="1200" b="1">
                        <a:solidFill>
                          <a:schemeClr val="tx1"/>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69743">
                <a:tc>
                  <a:txBody>
                    <a:bodyPr/>
                    <a:lstStyle/>
                    <a:p>
                      <a:endParaRPr lang="de-DE" sz="1100">
                        <a:solidFill>
                          <a:srgbClr val="FF0000"/>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p>
                      <a:endParaRPr lang="de-DE" sz="1100">
                        <a:solidFill>
                          <a:srgbClr val="FF0000"/>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100">
                        <a:solidFill>
                          <a:srgbClr val="FF0000"/>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100">
                        <a:solidFill>
                          <a:srgbClr val="FF0000"/>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100">
                        <a:solidFill>
                          <a:srgbClr val="FF0000"/>
                        </a:solidFill>
                      </a:endParaRPr>
                    </a:p>
                  </a:txBody>
                  <a:tcPr marL="91435" marR="91435"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feld 5">
            <a:extLst>
              <a:ext uri="{FF2B5EF4-FFF2-40B4-BE49-F238E27FC236}">
                <a16:creationId xmlns:a16="http://schemas.microsoft.com/office/drawing/2014/main" id="{D6A2B3D0-D5C6-40B0-B7A8-FE5B893F3507}"/>
              </a:ext>
            </a:extLst>
          </p:cNvPr>
          <p:cNvSpPr txBox="1"/>
          <p:nvPr/>
        </p:nvSpPr>
        <p:spPr>
          <a:xfrm>
            <a:off x="2991201" y="2021513"/>
            <a:ext cx="1829279" cy="430887"/>
          </a:xfrm>
          <a:prstGeom prst="rect">
            <a:avLst/>
          </a:prstGeom>
          <a:solidFill>
            <a:schemeClr val="bg1">
              <a:lumMod val="75000"/>
            </a:schemeClr>
          </a:solidFill>
          <a:ln w="6350">
            <a:solidFill>
              <a:schemeClr val="bg1">
                <a:lumMod val="50000"/>
              </a:schemeClr>
            </a:solidFill>
          </a:ln>
        </p:spPr>
        <p:txBody>
          <a:bodyPr wrap="square">
            <a:spAutoFit/>
          </a:bodyPr>
          <a:lstStyle>
            <a:defPPr>
              <a:defRPr lang="de-DE"/>
            </a:defPPr>
            <a:lvl1pPr>
              <a:defRPr sz="1000"/>
            </a:lvl1pPr>
          </a:lstStyle>
          <a:p>
            <a:pPr>
              <a:defRPr/>
            </a:pPr>
            <a:r>
              <a:rPr lang="de-DE" sz="1100">
                <a:cs typeface="Arial" charset="0"/>
              </a:rPr>
              <a:t>Management </a:t>
            </a:r>
            <a:r>
              <a:rPr lang="de-DE" sz="1100" err="1">
                <a:cs typeface="Arial" charset="0"/>
              </a:rPr>
              <a:t>assistant</a:t>
            </a:r>
            <a:r>
              <a:rPr lang="de-DE" sz="1100">
                <a:cs typeface="Arial" charset="0"/>
              </a:rPr>
              <a:t> </a:t>
            </a:r>
            <a:r>
              <a:rPr lang="de-DE" sz="1100" err="1">
                <a:cs typeface="Arial" charset="0"/>
              </a:rPr>
              <a:t>for</a:t>
            </a:r>
            <a:r>
              <a:rPr lang="de-DE" sz="1100">
                <a:cs typeface="Arial" charset="0"/>
              </a:rPr>
              <a:t> </a:t>
            </a:r>
            <a:r>
              <a:rPr lang="de-DE" sz="1100" err="1">
                <a:cs typeface="Arial" charset="0"/>
              </a:rPr>
              <a:t>retail</a:t>
            </a:r>
            <a:r>
              <a:rPr lang="de-DE" sz="1100">
                <a:cs typeface="Arial" charset="0"/>
              </a:rPr>
              <a:t> </a:t>
            </a:r>
            <a:r>
              <a:rPr lang="de-DE" sz="1100" err="1">
                <a:cs typeface="Arial" charset="0"/>
              </a:rPr>
              <a:t>services</a:t>
            </a:r>
            <a:endParaRPr lang="de-DE" sz="1100">
              <a:cs typeface="Arial" charset="0"/>
            </a:endParaRPr>
          </a:p>
        </p:txBody>
      </p:sp>
      <p:sp>
        <p:nvSpPr>
          <p:cNvPr id="8" name="Textfeld 7">
            <a:extLst>
              <a:ext uri="{FF2B5EF4-FFF2-40B4-BE49-F238E27FC236}">
                <a16:creationId xmlns:a16="http://schemas.microsoft.com/office/drawing/2014/main" id="{74B3DEE5-9CF0-40C5-9670-42589EB07778}"/>
              </a:ext>
            </a:extLst>
          </p:cNvPr>
          <p:cNvSpPr txBox="1"/>
          <p:nvPr/>
        </p:nvSpPr>
        <p:spPr>
          <a:xfrm>
            <a:off x="6985688" y="2083014"/>
            <a:ext cx="1681235" cy="600164"/>
          </a:xfrm>
          <a:prstGeom prst="rect">
            <a:avLst/>
          </a:prstGeom>
          <a:solidFill>
            <a:srgbClr val="3399FF"/>
          </a:solidFill>
          <a:ln w="6350">
            <a:solidFill>
              <a:schemeClr val="bg1">
                <a:lumMod val="50000"/>
              </a:schemeClr>
            </a:solidFill>
          </a:ln>
        </p:spPr>
        <p:txBody>
          <a:bodyPr wrap="square">
            <a:spAutoFit/>
          </a:bodyPr>
          <a:lstStyle>
            <a:defPPr>
              <a:defRPr lang="de-DE"/>
            </a:defPPr>
            <a:lvl1pPr>
              <a:defRPr sz="1000"/>
            </a:lvl1pPr>
          </a:lstStyle>
          <a:p>
            <a:pPr>
              <a:defRPr/>
            </a:pPr>
            <a:r>
              <a:rPr lang="de-DE" sz="1100">
                <a:solidFill>
                  <a:schemeClr val="bg1"/>
                </a:solidFill>
                <a:cs typeface="Arial" charset="0"/>
              </a:rPr>
              <a:t>Bachelor of</a:t>
            </a:r>
          </a:p>
          <a:p>
            <a:pPr>
              <a:defRPr/>
            </a:pPr>
            <a:r>
              <a:rPr lang="de-DE" sz="1100">
                <a:solidFill>
                  <a:schemeClr val="bg1"/>
                </a:solidFill>
                <a:cs typeface="Arial" charset="0"/>
              </a:rPr>
              <a:t>(international)</a:t>
            </a:r>
          </a:p>
          <a:p>
            <a:pPr>
              <a:defRPr/>
            </a:pPr>
            <a:r>
              <a:rPr lang="de-DE" sz="1100">
                <a:solidFill>
                  <a:schemeClr val="bg1"/>
                </a:solidFill>
                <a:cs typeface="Arial" charset="0"/>
              </a:rPr>
              <a:t>Retail Management</a:t>
            </a:r>
          </a:p>
        </p:txBody>
      </p:sp>
      <p:sp>
        <p:nvSpPr>
          <p:cNvPr id="10" name="Textfeld 9">
            <a:extLst>
              <a:ext uri="{FF2B5EF4-FFF2-40B4-BE49-F238E27FC236}">
                <a16:creationId xmlns:a16="http://schemas.microsoft.com/office/drawing/2014/main" id="{4FA2604E-CC2E-4E7C-AE51-FA054525004C}"/>
              </a:ext>
            </a:extLst>
          </p:cNvPr>
          <p:cNvSpPr txBox="1"/>
          <p:nvPr/>
        </p:nvSpPr>
        <p:spPr>
          <a:xfrm>
            <a:off x="8892694" y="2058697"/>
            <a:ext cx="1829279" cy="600164"/>
          </a:xfrm>
          <a:prstGeom prst="rect">
            <a:avLst/>
          </a:prstGeom>
          <a:solidFill>
            <a:srgbClr val="000099"/>
          </a:solidFill>
          <a:ln w="6350">
            <a:solidFill>
              <a:schemeClr val="bg1">
                <a:lumMod val="50000"/>
              </a:schemeClr>
            </a:solidFill>
          </a:ln>
        </p:spPr>
        <p:txBody>
          <a:bodyPr wrap="square">
            <a:spAutoFit/>
          </a:bodyPr>
          <a:lstStyle>
            <a:defPPr>
              <a:defRPr lang="de-DE"/>
            </a:defPPr>
            <a:lvl1pPr>
              <a:defRPr sz="1000"/>
            </a:lvl1pPr>
          </a:lstStyle>
          <a:p>
            <a:pPr>
              <a:defRPr/>
            </a:pPr>
            <a:r>
              <a:rPr lang="de-DE" sz="1100">
                <a:solidFill>
                  <a:schemeClr val="bg1"/>
                </a:solidFill>
                <a:cs typeface="Arial" charset="0"/>
              </a:rPr>
              <a:t>Master of</a:t>
            </a:r>
          </a:p>
          <a:p>
            <a:pPr>
              <a:defRPr/>
            </a:pPr>
            <a:r>
              <a:rPr lang="de-DE" sz="1100">
                <a:solidFill>
                  <a:schemeClr val="bg1"/>
                </a:solidFill>
                <a:cs typeface="Arial" charset="0"/>
              </a:rPr>
              <a:t>(international)</a:t>
            </a:r>
          </a:p>
          <a:p>
            <a:pPr>
              <a:defRPr/>
            </a:pPr>
            <a:r>
              <a:rPr lang="de-DE" sz="1100">
                <a:solidFill>
                  <a:schemeClr val="bg1"/>
                </a:solidFill>
                <a:cs typeface="Arial" charset="0"/>
              </a:rPr>
              <a:t>Retail Management</a:t>
            </a:r>
          </a:p>
        </p:txBody>
      </p:sp>
      <p:sp>
        <p:nvSpPr>
          <p:cNvPr id="11" name="Textfeld 10">
            <a:extLst>
              <a:ext uri="{FF2B5EF4-FFF2-40B4-BE49-F238E27FC236}">
                <a16:creationId xmlns:a16="http://schemas.microsoft.com/office/drawing/2014/main" id="{3F66C85B-1305-4D81-AA91-461C9A185AE1}"/>
              </a:ext>
            </a:extLst>
          </p:cNvPr>
          <p:cNvSpPr txBox="1"/>
          <p:nvPr/>
        </p:nvSpPr>
        <p:spPr>
          <a:xfrm>
            <a:off x="6985689" y="4023857"/>
            <a:ext cx="1681231" cy="430887"/>
          </a:xfrm>
          <a:prstGeom prst="rect">
            <a:avLst/>
          </a:prstGeom>
          <a:solidFill>
            <a:schemeClr val="bg1">
              <a:lumMod val="50000"/>
            </a:schemeClr>
          </a:solidFill>
          <a:ln w="6350">
            <a:solidFill>
              <a:schemeClr val="bg1">
                <a:lumMod val="50000"/>
              </a:schemeClr>
            </a:solidFill>
          </a:ln>
        </p:spPr>
        <p:txBody>
          <a:bodyPr wrap="square">
            <a:spAutoFit/>
          </a:bodyPr>
          <a:lstStyle>
            <a:defPPr>
              <a:defRPr lang="de-DE"/>
            </a:defPPr>
            <a:lvl1pPr>
              <a:defRPr sz="1000"/>
            </a:lvl1pPr>
          </a:lstStyle>
          <a:p>
            <a:pPr>
              <a:defRPr/>
            </a:pPr>
            <a:r>
              <a:rPr lang="de-DE" sz="1100">
                <a:solidFill>
                  <a:schemeClr val="bg1"/>
                </a:solidFill>
                <a:cs typeface="Arial" charset="0"/>
              </a:rPr>
              <a:t>Certified </a:t>
            </a:r>
            <a:r>
              <a:rPr lang="de-DE" sz="1100" err="1">
                <a:solidFill>
                  <a:schemeClr val="bg1"/>
                </a:solidFill>
                <a:cs typeface="Arial" charset="0"/>
              </a:rPr>
              <a:t>specialist</a:t>
            </a:r>
            <a:r>
              <a:rPr lang="de-DE" sz="1100">
                <a:solidFill>
                  <a:schemeClr val="bg1"/>
                </a:solidFill>
                <a:cs typeface="Arial" charset="0"/>
              </a:rPr>
              <a:t> </a:t>
            </a:r>
            <a:r>
              <a:rPr lang="de-DE" sz="1100" err="1">
                <a:solidFill>
                  <a:schemeClr val="bg1"/>
                </a:solidFill>
                <a:cs typeface="Arial" charset="0"/>
              </a:rPr>
              <a:t>for</a:t>
            </a:r>
            <a:r>
              <a:rPr lang="de-DE" sz="1100">
                <a:solidFill>
                  <a:schemeClr val="bg1"/>
                </a:solidFill>
                <a:cs typeface="Arial" charset="0"/>
              </a:rPr>
              <a:t> Retail </a:t>
            </a:r>
            <a:r>
              <a:rPr lang="de-DE" sz="1100" err="1">
                <a:solidFill>
                  <a:schemeClr val="bg1"/>
                </a:solidFill>
                <a:cs typeface="Arial" charset="0"/>
              </a:rPr>
              <a:t>Sales</a:t>
            </a:r>
            <a:endParaRPr lang="de-DE" sz="1100">
              <a:solidFill>
                <a:schemeClr val="bg1"/>
              </a:solidFill>
              <a:cs typeface="Arial" charset="0"/>
            </a:endParaRPr>
          </a:p>
        </p:txBody>
      </p:sp>
      <p:sp>
        <p:nvSpPr>
          <p:cNvPr id="12" name="Textfeld 11">
            <a:extLst>
              <a:ext uri="{FF2B5EF4-FFF2-40B4-BE49-F238E27FC236}">
                <a16:creationId xmlns:a16="http://schemas.microsoft.com/office/drawing/2014/main" id="{D7B53C66-1972-48B8-8143-12B21C6739CB}"/>
              </a:ext>
            </a:extLst>
          </p:cNvPr>
          <p:cNvSpPr txBox="1"/>
          <p:nvPr/>
        </p:nvSpPr>
        <p:spPr>
          <a:xfrm>
            <a:off x="8832230" y="3501127"/>
            <a:ext cx="1889743" cy="769441"/>
          </a:xfrm>
          <a:prstGeom prst="rect">
            <a:avLst/>
          </a:prstGeom>
          <a:solidFill>
            <a:schemeClr val="tx1">
              <a:lumMod val="65000"/>
              <a:lumOff val="35000"/>
            </a:schemeClr>
          </a:solidFill>
          <a:ln w="6350">
            <a:solidFill>
              <a:schemeClr val="bg1">
                <a:lumMod val="50000"/>
              </a:schemeClr>
            </a:solidFill>
          </a:ln>
        </p:spPr>
        <p:txBody>
          <a:bodyPr wrap="square">
            <a:spAutoFit/>
          </a:bodyPr>
          <a:lstStyle>
            <a:defPPr>
              <a:defRPr lang="de-DE"/>
            </a:defPPr>
            <a:lvl1pPr>
              <a:defRPr sz="1000"/>
            </a:lvl1pPr>
          </a:lstStyle>
          <a:p>
            <a:pPr>
              <a:defRPr/>
            </a:pPr>
            <a:r>
              <a:rPr lang="en-US" sz="1100">
                <a:solidFill>
                  <a:schemeClr val="bg1"/>
                </a:solidFill>
                <a:cs typeface="Arial" charset="0"/>
              </a:rPr>
              <a:t>Master Professional in Business Management according to the Vocational Training Act</a:t>
            </a:r>
            <a:endParaRPr lang="de-DE" sz="1100">
              <a:solidFill>
                <a:schemeClr val="bg1"/>
              </a:solidFill>
              <a:cs typeface="Arial" charset="0"/>
            </a:endParaRPr>
          </a:p>
        </p:txBody>
      </p:sp>
      <p:sp>
        <p:nvSpPr>
          <p:cNvPr id="14" name="Textfeld 13">
            <a:extLst>
              <a:ext uri="{FF2B5EF4-FFF2-40B4-BE49-F238E27FC236}">
                <a16:creationId xmlns:a16="http://schemas.microsoft.com/office/drawing/2014/main" id="{12515DB3-207E-4D2C-80F5-F3D772589492}"/>
              </a:ext>
            </a:extLst>
          </p:cNvPr>
          <p:cNvSpPr txBox="1"/>
          <p:nvPr/>
        </p:nvSpPr>
        <p:spPr>
          <a:xfrm>
            <a:off x="2961861" y="1631402"/>
            <a:ext cx="7832035" cy="261610"/>
          </a:xfrm>
          <a:prstGeom prst="rect">
            <a:avLst/>
          </a:prstGeom>
          <a:solidFill>
            <a:srgbClr val="3333FF"/>
          </a:solidFill>
          <a:ln w="6350">
            <a:solidFill>
              <a:schemeClr val="bg1">
                <a:lumMod val="50000"/>
              </a:schemeClr>
            </a:solidFill>
          </a:ln>
        </p:spPr>
        <p:txBody>
          <a:bodyPr wrap="square">
            <a:spAutoFit/>
          </a:bodyPr>
          <a:lstStyle>
            <a:defPPr>
              <a:defRPr lang="de-DE"/>
            </a:defPPr>
            <a:lvl1pPr>
              <a:defRPr sz="1000"/>
            </a:lvl1pPr>
          </a:lstStyle>
          <a:p>
            <a:pPr algn="ctr">
              <a:defRPr/>
            </a:pPr>
            <a:r>
              <a:rPr lang="de-DE" sz="1100">
                <a:solidFill>
                  <a:schemeClr val="bg1"/>
                </a:solidFill>
                <a:cs typeface="Arial" charset="0"/>
              </a:rPr>
              <a:t>Dual </a:t>
            </a:r>
            <a:r>
              <a:rPr lang="de-DE" sz="1100" err="1">
                <a:solidFill>
                  <a:schemeClr val="bg1"/>
                </a:solidFill>
                <a:cs typeface="Arial" charset="0"/>
              </a:rPr>
              <a:t>degree</a:t>
            </a:r>
            <a:r>
              <a:rPr lang="de-DE" sz="1100">
                <a:solidFill>
                  <a:schemeClr val="bg1"/>
                </a:solidFill>
                <a:cs typeface="Arial" charset="0"/>
              </a:rPr>
              <a:t> </a:t>
            </a:r>
            <a:r>
              <a:rPr lang="de-DE" sz="1100" err="1">
                <a:solidFill>
                  <a:schemeClr val="bg1"/>
                </a:solidFill>
                <a:cs typeface="Arial" charset="0"/>
              </a:rPr>
              <a:t>programms</a:t>
            </a:r>
            <a:r>
              <a:rPr lang="de-DE" sz="1100">
                <a:solidFill>
                  <a:schemeClr val="bg1"/>
                </a:solidFill>
                <a:cs typeface="Arial" charset="0"/>
              </a:rPr>
              <a:t>: </a:t>
            </a:r>
            <a:r>
              <a:rPr lang="de-DE" sz="1100" err="1">
                <a:solidFill>
                  <a:schemeClr val="bg1"/>
                </a:solidFill>
                <a:cs typeface="Arial" charset="0"/>
              </a:rPr>
              <a:t>integrating</a:t>
            </a:r>
            <a:r>
              <a:rPr lang="de-DE" sz="1100">
                <a:solidFill>
                  <a:schemeClr val="bg1"/>
                </a:solidFill>
                <a:cs typeface="Arial" charset="0"/>
              </a:rPr>
              <a:t> </a:t>
            </a:r>
            <a:r>
              <a:rPr lang="de-DE" sz="1100" err="1">
                <a:solidFill>
                  <a:schemeClr val="bg1"/>
                </a:solidFill>
                <a:cs typeface="Arial" charset="0"/>
              </a:rPr>
              <a:t>regarding</a:t>
            </a:r>
            <a:r>
              <a:rPr lang="de-DE" sz="1100">
                <a:solidFill>
                  <a:schemeClr val="bg1"/>
                </a:solidFill>
                <a:cs typeface="Arial" charset="0"/>
              </a:rPr>
              <a:t> </a:t>
            </a:r>
            <a:r>
              <a:rPr lang="de-DE" sz="1100" err="1">
                <a:solidFill>
                  <a:schemeClr val="bg1"/>
                </a:solidFill>
                <a:cs typeface="Arial" charset="0"/>
              </a:rPr>
              <a:t>training</a:t>
            </a:r>
            <a:r>
              <a:rPr lang="de-DE" sz="1100">
                <a:solidFill>
                  <a:schemeClr val="bg1"/>
                </a:solidFill>
                <a:cs typeface="Arial" charset="0"/>
              </a:rPr>
              <a:t>, </a:t>
            </a:r>
            <a:r>
              <a:rPr lang="de-DE" sz="1100" err="1">
                <a:solidFill>
                  <a:schemeClr val="bg1"/>
                </a:solidFill>
                <a:cs typeface="Arial" charset="0"/>
              </a:rPr>
              <a:t>expierience</a:t>
            </a:r>
            <a:r>
              <a:rPr lang="de-DE" sz="1100">
                <a:solidFill>
                  <a:schemeClr val="bg1"/>
                </a:solidFill>
                <a:cs typeface="Arial" charset="0"/>
              </a:rPr>
              <a:t> </a:t>
            </a:r>
            <a:r>
              <a:rPr lang="de-DE" sz="1100" err="1">
                <a:solidFill>
                  <a:schemeClr val="bg1"/>
                </a:solidFill>
                <a:cs typeface="Arial" charset="0"/>
              </a:rPr>
              <a:t>and</a:t>
            </a:r>
            <a:r>
              <a:rPr lang="de-DE" sz="1100">
                <a:solidFill>
                  <a:schemeClr val="bg1"/>
                </a:solidFill>
                <a:cs typeface="Arial" charset="0"/>
              </a:rPr>
              <a:t> </a:t>
            </a:r>
            <a:r>
              <a:rPr lang="de-DE" sz="1100" err="1">
                <a:solidFill>
                  <a:schemeClr val="bg1"/>
                </a:solidFill>
                <a:cs typeface="Arial" charset="0"/>
              </a:rPr>
              <a:t>occupations</a:t>
            </a:r>
            <a:r>
              <a:rPr lang="de-DE" sz="1100">
                <a:solidFill>
                  <a:schemeClr val="bg1"/>
                </a:solidFill>
                <a:cs typeface="Arial" charset="0"/>
              </a:rPr>
              <a:t>, </a:t>
            </a:r>
            <a:r>
              <a:rPr lang="de-DE" sz="1100" err="1">
                <a:solidFill>
                  <a:schemeClr val="bg1"/>
                </a:solidFill>
                <a:cs typeface="Arial" charset="0"/>
              </a:rPr>
              <a:t>part</a:t>
            </a:r>
            <a:r>
              <a:rPr lang="de-DE" sz="1100">
                <a:solidFill>
                  <a:schemeClr val="bg1"/>
                </a:solidFill>
                <a:cs typeface="Arial" charset="0"/>
              </a:rPr>
              <a:t> time</a:t>
            </a:r>
          </a:p>
        </p:txBody>
      </p:sp>
      <p:sp>
        <p:nvSpPr>
          <p:cNvPr id="16" name="Textfeld 15">
            <a:extLst>
              <a:ext uri="{FF2B5EF4-FFF2-40B4-BE49-F238E27FC236}">
                <a16:creationId xmlns:a16="http://schemas.microsoft.com/office/drawing/2014/main" id="{B2066803-8C56-4AD9-83EF-8BF8EA49F46A}"/>
              </a:ext>
            </a:extLst>
          </p:cNvPr>
          <p:cNvSpPr txBox="1"/>
          <p:nvPr/>
        </p:nvSpPr>
        <p:spPr>
          <a:xfrm>
            <a:off x="2998585" y="3935889"/>
            <a:ext cx="1805055" cy="1570430"/>
          </a:xfrm>
          <a:prstGeom prst="rect">
            <a:avLst/>
          </a:prstGeom>
          <a:solidFill>
            <a:schemeClr val="bg1">
              <a:lumMod val="75000"/>
            </a:schemeClr>
          </a:solidFill>
          <a:ln w="6350">
            <a:solidFill>
              <a:schemeClr val="bg1">
                <a:lumMod val="50000"/>
              </a:schemeClr>
            </a:solidFill>
          </a:ln>
        </p:spPr>
        <p:txBody>
          <a:bodyPr wrap="square">
            <a:spAutoFit/>
          </a:bodyPr>
          <a:lstStyle/>
          <a:p>
            <a:pPr>
              <a:defRPr/>
            </a:pPr>
            <a:r>
              <a:rPr lang="de-DE" sz="1100">
                <a:cs typeface="Arial" charset="0"/>
              </a:rPr>
              <a:t>Further </a:t>
            </a:r>
            <a:r>
              <a:rPr lang="de-DE" sz="1100" err="1">
                <a:cs typeface="Arial" charset="0"/>
              </a:rPr>
              <a:t>professions</a:t>
            </a:r>
            <a:r>
              <a:rPr lang="de-DE" sz="1100">
                <a:cs typeface="Arial" charset="0"/>
              </a:rPr>
              <a:t> in </a:t>
            </a:r>
            <a:r>
              <a:rPr lang="de-DE" sz="1100" err="1">
                <a:cs typeface="Arial" charset="0"/>
              </a:rPr>
              <a:t>the</a:t>
            </a:r>
            <a:r>
              <a:rPr lang="de-DE" sz="1100">
                <a:cs typeface="Arial" charset="0"/>
              </a:rPr>
              <a:t> </a:t>
            </a:r>
            <a:r>
              <a:rPr lang="de-DE" sz="1100" err="1">
                <a:cs typeface="Arial" charset="0"/>
              </a:rPr>
              <a:t>trade</a:t>
            </a:r>
            <a:r>
              <a:rPr lang="de-DE" sz="1100">
                <a:cs typeface="Arial" charset="0"/>
              </a:rPr>
              <a:t> </a:t>
            </a:r>
            <a:r>
              <a:rPr lang="de-DE" sz="1100" err="1">
                <a:cs typeface="Arial" charset="0"/>
              </a:rPr>
              <a:t>sector</a:t>
            </a:r>
            <a:r>
              <a:rPr lang="de-DE" sz="1100">
                <a:cs typeface="Arial" charset="0"/>
              </a:rPr>
              <a:t>: :</a:t>
            </a:r>
          </a:p>
          <a:p>
            <a:pPr>
              <a:defRPr/>
            </a:pPr>
            <a:endParaRPr lang="de-DE" sz="1100">
              <a:cs typeface="Arial" charset="0"/>
            </a:endParaRPr>
          </a:p>
          <a:p>
            <a:pPr>
              <a:defRPr/>
            </a:pPr>
            <a:r>
              <a:rPr lang="de-DE" sz="1051" err="1">
                <a:cs typeface="Arial" charset="0"/>
              </a:rPr>
              <a:t>Salesperson</a:t>
            </a:r>
            <a:r>
              <a:rPr lang="de-DE" sz="1051">
                <a:cs typeface="Arial" charset="0"/>
              </a:rPr>
              <a:t> </a:t>
            </a:r>
            <a:r>
              <a:rPr lang="de-DE" sz="1051" err="1">
                <a:cs typeface="Arial" charset="0"/>
              </a:rPr>
              <a:t>specialising</a:t>
            </a:r>
            <a:r>
              <a:rPr lang="de-DE" sz="1051">
                <a:cs typeface="Arial" charset="0"/>
              </a:rPr>
              <a:t> in </a:t>
            </a:r>
            <a:r>
              <a:rPr lang="de-DE" sz="1051" err="1">
                <a:cs typeface="Arial" charset="0"/>
              </a:rPr>
              <a:t>foodstuffs</a:t>
            </a:r>
            <a:r>
              <a:rPr lang="de-DE" sz="1051">
                <a:cs typeface="Arial" charset="0"/>
              </a:rPr>
              <a:t>, </a:t>
            </a:r>
            <a:r>
              <a:rPr lang="de-DE" sz="1051" err="1">
                <a:cs typeface="Arial" charset="0"/>
              </a:rPr>
              <a:t>Chemist</a:t>
            </a:r>
            <a:r>
              <a:rPr lang="de-DE" sz="1051">
                <a:cs typeface="Arial" charset="0"/>
              </a:rPr>
              <a:t>,</a:t>
            </a:r>
          </a:p>
          <a:p>
            <a:pPr>
              <a:defRPr/>
            </a:pPr>
            <a:r>
              <a:rPr lang="de-DE" sz="1051">
                <a:cs typeface="Arial" charset="0"/>
              </a:rPr>
              <a:t>Automobile </a:t>
            </a:r>
            <a:r>
              <a:rPr lang="de-DE" sz="1051" err="1">
                <a:cs typeface="Arial" charset="0"/>
              </a:rPr>
              <a:t>business</a:t>
            </a:r>
            <a:r>
              <a:rPr lang="de-DE" sz="1051">
                <a:cs typeface="Arial" charset="0"/>
              </a:rPr>
              <a:t> </a:t>
            </a:r>
            <a:r>
              <a:rPr lang="de-DE" sz="1051" err="1">
                <a:cs typeface="Arial" charset="0"/>
              </a:rPr>
              <a:t>administrator</a:t>
            </a:r>
            <a:r>
              <a:rPr lang="de-DE" sz="1051">
                <a:cs typeface="Arial" charset="0"/>
              </a:rPr>
              <a:t>, </a:t>
            </a:r>
            <a:r>
              <a:rPr lang="de-DE" sz="1051" err="1">
                <a:cs typeface="Arial" charset="0"/>
              </a:rPr>
              <a:t>Bookseller</a:t>
            </a:r>
            <a:r>
              <a:rPr lang="de-DE" sz="1051">
                <a:cs typeface="Arial" charset="0"/>
              </a:rPr>
              <a:t>, </a:t>
            </a:r>
            <a:r>
              <a:rPr lang="en-US" sz="1051">
                <a:cs typeface="Arial" charset="0"/>
              </a:rPr>
              <a:t>Specialist retail assistant for the music branch</a:t>
            </a:r>
            <a:endParaRPr lang="de-DE" sz="1051">
              <a:cs typeface="Arial" charset="0"/>
            </a:endParaRPr>
          </a:p>
        </p:txBody>
      </p:sp>
      <p:sp>
        <p:nvSpPr>
          <p:cNvPr id="15" name="Textfeld 14">
            <a:extLst>
              <a:ext uri="{FF2B5EF4-FFF2-40B4-BE49-F238E27FC236}">
                <a16:creationId xmlns:a16="http://schemas.microsoft.com/office/drawing/2014/main" id="{CE8CB248-88D7-4987-9B35-53817FAD8B41}"/>
              </a:ext>
            </a:extLst>
          </p:cNvPr>
          <p:cNvSpPr txBox="1"/>
          <p:nvPr/>
        </p:nvSpPr>
        <p:spPr>
          <a:xfrm>
            <a:off x="1133062" y="5370442"/>
            <a:ext cx="1557063" cy="430887"/>
          </a:xfrm>
          <a:prstGeom prst="rect">
            <a:avLst/>
          </a:prstGeom>
          <a:solidFill>
            <a:schemeClr val="bg1">
              <a:lumMod val="85000"/>
            </a:schemeClr>
          </a:solidFill>
          <a:ln w="6350">
            <a:solidFill>
              <a:schemeClr val="bg1">
                <a:lumMod val="50000"/>
              </a:schemeClr>
            </a:solidFill>
          </a:ln>
        </p:spPr>
        <p:txBody>
          <a:bodyPr wrap="square">
            <a:spAutoFit/>
          </a:bodyPr>
          <a:lstStyle>
            <a:defPPr>
              <a:defRPr lang="de-DE"/>
            </a:defPPr>
            <a:lvl1pPr>
              <a:defRPr sz="1000"/>
            </a:lvl1pPr>
          </a:lstStyle>
          <a:p>
            <a:pPr algn="ctr">
              <a:defRPr/>
            </a:pPr>
            <a:r>
              <a:rPr lang="en-US" sz="1100">
                <a:cs typeface="Arial" charset="0"/>
              </a:rPr>
              <a:t>Sales assistant for retail services</a:t>
            </a:r>
            <a:endParaRPr lang="de-DE" sz="1100">
              <a:cs typeface="Arial" charset="0"/>
            </a:endParaRPr>
          </a:p>
        </p:txBody>
      </p:sp>
      <p:sp>
        <p:nvSpPr>
          <p:cNvPr id="18" name="Textfeld 17">
            <a:extLst>
              <a:ext uri="{FF2B5EF4-FFF2-40B4-BE49-F238E27FC236}">
                <a16:creationId xmlns:a16="http://schemas.microsoft.com/office/drawing/2014/main" id="{A90129B2-28F5-4F52-AE3F-936CB32DB1BA}"/>
              </a:ext>
            </a:extLst>
          </p:cNvPr>
          <p:cNvSpPr txBox="1"/>
          <p:nvPr/>
        </p:nvSpPr>
        <p:spPr>
          <a:xfrm>
            <a:off x="2998584" y="2516742"/>
            <a:ext cx="1805053" cy="600164"/>
          </a:xfrm>
          <a:prstGeom prst="rect">
            <a:avLst/>
          </a:prstGeom>
          <a:solidFill>
            <a:schemeClr val="bg1">
              <a:lumMod val="75000"/>
            </a:schemeClr>
          </a:solidFill>
          <a:ln w="6350">
            <a:solidFill>
              <a:schemeClr val="bg1">
                <a:lumMod val="50000"/>
              </a:schemeClr>
            </a:solidFill>
          </a:ln>
        </p:spPr>
        <p:txBody>
          <a:bodyPr wrap="square">
            <a:spAutoFit/>
          </a:bodyPr>
          <a:lstStyle>
            <a:defPPr>
              <a:defRPr lang="de-DE"/>
            </a:defPPr>
            <a:lvl1pPr>
              <a:defRPr sz="1000"/>
            </a:lvl1pPr>
          </a:lstStyle>
          <a:p>
            <a:pPr>
              <a:defRPr/>
            </a:pPr>
            <a:r>
              <a:rPr lang="en-US" sz="1100">
                <a:cs typeface="Arial" charset="0"/>
              </a:rPr>
              <a:t>Wholesale and foreign trade clerk -  specializing in wholesale or foreign trade</a:t>
            </a:r>
            <a:endParaRPr lang="de-DE" sz="1100">
              <a:solidFill>
                <a:schemeClr val="accent4">
                  <a:lumMod val="85000"/>
                  <a:lumOff val="15000"/>
                </a:schemeClr>
              </a:solidFill>
              <a:cs typeface="Arial" charset="0"/>
            </a:endParaRPr>
          </a:p>
        </p:txBody>
      </p:sp>
      <p:sp>
        <p:nvSpPr>
          <p:cNvPr id="19" name="Textfeld 18">
            <a:extLst>
              <a:ext uri="{FF2B5EF4-FFF2-40B4-BE49-F238E27FC236}">
                <a16:creationId xmlns:a16="http://schemas.microsoft.com/office/drawing/2014/main" id="{6C465078-B0FB-49D4-B878-61D69BBF85AC}"/>
              </a:ext>
            </a:extLst>
          </p:cNvPr>
          <p:cNvSpPr txBox="1"/>
          <p:nvPr/>
        </p:nvSpPr>
        <p:spPr>
          <a:xfrm>
            <a:off x="4959627" y="2059679"/>
            <a:ext cx="1805052" cy="769441"/>
          </a:xfrm>
          <a:prstGeom prst="rect">
            <a:avLst/>
          </a:prstGeom>
          <a:solidFill>
            <a:schemeClr val="bg1">
              <a:lumMod val="65000"/>
            </a:schemeClr>
          </a:solidFill>
          <a:ln w="6350">
            <a:solidFill>
              <a:schemeClr val="bg1">
                <a:lumMod val="50000"/>
              </a:schemeClr>
            </a:solidFill>
          </a:ln>
        </p:spPr>
        <p:txBody>
          <a:bodyPr wrap="square">
            <a:spAutoFit/>
          </a:bodyPr>
          <a:lstStyle>
            <a:defPPr>
              <a:defRPr lang="de-DE"/>
            </a:defPPr>
            <a:lvl1pPr>
              <a:defRPr sz="1000"/>
            </a:lvl1pPr>
          </a:lstStyle>
          <a:p>
            <a:pPr>
              <a:defRPr/>
            </a:pPr>
            <a:r>
              <a:rPr lang="de-DE" sz="1100">
                <a:cs typeface="Arial" charset="0"/>
              </a:rPr>
              <a:t>Consultants </a:t>
            </a:r>
            <a:r>
              <a:rPr lang="de-DE" sz="1100" err="1">
                <a:cs typeface="Arial" charset="0"/>
              </a:rPr>
              <a:t>for</a:t>
            </a:r>
            <a:r>
              <a:rPr lang="de-DE" sz="1100">
                <a:cs typeface="Arial" charset="0"/>
              </a:rPr>
              <a:t> </a:t>
            </a:r>
            <a:r>
              <a:rPr lang="de-DE" sz="1100" err="1">
                <a:cs typeface="Arial" charset="0"/>
              </a:rPr>
              <a:t>example</a:t>
            </a:r>
            <a:r>
              <a:rPr lang="de-DE" sz="1100">
                <a:cs typeface="Arial" charset="0"/>
              </a:rPr>
              <a:t> </a:t>
            </a:r>
            <a:r>
              <a:rPr lang="de-DE" sz="1100" err="1">
                <a:cs typeface="Arial" charset="0"/>
              </a:rPr>
              <a:t>for</a:t>
            </a:r>
            <a:r>
              <a:rPr lang="de-DE" sz="1100">
                <a:cs typeface="Arial" charset="0"/>
              </a:rPr>
              <a:t> </a:t>
            </a:r>
            <a:r>
              <a:rPr lang="de-DE" sz="1100" err="1">
                <a:cs typeface="Arial" charset="0"/>
              </a:rPr>
              <a:t>wine</a:t>
            </a:r>
            <a:r>
              <a:rPr lang="de-DE" sz="1100">
                <a:cs typeface="Arial" charset="0"/>
              </a:rPr>
              <a:t>, </a:t>
            </a:r>
            <a:r>
              <a:rPr lang="de-DE" sz="1100" err="1">
                <a:cs typeface="Arial" charset="0"/>
              </a:rPr>
              <a:t>constructional</a:t>
            </a:r>
            <a:r>
              <a:rPr lang="de-DE" sz="1100">
                <a:cs typeface="Arial" charset="0"/>
              </a:rPr>
              <a:t>, </a:t>
            </a:r>
            <a:r>
              <a:rPr lang="de-DE" sz="1100" err="1">
                <a:cs typeface="Arial" charset="0"/>
              </a:rPr>
              <a:t>do-it-yourself</a:t>
            </a:r>
            <a:r>
              <a:rPr lang="de-DE" sz="1100">
                <a:cs typeface="Arial" charset="0"/>
              </a:rPr>
              <a:t> </a:t>
            </a:r>
            <a:r>
              <a:rPr lang="de-DE" sz="1100" err="1">
                <a:cs typeface="Arial" charset="0"/>
              </a:rPr>
              <a:t>demand</a:t>
            </a:r>
            <a:r>
              <a:rPr lang="de-DE" sz="1100">
                <a:cs typeface="Arial" charset="0"/>
              </a:rPr>
              <a:t> </a:t>
            </a:r>
            <a:r>
              <a:rPr lang="de-DE" sz="1100" err="1">
                <a:cs typeface="Arial" charset="0"/>
              </a:rPr>
              <a:t>and</a:t>
            </a:r>
            <a:r>
              <a:rPr lang="de-DE" sz="1100">
                <a:cs typeface="Arial" charset="0"/>
              </a:rPr>
              <a:t> </a:t>
            </a:r>
            <a:r>
              <a:rPr lang="de-DE" sz="1100" err="1">
                <a:cs typeface="Arial" charset="0"/>
              </a:rPr>
              <a:t>other</a:t>
            </a:r>
            <a:r>
              <a:rPr lang="de-DE" sz="1100">
                <a:cs typeface="Arial" charset="0"/>
              </a:rPr>
              <a:t> </a:t>
            </a:r>
            <a:r>
              <a:rPr lang="de-DE" sz="1100" err="1">
                <a:cs typeface="Arial" charset="0"/>
              </a:rPr>
              <a:t>sections</a:t>
            </a:r>
            <a:r>
              <a:rPr lang="de-DE" sz="1100">
                <a:cs typeface="Arial" charset="0"/>
              </a:rPr>
              <a:t> </a:t>
            </a:r>
            <a:r>
              <a:rPr lang="de-DE" sz="1100" err="1">
                <a:cs typeface="Arial" charset="0"/>
              </a:rPr>
              <a:t>of</a:t>
            </a:r>
            <a:r>
              <a:rPr lang="de-DE" sz="1100">
                <a:cs typeface="Arial" charset="0"/>
              </a:rPr>
              <a:t> </a:t>
            </a:r>
            <a:r>
              <a:rPr lang="de-DE" sz="1100" err="1">
                <a:cs typeface="Arial" charset="0"/>
              </a:rPr>
              <a:t>goods</a:t>
            </a:r>
            <a:r>
              <a:rPr lang="de-DE" sz="1100">
                <a:cs typeface="Arial" charset="0"/>
              </a:rPr>
              <a:t>*</a:t>
            </a:r>
          </a:p>
        </p:txBody>
      </p:sp>
      <p:sp>
        <p:nvSpPr>
          <p:cNvPr id="20" name="Textfeld 19">
            <a:extLst>
              <a:ext uri="{FF2B5EF4-FFF2-40B4-BE49-F238E27FC236}">
                <a16:creationId xmlns:a16="http://schemas.microsoft.com/office/drawing/2014/main" id="{661BB008-EF89-43E2-A45B-0C9C9A5F2BB1}"/>
              </a:ext>
            </a:extLst>
          </p:cNvPr>
          <p:cNvSpPr txBox="1"/>
          <p:nvPr/>
        </p:nvSpPr>
        <p:spPr>
          <a:xfrm>
            <a:off x="6985689" y="2798420"/>
            <a:ext cx="1681233" cy="430887"/>
          </a:xfrm>
          <a:prstGeom prst="rect">
            <a:avLst/>
          </a:prstGeom>
          <a:solidFill>
            <a:srgbClr val="3399FF"/>
          </a:solidFill>
          <a:ln w="6350">
            <a:solidFill>
              <a:schemeClr val="bg1">
                <a:lumMod val="50000"/>
              </a:schemeClr>
            </a:solidFill>
          </a:ln>
        </p:spPr>
        <p:txBody>
          <a:bodyPr wrap="square">
            <a:spAutoFit/>
          </a:bodyPr>
          <a:lstStyle>
            <a:defPPr>
              <a:defRPr lang="de-DE"/>
            </a:defPPr>
            <a:lvl1pPr>
              <a:defRPr sz="1000"/>
            </a:lvl1pPr>
          </a:lstStyle>
          <a:p>
            <a:pPr>
              <a:defRPr/>
            </a:pPr>
            <a:r>
              <a:rPr lang="de-DE" sz="1100">
                <a:solidFill>
                  <a:schemeClr val="bg1"/>
                </a:solidFill>
                <a:cs typeface="Arial" charset="0"/>
              </a:rPr>
              <a:t>Bachelor of Arts</a:t>
            </a:r>
          </a:p>
          <a:p>
            <a:pPr>
              <a:defRPr/>
            </a:pPr>
            <a:r>
              <a:rPr lang="de-DE" sz="1100">
                <a:solidFill>
                  <a:schemeClr val="bg1"/>
                </a:solidFill>
                <a:cs typeface="Arial" charset="0"/>
              </a:rPr>
              <a:t>Retail and Distribution</a:t>
            </a:r>
          </a:p>
        </p:txBody>
      </p:sp>
      <p:sp>
        <p:nvSpPr>
          <p:cNvPr id="21" name="Textfeld 20">
            <a:extLst>
              <a:ext uri="{FF2B5EF4-FFF2-40B4-BE49-F238E27FC236}">
                <a16:creationId xmlns:a16="http://schemas.microsoft.com/office/drawing/2014/main" id="{6A909CF0-FA80-478D-B1A6-036A65C55372}"/>
              </a:ext>
            </a:extLst>
          </p:cNvPr>
          <p:cNvSpPr txBox="1"/>
          <p:nvPr/>
        </p:nvSpPr>
        <p:spPr>
          <a:xfrm>
            <a:off x="6985687" y="3488765"/>
            <a:ext cx="1681232" cy="430887"/>
          </a:xfrm>
          <a:prstGeom prst="rect">
            <a:avLst/>
          </a:prstGeom>
          <a:solidFill>
            <a:schemeClr val="bg1">
              <a:lumMod val="50000"/>
            </a:schemeClr>
          </a:solidFill>
          <a:ln w="6350">
            <a:solidFill>
              <a:schemeClr val="bg1">
                <a:lumMod val="50000"/>
              </a:schemeClr>
            </a:solidFill>
          </a:ln>
        </p:spPr>
        <p:txBody>
          <a:bodyPr wrap="square">
            <a:spAutoFit/>
          </a:bodyPr>
          <a:lstStyle>
            <a:defPPr>
              <a:defRPr lang="de-DE"/>
            </a:defPPr>
            <a:lvl1pPr>
              <a:defRPr sz="1000"/>
            </a:lvl1pPr>
          </a:lstStyle>
          <a:p>
            <a:pPr>
              <a:defRPr/>
            </a:pPr>
            <a:r>
              <a:rPr lang="de-DE" sz="1100">
                <a:solidFill>
                  <a:schemeClr val="bg1"/>
                </a:solidFill>
                <a:cs typeface="Arial" charset="0"/>
              </a:rPr>
              <a:t>Certified  </a:t>
            </a:r>
            <a:r>
              <a:rPr lang="de-DE" sz="1100" err="1">
                <a:solidFill>
                  <a:schemeClr val="bg1"/>
                </a:solidFill>
                <a:cs typeface="Arial" charset="0"/>
              </a:rPr>
              <a:t>commercial</a:t>
            </a:r>
            <a:r>
              <a:rPr lang="de-DE" sz="1100">
                <a:solidFill>
                  <a:schemeClr val="bg1"/>
                </a:solidFill>
                <a:cs typeface="Arial" charset="0"/>
              </a:rPr>
              <a:t> </a:t>
            </a:r>
            <a:r>
              <a:rPr lang="de-DE" sz="1100" err="1">
                <a:solidFill>
                  <a:schemeClr val="bg1"/>
                </a:solidFill>
                <a:cs typeface="Arial" charset="0"/>
              </a:rPr>
              <a:t>specialist</a:t>
            </a:r>
            <a:endParaRPr lang="de-DE" sz="1100">
              <a:solidFill>
                <a:schemeClr val="bg1"/>
              </a:solidFill>
              <a:cs typeface="Arial" charset="0"/>
            </a:endParaRPr>
          </a:p>
        </p:txBody>
      </p:sp>
      <p:sp>
        <p:nvSpPr>
          <p:cNvPr id="22" name="Textfeld 21">
            <a:extLst>
              <a:ext uri="{FF2B5EF4-FFF2-40B4-BE49-F238E27FC236}">
                <a16:creationId xmlns:a16="http://schemas.microsoft.com/office/drawing/2014/main" id="{68134359-9397-460F-A397-345D59D63645}"/>
              </a:ext>
            </a:extLst>
          </p:cNvPr>
          <p:cNvSpPr txBox="1"/>
          <p:nvPr/>
        </p:nvSpPr>
        <p:spPr>
          <a:xfrm>
            <a:off x="8892694" y="2808361"/>
            <a:ext cx="1829279" cy="430887"/>
          </a:xfrm>
          <a:prstGeom prst="rect">
            <a:avLst/>
          </a:prstGeom>
          <a:solidFill>
            <a:srgbClr val="000099"/>
          </a:solidFill>
          <a:ln w="6350">
            <a:solidFill>
              <a:schemeClr val="bg1">
                <a:lumMod val="50000"/>
              </a:schemeClr>
            </a:solidFill>
          </a:ln>
        </p:spPr>
        <p:txBody>
          <a:bodyPr wrap="square">
            <a:spAutoFit/>
          </a:bodyPr>
          <a:lstStyle>
            <a:defPPr>
              <a:defRPr lang="de-DE"/>
            </a:defPPr>
            <a:lvl1pPr>
              <a:defRPr sz="1000"/>
            </a:lvl1pPr>
          </a:lstStyle>
          <a:p>
            <a:pPr>
              <a:defRPr/>
            </a:pPr>
            <a:r>
              <a:rPr lang="de-DE" sz="1100">
                <a:solidFill>
                  <a:schemeClr val="bg1"/>
                </a:solidFill>
                <a:cs typeface="Arial" charset="0"/>
              </a:rPr>
              <a:t>Master </a:t>
            </a:r>
            <a:r>
              <a:rPr lang="de-DE" sz="1100" err="1">
                <a:solidFill>
                  <a:schemeClr val="bg1"/>
                </a:solidFill>
                <a:cs typeface="Arial" charset="0"/>
              </a:rPr>
              <a:t>of</a:t>
            </a:r>
            <a:r>
              <a:rPr lang="de-DE" sz="1100">
                <a:solidFill>
                  <a:schemeClr val="bg1"/>
                </a:solidFill>
                <a:cs typeface="Arial" charset="0"/>
              </a:rPr>
              <a:t> Marketing and Sales</a:t>
            </a:r>
          </a:p>
        </p:txBody>
      </p:sp>
      <p:sp>
        <p:nvSpPr>
          <p:cNvPr id="13357" name="Textfeld 1">
            <a:extLst>
              <a:ext uri="{FF2B5EF4-FFF2-40B4-BE49-F238E27FC236}">
                <a16:creationId xmlns:a16="http://schemas.microsoft.com/office/drawing/2014/main" id="{997E47BC-408A-4E32-8A5A-D83AEDB5BF4A}"/>
              </a:ext>
            </a:extLst>
          </p:cNvPr>
          <p:cNvSpPr txBox="1">
            <a:spLocks noChangeArrowheads="1"/>
          </p:cNvSpPr>
          <p:nvPr/>
        </p:nvSpPr>
        <p:spPr bwMode="auto">
          <a:xfrm>
            <a:off x="2566990" y="6178547"/>
            <a:ext cx="46815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Calibri" panose="020F0502020204030204" pitchFamily="34" charset="0"/>
                <a:cs typeface="Arial" panose="020B0604020202020204" pitchFamily="34" charset="0"/>
              </a:defRPr>
            </a:lvl1pPr>
            <a:lvl2pPr marL="742950" indent="-285750" eaLnBrk="0" hangingPunct="0">
              <a:defRPr sz="1200">
                <a:solidFill>
                  <a:schemeClr val="tx1"/>
                </a:solidFill>
                <a:latin typeface="Calibri" panose="020F0502020204030204" pitchFamily="34" charset="0"/>
                <a:cs typeface="Arial" panose="020B0604020202020204" pitchFamily="34" charset="0"/>
              </a:defRPr>
            </a:lvl2pPr>
            <a:lvl3pPr marL="1143000" indent="-228600" eaLnBrk="0" hangingPunct="0">
              <a:defRPr sz="1200">
                <a:solidFill>
                  <a:schemeClr val="tx1"/>
                </a:solidFill>
                <a:latin typeface="Calibri" panose="020F0502020204030204" pitchFamily="34" charset="0"/>
                <a:cs typeface="Arial" panose="020B0604020202020204" pitchFamily="34" charset="0"/>
              </a:defRPr>
            </a:lvl3pPr>
            <a:lvl4pPr marL="1600200" indent="-228600" eaLnBrk="0" hangingPunct="0">
              <a:defRPr sz="1200">
                <a:solidFill>
                  <a:schemeClr val="tx1"/>
                </a:solidFill>
                <a:latin typeface="Calibri" panose="020F0502020204030204" pitchFamily="34" charset="0"/>
                <a:cs typeface="Arial" panose="020B0604020202020204" pitchFamily="34" charset="0"/>
              </a:defRPr>
            </a:lvl4pPr>
            <a:lvl5pPr marL="2057400" indent="-228600" eaLnBrk="0" hangingPunct="0">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Calibri" panose="020F0502020204030204" pitchFamily="34" charset="0"/>
                <a:cs typeface="Arial" panose="020B0604020202020204" pitchFamily="34" charset="0"/>
              </a:defRPr>
            </a:lvl9pPr>
          </a:lstStyle>
          <a:p>
            <a:pPr eaLnBrk="1" hangingPunct="1"/>
            <a:r>
              <a:rPr lang="de-DE" altLang="de-DE" sz="900"/>
              <a:t>*= </a:t>
            </a:r>
            <a:r>
              <a:rPr lang="de-DE" altLang="de-DE" sz="900" err="1"/>
              <a:t>these</a:t>
            </a:r>
            <a:r>
              <a:rPr lang="de-DE" altLang="de-DE" sz="900"/>
              <a:t> </a:t>
            </a:r>
            <a:r>
              <a:rPr lang="de-DE" altLang="de-DE" sz="900" err="1"/>
              <a:t>qualifications</a:t>
            </a:r>
            <a:r>
              <a:rPr lang="de-DE" altLang="de-DE" sz="900"/>
              <a:t> </a:t>
            </a:r>
            <a:r>
              <a:rPr lang="de-DE" altLang="de-DE" sz="900" err="1"/>
              <a:t>have</a:t>
            </a:r>
            <a:r>
              <a:rPr lang="de-DE" altLang="de-DE" sz="900"/>
              <a:t> not </a:t>
            </a:r>
            <a:r>
              <a:rPr lang="de-DE" altLang="de-DE" sz="900" err="1"/>
              <a:t>yet</a:t>
            </a:r>
            <a:r>
              <a:rPr lang="de-DE" altLang="de-DE" sz="900"/>
              <a:t> </a:t>
            </a:r>
            <a:r>
              <a:rPr lang="de-DE" altLang="de-DE" sz="900" err="1"/>
              <a:t>been</a:t>
            </a:r>
            <a:r>
              <a:rPr lang="de-DE" altLang="de-DE" sz="900"/>
              <a:t> </a:t>
            </a:r>
            <a:r>
              <a:rPr lang="de-DE" altLang="de-DE" sz="900" err="1"/>
              <a:t>officially</a:t>
            </a:r>
            <a:r>
              <a:rPr lang="de-DE" altLang="de-DE" sz="900"/>
              <a:t> </a:t>
            </a:r>
            <a:r>
              <a:rPr lang="de-DE" altLang="de-DE" sz="900" err="1"/>
              <a:t>allocated</a:t>
            </a:r>
            <a:r>
              <a:rPr lang="de-DE" altLang="de-DE" sz="900"/>
              <a:t> </a:t>
            </a:r>
            <a:r>
              <a:rPr lang="de-DE" altLang="de-DE" sz="900" err="1"/>
              <a:t>to</a:t>
            </a:r>
            <a:r>
              <a:rPr lang="de-DE" altLang="de-DE" sz="900"/>
              <a:t> </a:t>
            </a:r>
            <a:r>
              <a:rPr lang="de-DE" altLang="de-DE" sz="900" err="1"/>
              <a:t>the</a:t>
            </a:r>
            <a:r>
              <a:rPr lang="de-DE" altLang="de-DE" sz="900"/>
              <a:t> GQF </a:t>
            </a:r>
            <a:r>
              <a:rPr lang="de-DE" altLang="de-DE" sz="900" err="1"/>
              <a:t>level</a:t>
            </a:r>
            <a:r>
              <a:rPr lang="de-DE" altLang="de-DE" sz="900"/>
              <a:t> 5 </a:t>
            </a:r>
          </a:p>
        </p:txBody>
      </p:sp>
      <p:sp>
        <p:nvSpPr>
          <p:cNvPr id="23" name="Textfeld 22">
            <a:extLst>
              <a:ext uri="{FF2B5EF4-FFF2-40B4-BE49-F238E27FC236}">
                <a16:creationId xmlns:a16="http://schemas.microsoft.com/office/drawing/2014/main" id="{97C22A62-F5A9-46E0-A908-0DB56A1A780A}"/>
              </a:ext>
            </a:extLst>
          </p:cNvPr>
          <p:cNvSpPr txBox="1"/>
          <p:nvPr/>
        </p:nvSpPr>
        <p:spPr>
          <a:xfrm>
            <a:off x="2998586" y="3335056"/>
            <a:ext cx="1805052" cy="430887"/>
          </a:xfrm>
          <a:prstGeom prst="rect">
            <a:avLst/>
          </a:prstGeom>
          <a:solidFill>
            <a:schemeClr val="bg1">
              <a:lumMod val="75000"/>
            </a:schemeClr>
          </a:solidFill>
          <a:ln w="6350">
            <a:solidFill>
              <a:schemeClr val="bg1">
                <a:lumMod val="50000"/>
              </a:schemeClr>
            </a:solidFill>
          </a:ln>
        </p:spPr>
        <p:txBody>
          <a:bodyPr wrap="square">
            <a:spAutoFit/>
          </a:bodyPr>
          <a:lstStyle>
            <a:defPPr>
              <a:defRPr lang="de-DE"/>
            </a:defPPr>
            <a:lvl1pPr>
              <a:defRPr sz="1000"/>
            </a:lvl1pPr>
          </a:lstStyle>
          <a:p>
            <a:pPr>
              <a:defRPr/>
            </a:pPr>
            <a:r>
              <a:rPr lang="en-US" sz="1100">
                <a:cs typeface="Arial" charset="0"/>
              </a:rPr>
              <a:t>Management assistant for e-commerce </a:t>
            </a:r>
            <a:endParaRPr lang="de-DE" sz="1100">
              <a:solidFill>
                <a:schemeClr val="accent4">
                  <a:lumMod val="85000"/>
                  <a:lumOff val="15000"/>
                </a:schemeClr>
              </a:solidFill>
              <a:cs typeface="Arial" charset="0"/>
            </a:endParaRPr>
          </a:p>
        </p:txBody>
      </p:sp>
      <p:sp>
        <p:nvSpPr>
          <p:cNvPr id="24" name="Textfeld 23">
            <a:extLst>
              <a:ext uri="{FF2B5EF4-FFF2-40B4-BE49-F238E27FC236}">
                <a16:creationId xmlns:a16="http://schemas.microsoft.com/office/drawing/2014/main" id="{BA16D35F-2EDB-4565-8D15-1CF586855D6C}"/>
              </a:ext>
            </a:extLst>
          </p:cNvPr>
          <p:cNvSpPr txBox="1"/>
          <p:nvPr/>
        </p:nvSpPr>
        <p:spPr>
          <a:xfrm>
            <a:off x="6981404" y="4552440"/>
            <a:ext cx="1681232" cy="769441"/>
          </a:xfrm>
          <a:prstGeom prst="rect">
            <a:avLst/>
          </a:prstGeom>
          <a:solidFill>
            <a:schemeClr val="bg1">
              <a:lumMod val="50000"/>
            </a:schemeClr>
          </a:solidFill>
          <a:ln w="6350">
            <a:solidFill>
              <a:schemeClr val="bg1">
                <a:lumMod val="50000"/>
              </a:schemeClr>
            </a:solidFill>
          </a:ln>
        </p:spPr>
        <p:txBody>
          <a:bodyPr wrap="square">
            <a:spAutoFit/>
          </a:bodyPr>
          <a:lstStyle>
            <a:defPPr>
              <a:defRPr lang="de-DE"/>
            </a:defPPr>
            <a:lvl1pPr>
              <a:defRPr sz="1000"/>
            </a:lvl1pPr>
          </a:lstStyle>
          <a:p>
            <a:pPr>
              <a:defRPr/>
            </a:pPr>
            <a:r>
              <a:rPr lang="de-DE" sz="1100">
                <a:solidFill>
                  <a:schemeClr val="bg1"/>
                </a:solidFill>
                <a:cs typeface="Arial" charset="0"/>
              </a:rPr>
              <a:t>Certified  international </a:t>
            </a:r>
            <a:r>
              <a:rPr lang="de-DE" sz="1100" err="1">
                <a:solidFill>
                  <a:schemeClr val="bg1"/>
                </a:solidFill>
                <a:cs typeface="Arial" charset="0"/>
              </a:rPr>
              <a:t>business</a:t>
            </a:r>
            <a:r>
              <a:rPr lang="de-DE" sz="1100">
                <a:solidFill>
                  <a:schemeClr val="bg1"/>
                </a:solidFill>
                <a:cs typeface="Arial" charset="0"/>
              </a:rPr>
              <a:t> </a:t>
            </a:r>
            <a:r>
              <a:rPr lang="de-DE" sz="1100" err="1">
                <a:solidFill>
                  <a:schemeClr val="bg1"/>
                </a:solidFill>
                <a:cs typeface="Arial" charset="0"/>
              </a:rPr>
              <a:t>manager</a:t>
            </a:r>
            <a:r>
              <a:rPr lang="de-DE" sz="1100">
                <a:solidFill>
                  <a:schemeClr val="bg1"/>
                </a:solidFill>
                <a:cs typeface="Arial" charset="0"/>
              </a:rPr>
              <a:t> / Bachelor Professional in </a:t>
            </a:r>
            <a:r>
              <a:rPr lang="de-DE" sz="1100" err="1">
                <a:solidFill>
                  <a:schemeClr val="bg1"/>
                </a:solidFill>
                <a:cs typeface="Arial" charset="0"/>
              </a:rPr>
              <a:t>foreign</a:t>
            </a:r>
            <a:r>
              <a:rPr lang="de-DE" sz="1100">
                <a:solidFill>
                  <a:schemeClr val="bg1"/>
                </a:solidFill>
                <a:cs typeface="Arial" charset="0"/>
              </a:rPr>
              <a:t> trade</a:t>
            </a:r>
          </a:p>
        </p:txBody>
      </p:sp>
      <p:sp>
        <p:nvSpPr>
          <p:cNvPr id="25" name="Textfeld 24">
            <a:extLst>
              <a:ext uri="{FF2B5EF4-FFF2-40B4-BE49-F238E27FC236}">
                <a16:creationId xmlns:a16="http://schemas.microsoft.com/office/drawing/2014/main" id="{FE39E4A3-AB85-4F27-A1C2-C4F18C5CE84B}"/>
              </a:ext>
            </a:extLst>
          </p:cNvPr>
          <p:cNvSpPr txBox="1"/>
          <p:nvPr/>
        </p:nvSpPr>
        <p:spPr>
          <a:xfrm>
            <a:off x="6991343" y="5380460"/>
            <a:ext cx="1681232" cy="600164"/>
          </a:xfrm>
          <a:prstGeom prst="rect">
            <a:avLst/>
          </a:prstGeom>
          <a:solidFill>
            <a:schemeClr val="bg1">
              <a:lumMod val="50000"/>
            </a:schemeClr>
          </a:solidFill>
          <a:ln w="6350">
            <a:solidFill>
              <a:schemeClr val="bg1">
                <a:lumMod val="50000"/>
              </a:schemeClr>
            </a:solidFill>
          </a:ln>
        </p:spPr>
        <p:txBody>
          <a:bodyPr wrap="square">
            <a:spAutoFit/>
          </a:bodyPr>
          <a:lstStyle>
            <a:defPPr>
              <a:defRPr lang="de-DE"/>
            </a:defPPr>
            <a:lvl1pPr>
              <a:defRPr sz="1000"/>
            </a:lvl1pPr>
          </a:lstStyle>
          <a:p>
            <a:pPr>
              <a:defRPr/>
            </a:pPr>
            <a:r>
              <a:rPr lang="en-US" sz="1100">
                <a:solidFill>
                  <a:schemeClr val="bg1"/>
                </a:solidFill>
                <a:cs typeface="Arial" charset="0"/>
              </a:rPr>
              <a:t>Certified business administrator for e-commerce</a:t>
            </a:r>
            <a:endParaRPr lang="de-DE" sz="1100">
              <a:solidFill>
                <a:schemeClr val="bg1"/>
              </a:solidFill>
              <a:cs typeface="Arial" charset="0"/>
            </a:endParaRPr>
          </a:p>
        </p:txBody>
      </p:sp>
      <p:sp>
        <p:nvSpPr>
          <p:cNvPr id="9" name="Textfeld 8">
            <a:extLst>
              <a:ext uri="{FF2B5EF4-FFF2-40B4-BE49-F238E27FC236}">
                <a16:creationId xmlns:a16="http://schemas.microsoft.com/office/drawing/2014/main" id="{93A2CAEB-5285-49DF-9699-522EFF3F2763}"/>
              </a:ext>
            </a:extLst>
          </p:cNvPr>
          <p:cNvSpPr txBox="1"/>
          <p:nvPr/>
        </p:nvSpPr>
        <p:spPr>
          <a:xfrm>
            <a:off x="1048580" y="198534"/>
            <a:ext cx="9770172" cy="461665"/>
          </a:xfrm>
          <a:prstGeom prst="rect">
            <a:avLst/>
          </a:prstGeom>
          <a:noFill/>
        </p:spPr>
        <p:txBody>
          <a:bodyPr wrap="square" rtlCol="0">
            <a:spAutoFit/>
          </a:bodyPr>
          <a:lstStyle/>
          <a:p>
            <a:r>
              <a:rPr lang="de-DE" sz="2400">
                <a:solidFill>
                  <a:srgbClr val="002060"/>
                </a:solidFill>
              </a:rPr>
              <a:t>Germany: Qualifications Retail and Trade (</a:t>
            </a:r>
            <a:r>
              <a:rPr lang="de-DE" sz="1800">
                <a:effectLst/>
                <a:latin typeface="Calibri" panose="020F0502020204030204" pitchFamily="34" charset="0"/>
                <a:ea typeface="Calibri" panose="020F0502020204030204" pitchFamily="34" charset="0"/>
              </a:rPr>
              <a:t>Mottweiler &amp; Milolaza, 2022)(BiBB)</a:t>
            </a:r>
            <a:endParaRPr lang="de-DE" sz="240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2"/>
          </p:nvPr>
        </p:nvSpPr>
        <p:spPr>
          <a:xfrm>
            <a:off x="659346" y="6298173"/>
            <a:ext cx="957883" cy="163258"/>
          </a:xfrm>
        </p:spPr>
        <p:txBody>
          <a:bodyPr/>
          <a:lstStyle/>
          <a:p>
            <a:r>
              <a:rPr lang="fr-CH"/>
              <a:t>06.02.2023</a:t>
            </a:r>
            <a:endParaRPr lang="de-CH"/>
          </a:p>
        </p:txBody>
      </p:sp>
      <p:grpSp>
        <p:nvGrpSpPr>
          <p:cNvPr id="16" name="Groupe 15">
            <a:extLst>
              <a:ext uri="{FF2B5EF4-FFF2-40B4-BE49-F238E27FC236}">
                <a16:creationId xmlns:a16="http://schemas.microsoft.com/office/drawing/2014/main" id="{0022BDFD-CD92-4573-B557-62965C91FCDF}"/>
              </a:ext>
            </a:extLst>
          </p:cNvPr>
          <p:cNvGrpSpPr/>
          <p:nvPr/>
        </p:nvGrpSpPr>
        <p:grpSpPr>
          <a:xfrm>
            <a:off x="1357919" y="3566395"/>
            <a:ext cx="2170231" cy="1223860"/>
            <a:chOff x="3181243" y="1911047"/>
            <a:chExt cx="2170231" cy="1223860"/>
          </a:xfrm>
        </p:grpSpPr>
        <p:sp>
          <p:nvSpPr>
            <p:cNvPr id="17" name="Rectangle 16">
              <a:extLst>
                <a:ext uri="{FF2B5EF4-FFF2-40B4-BE49-F238E27FC236}">
                  <a16:creationId xmlns:a16="http://schemas.microsoft.com/office/drawing/2014/main" id="{8B8D6645-57F6-418E-B6EB-587313B2ABCC}"/>
                </a:ext>
              </a:extLst>
            </p:cNvPr>
            <p:cNvSpPr/>
            <p:nvPr/>
          </p:nvSpPr>
          <p:spPr>
            <a:xfrm>
              <a:off x="3181243" y="2044056"/>
              <a:ext cx="1459601" cy="1090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ZoneTexte 17">
              <a:extLst>
                <a:ext uri="{FF2B5EF4-FFF2-40B4-BE49-F238E27FC236}">
                  <a16:creationId xmlns:a16="http://schemas.microsoft.com/office/drawing/2014/main" id="{1E61861F-6B83-4962-8DDE-115F4B02F6E2}"/>
                </a:ext>
              </a:extLst>
            </p:cNvPr>
            <p:cNvSpPr txBox="1"/>
            <p:nvPr/>
          </p:nvSpPr>
          <p:spPr>
            <a:xfrm>
              <a:off x="3260863" y="1911047"/>
              <a:ext cx="2090611" cy="10908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H" sz="2800" b="1">
                  <a:latin typeface="Source Sans Pro Light" panose="020B0403030403090204" pitchFamily="34" charset="0"/>
                </a:rPr>
                <a:t>Philipp </a:t>
              </a:r>
              <a:r>
                <a:rPr lang="fr-CH" sz="2800" b="1" kern="1200">
                  <a:latin typeface="Source Sans Pro Light" panose="020B0403030403090204" pitchFamily="34" charset="0"/>
                </a:rPr>
                <a:t>Wyss</a:t>
              </a:r>
            </a:p>
            <a:p>
              <a:pPr marL="0" lvl="0" indent="0" algn="l" defTabSz="711200">
                <a:lnSpc>
                  <a:spcPct val="90000"/>
                </a:lnSpc>
                <a:spcBef>
                  <a:spcPct val="0"/>
                </a:spcBef>
                <a:spcAft>
                  <a:spcPct val="35000"/>
                </a:spcAft>
                <a:buNone/>
              </a:pPr>
              <a:r>
                <a:rPr lang="fr-CH" sz="2000" b="1" kern="1200">
                  <a:latin typeface="Source Sans Pro Light" panose="020B0403030403090204" pitchFamily="34" charset="0"/>
                </a:rPr>
                <a:t>CEO Coop</a:t>
              </a:r>
            </a:p>
          </p:txBody>
        </p:sp>
      </p:grpSp>
      <p:pic>
        <p:nvPicPr>
          <p:cNvPr id="19" name="Picture 2" descr="Conseiller fédéral Guy Parmelin">
            <a:extLst>
              <a:ext uri="{FF2B5EF4-FFF2-40B4-BE49-F238E27FC236}">
                <a16:creationId xmlns:a16="http://schemas.microsoft.com/office/drawing/2014/main" id="{ACC6832F-B2E6-4F77-A8A6-8410C29B3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28" r="27528"/>
          <a:stretch>
            <a:fillRect/>
          </a:stretch>
        </p:blipFill>
        <p:spPr bwMode="auto">
          <a:xfrm>
            <a:off x="4604951" y="286457"/>
            <a:ext cx="2031466" cy="268243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e 23">
            <a:extLst>
              <a:ext uri="{FF2B5EF4-FFF2-40B4-BE49-F238E27FC236}">
                <a16:creationId xmlns:a16="http://schemas.microsoft.com/office/drawing/2014/main" id="{55DCC8BB-1674-423A-AD67-22B5EAD25BDC}"/>
              </a:ext>
            </a:extLst>
          </p:cNvPr>
          <p:cNvGrpSpPr/>
          <p:nvPr/>
        </p:nvGrpSpPr>
        <p:grpSpPr>
          <a:xfrm>
            <a:off x="1507113" y="559827"/>
            <a:ext cx="2686359" cy="2770570"/>
            <a:chOff x="2857108" y="362523"/>
            <a:chExt cx="2686359" cy="2770570"/>
          </a:xfrm>
        </p:grpSpPr>
        <p:sp>
          <p:nvSpPr>
            <p:cNvPr id="25" name="Rectangle 24">
              <a:extLst>
                <a:ext uri="{FF2B5EF4-FFF2-40B4-BE49-F238E27FC236}">
                  <a16:creationId xmlns:a16="http://schemas.microsoft.com/office/drawing/2014/main" id="{40C8AD86-AC4D-4DE3-A13D-C89101E01524}"/>
                </a:ext>
              </a:extLst>
            </p:cNvPr>
            <p:cNvSpPr/>
            <p:nvPr/>
          </p:nvSpPr>
          <p:spPr>
            <a:xfrm>
              <a:off x="3799745" y="1829901"/>
              <a:ext cx="1743722" cy="13031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ZoneTexte 25">
              <a:extLst>
                <a:ext uri="{FF2B5EF4-FFF2-40B4-BE49-F238E27FC236}">
                  <a16:creationId xmlns:a16="http://schemas.microsoft.com/office/drawing/2014/main" id="{76C50DFD-5303-401E-9FBD-D5B9CC06A601}"/>
                </a:ext>
              </a:extLst>
            </p:cNvPr>
            <p:cNvSpPr txBox="1"/>
            <p:nvPr/>
          </p:nvSpPr>
          <p:spPr>
            <a:xfrm>
              <a:off x="2857108" y="362523"/>
              <a:ext cx="2546271" cy="13031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CH" sz="2400" b="1" kern="1200">
                  <a:latin typeface="Source Sans Pro Light" panose="020B0403030403090204" pitchFamily="34" charset="0"/>
                </a:rPr>
                <a:t>Guy </a:t>
              </a:r>
              <a:r>
                <a:rPr lang="fr-CH" sz="2400" b="1" kern="1200" err="1">
                  <a:latin typeface="Source Sans Pro Light" panose="020B0403030403090204" pitchFamily="34" charset="0"/>
                </a:rPr>
                <a:t>Parmelin</a:t>
              </a:r>
              <a:endParaRPr lang="fr-CH" sz="2400" b="1" kern="1200">
                <a:latin typeface="Source Sans Pro Light" panose="020B0403030403090204" pitchFamily="34" charset="0"/>
              </a:endParaRPr>
            </a:p>
            <a:p>
              <a:pPr marL="0" lvl="0" indent="0" algn="l" defTabSz="711200">
                <a:lnSpc>
                  <a:spcPct val="90000"/>
                </a:lnSpc>
                <a:spcBef>
                  <a:spcPct val="0"/>
                </a:spcBef>
                <a:spcAft>
                  <a:spcPct val="35000"/>
                </a:spcAft>
                <a:buNone/>
              </a:pPr>
              <a:r>
                <a:rPr lang="fr-CH" sz="2000" b="1" kern="1200" err="1">
                  <a:latin typeface="Source Sans Pro Light" panose="020B0403030403090204" pitchFamily="34" charset="0"/>
                </a:rPr>
                <a:t>Minister</a:t>
              </a:r>
              <a:r>
                <a:rPr lang="fr-CH" sz="2000" b="1" kern="1200">
                  <a:latin typeface="Source Sans Pro Light" panose="020B0403030403090204" pitchFamily="34" charset="0"/>
                </a:rPr>
                <a:t> for Education, </a:t>
              </a:r>
              <a:r>
                <a:rPr lang="fr-CH" sz="2000" b="1" kern="1200" err="1">
                  <a:latin typeface="Source Sans Pro Light" panose="020B0403030403090204" pitchFamily="34" charset="0"/>
                </a:rPr>
                <a:t>Economic</a:t>
              </a:r>
              <a:r>
                <a:rPr lang="fr-CH" sz="2000" b="1" kern="1200">
                  <a:latin typeface="Source Sans Pro Light" panose="020B0403030403090204" pitchFamily="34" charset="0"/>
                </a:rPr>
                <a:t> </a:t>
              </a:r>
              <a:r>
                <a:rPr lang="fr-CH" sz="2000" b="1" err="1">
                  <a:latin typeface="Source Sans Pro Light" panose="020B0403030403090204" pitchFamily="34" charset="0"/>
                </a:rPr>
                <a:t>A</a:t>
              </a:r>
              <a:r>
                <a:rPr lang="fr-CH" sz="2000" b="1" kern="1200" err="1">
                  <a:latin typeface="Source Sans Pro Light" panose="020B0403030403090204" pitchFamily="34" charset="0"/>
                </a:rPr>
                <a:t>ffairs</a:t>
              </a:r>
              <a:r>
                <a:rPr lang="fr-CH" sz="2000" b="1" kern="1200">
                  <a:latin typeface="Source Sans Pro Light" panose="020B0403030403090204" pitchFamily="34" charset="0"/>
                </a:rPr>
                <a:t> and Research</a:t>
              </a:r>
            </a:p>
          </p:txBody>
        </p:sp>
      </p:grpSp>
      <p:pic>
        <p:nvPicPr>
          <p:cNvPr id="2" name="Image 1">
            <a:extLst>
              <a:ext uri="{FF2B5EF4-FFF2-40B4-BE49-F238E27FC236}">
                <a16:creationId xmlns:a16="http://schemas.microsoft.com/office/drawing/2014/main" id="{0BF1BD9A-0258-45CC-82BD-15D70FB8E696}"/>
              </a:ext>
            </a:extLst>
          </p:cNvPr>
          <p:cNvPicPr>
            <a:picLocks noChangeAspect="1"/>
          </p:cNvPicPr>
          <p:nvPr/>
        </p:nvPicPr>
        <p:blipFill>
          <a:blip r:embed="rId3"/>
          <a:stretch>
            <a:fillRect/>
          </a:stretch>
        </p:blipFill>
        <p:spPr>
          <a:xfrm>
            <a:off x="1316040" y="2257811"/>
            <a:ext cx="2686360" cy="673053"/>
          </a:xfrm>
          <a:prstGeom prst="rect">
            <a:avLst/>
          </a:prstGeom>
        </p:spPr>
      </p:pic>
      <p:pic>
        <p:nvPicPr>
          <p:cNvPr id="4" name="Image 3">
            <a:extLst>
              <a:ext uri="{FF2B5EF4-FFF2-40B4-BE49-F238E27FC236}">
                <a16:creationId xmlns:a16="http://schemas.microsoft.com/office/drawing/2014/main" id="{BACF08B1-38DE-4934-96A0-20AEA6371353}"/>
              </a:ext>
            </a:extLst>
          </p:cNvPr>
          <p:cNvPicPr>
            <a:picLocks noChangeAspect="1"/>
          </p:cNvPicPr>
          <p:nvPr/>
        </p:nvPicPr>
        <p:blipFill>
          <a:blip r:embed="rId4"/>
          <a:stretch>
            <a:fillRect/>
          </a:stretch>
        </p:blipFill>
        <p:spPr>
          <a:xfrm>
            <a:off x="1403316" y="4774117"/>
            <a:ext cx="2240427" cy="762327"/>
          </a:xfrm>
          <a:prstGeom prst="rect">
            <a:avLst/>
          </a:prstGeom>
        </p:spPr>
      </p:pic>
      <p:pic>
        <p:nvPicPr>
          <p:cNvPr id="29" name="Image 28">
            <a:extLst>
              <a:ext uri="{FF2B5EF4-FFF2-40B4-BE49-F238E27FC236}">
                <a16:creationId xmlns:a16="http://schemas.microsoft.com/office/drawing/2014/main" id="{51A0A2F0-E57D-4F88-86F6-7AEFBA371356}"/>
              </a:ext>
            </a:extLst>
          </p:cNvPr>
          <p:cNvPicPr>
            <a:picLocks noChangeAspect="1"/>
          </p:cNvPicPr>
          <p:nvPr/>
        </p:nvPicPr>
        <p:blipFill>
          <a:blip r:embed="rId5"/>
          <a:stretch>
            <a:fillRect/>
          </a:stretch>
        </p:blipFill>
        <p:spPr>
          <a:xfrm>
            <a:off x="4275360" y="3374417"/>
            <a:ext cx="2757327" cy="2398585"/>
          </a:xfrm>
          <a:prstGeom prst="rect">
            <a:avLst/>
          </a:prstGeom>
        </p:spPr>
      </p:pic>
      <p:sp>
        <p:nvSpPr>
          <p:cNvPr id="3" name="ZoneTexte 2">
            <a:extLst>
              <a:ext uri="{FF2B5EF4-FFF2-40B4-BE49-F238E27FC236}">
                <a16:creationId xmlns:a16="http://schemas.microsoft.com/office/drawing/2014/main" id="{EB2D0A3D-8C56-42BF-8806-4467BC64BC49}"/>
              </a:ext>
            </a:extLst>
          </p:cNvPr>
          <p:cNvSpPr txBox="1"/>
          <p:nvPr/>
        </p:nvSpPr>
        <p:spPr>
          <a:xfrm>
            <a:off x="8043592" y="3693732"/>
            <a:ext cx="3241823" cy="1754326"/>
          </a:xfrm>
          <a:prstGeom prst="rect">
            <a:avLst/>
          </a:prstGeom>
          <a:solidFill>
            <a:schemeClr val="accent4">
              <a:lumMod val="20000"/>
              <a:lumOff val="80000"/>
            </a:schemeClr>
          </a:solidFill>
        </p:spPr>
        <p:txBody>
          <a:bodyPr wrap="square" rtlCol="0">
            <a:spAutoFit/>
          </a:bodyPr>
          <a:lstStyle/>
          <a:p>
            <a:r>
              <a:rPr lang="fr-CH" err="1">
                <a:latin typeface="Source Sans Pro Light" panose="020B0403030403090204" pitchFamily="34" charset="0"/>
              </a:rPr>
              <a:t>Apprenticeship</a:t>
            </a:r>
            <a:r>
              <a:rPr lang="fr-CH">
                <a:latin typeface="Source Sans Pro Light" panose="020B0403030403090204" pitchFamily="34" charset="0"/>
              </a:rPr>
              <a:t> as commercial </a:t>
            </a:r>
            <a:r>
              <a:rPr lang="fr-CH" err="1">
                <a:latin typeface="Source Sans Pro Light" panose="020B0403030403090204" pitchFamily="34" charset="0"/>
              </a:rPr>
              <a:t>employee</a:t>
            </a:r>
            <a:endParaRPr lang="fr-CH">
              <a:latin typeface="Source Sans Pro Light" panose="020B0403030403090204" pitchFamily="34" charset="0"/>
            </a:endParaRPr>
          </a:p>
          <a:p>
            <a:endParaRPr lang="fr-CH">
              <a:latin typeface="Source Sans Pro Light" panose="020B0403030403090204" pitchFamily="34" charset="0"/>
            </a:endParaRPr>
          </a:p>
          <a:p>
            <a:r>
              <a:rPr lang="fr-CH">
                <a:latin typeface="Source Sans Pro Light" panose="020B0403030403090204" pitchFamily="34" charset="0"/>
              </a:rPr>
              <a:t>Apprenticeship as </a:t>
            </a:r>
            <a:r>
              <a:rPr lang="fr-CH" err="1">
                <a:latin typeface="Source Sans Pro Light" panose="020B0403030403090204" pitchFamily="34" charset="0"/>
              </a:rPr>
              <a:t>butcher</a:t>
            </a:r>
            <a:endParaRPr lang="fr-CH">
              <a:latin typeface="Source Sans Pro Light" panose="020B0403030403090204" pitchFamily="34" charset="0"/>
            </a:endParaRPr>
          </a:p>
          <a:p>
            <a:endParaRPr lang="fr-CH">
              <a:latin typeface="Source Sans Pro Light" panose="020B0403030403090204" pitchFamily="34" charset="0"/>
            </a:endParaRPr>
          </a:p>
          <a:p>
            <a:r>
              <a:rPr lang="fr-CH">
                <a:latin typeface="Source Sans Pro Light" panose="020B0403030403090204" pitchFamily="34" charset="0"/>
              </a:rPr>
              <a:t>&gt;20 </a:t>
            </a:r>
            <a:r>
              <a:rPr lang="fr-CH" err="1">
                <a:latin typeface="Source Sans Pro Light" panose="020B0403030403090204" pitchFamily="34" charset="0"/>
              </a:rPr>
              <a:t>years</a:t>
            </a:r>
            <a:r>
              <a:rPr lang="fr-CH">
                <a:latin typeface="Source Sans Pro Light" panose="020B0403030403090204" pitchFamily="34" charset="0"/>
              </a:rPr>
              <a:t> </a:t>
            </a:r>
            <a:r>
              <a:rPr lang="fr-CH" err="1">
                <a:latin typeface="Source Sans Pro Light" panose="020B0403030403090204" pitchFamily="34" charset="0"/>
              </a:rPr>
              <a:t>work</a:t>
            </a:r>
            <a:r>
              <a:rPr lang="fr-CH">
                <a:latin typeface="Source Sans Pro Light" panose="020B0403030403090204" pitchFamily="34" charset="0"/>
              </a:rPr>
              <a:t> in </a:t>
            </a:r>
            <a:r>
              <a:rPr lang="fr-CH" err="1">
                <a:latin typeface="Source Sans Pro Light" panose="020B0403030403090204" pitchFamily="34" charset="0"/>
              </a:rPr>
              <a:t>retail</a:t>
            </a:r>
            <a:endParaRPr lang="fr-CH">
              <a:latin typeface="Source Sans Pro Light" panose="020B0403030403090204" pitchFamily="34" charset="0"/>
            </a:endParaRPr>
          </a:p>
        </p:txBody>
      </p:sp>
      <p:sp>
        <p:nvSpPr>
          <p:cNvPr id="30" name="ZoneTexte 29">
            <a:extLst>
              <a:ext uri="{FF2B5EF4-FFF2-40B4-BE49-F238E27FC236}">
                <a16:creationId xmlns:a16="http://schemas.microsoft.com/office/drawing/2014/main" id="{7EEAC237-D964-4728-B395-61E6DD958C8A}"/>
              </a:ext>
            </a:extLst>
          </p:cNvPr>
          <p:cNvSpPr txBox="1"/>
          <p:nvPr/>
        </p:nvSpPr>
        <p:spPr>
          <a:xfrm>
            <a:off x="8035308" y="559827"/>
            <a:ext cx="3250107" cy="2308324"/>
          </a:xfrm>
          <a:prstGeom prst="rect">
            <a:avLst/>
          </a:prstGeom>
          <a:solidFill>
            <a:schemeClr val="accent2">
              <a:lumMod val="20000"/>
              <a:lumOff val="80000"/>
            </a:schemeClr>
          </a:solidFill>
        </p:spPr>
        <p:txBody>
          <a:bodyPr wrap="square" rtlCol="0">
            <a:spAutoFit/>
          </a:bodyPr>
          <a:lstStyle/>
          <a:p>
            <a:r>
              <a:rPr lang="fr-CH">
                <a:latin typeface="Source Sans Pro Light" panose="020B0403030403090204" pitchFamily="34" charset="0"/>
              </a:rPr>
              <a:t>High </a:t>
            </a:r>
            <a:r>
              <a:rPr lang="fr-CH" err="1">
                <a:latin typeface="Source Sans Pro Light" panose="020B0403030403090204" pitchFamily="34" charset="0"/>
              </a:rPr>
              <a:t>school</a:t>
            </a:r>
            <a:endParaRPr lang="fr-CH">
              <a:latin typeface="Source Sans Pro Light" panose="020B0403030403090204" pitchFamily="34" charset="0"/>
            </a:endParaRPr>
          </a:p>
          <a:p>
            <a:endParaRPr lang="fr-CH">
              <a:latin typeface="Source Sans Pro Light" panose="020B0403030403090204" pitchFamily="34" charset="0"/>
            </a:endParaRPr>
          </a:p>
          <a:p>
            <a:r>
              <a:rPr lang="fr-CH" err="1">
                <a:latin typeface="Source Sans Pro Light" panose="020B0403030403090204" pitchFamily="34" charset="0"/>
              </a:rPr>
              <a:t>Apprenticeship</a:t>
            </a:r>
            <a:r>
              <a:rPr lang="fr-CH">
                <a:latin typeface="Source Sans Pro Light" panose="020B0403030403090204" pitchFamily="34" charset="0"/>
              </a:rPr>
              <a:t> in agriculture</a:t>
            </a:r>
          </a:p>
          <a:p>
            <a:endParaRPr lang="fr-CH">
              <a:latin typeface="Source Sans Pro Light" panose="020B0403030403090204" pitchFamily="34" charset="0"/>
            </a:endParaRPr>
          </a:p>
          <a:p>
            <a:r>
              <a:rPr lang="fr-CH" err="1">
                <a:latin typeface="Source Sans Pro Light" panose="020B0403030403090204" pitchFamily="34" charset="0"/>
              </a:rPr>
              <a:t>Federal</a:t>
            </a:r>
            <a:r>
              <a:rPr lang="fr-CH">
                <a:latin typeface="Source Sans Pro Light" panose="020B0403030403090204" pitchFamily="34" charset="0"/>
              </a:rPr>
              <a:t> </a:t>
            </a:r>
            <a:r>
              <a:rPr lang="fr-CH" err="1">
                <a:latin typeface="Source Sans Pro Light" panose="020B0403030403090204" pitchFamily="34" charset="0"/>
              </a:rPr>
              <a:t>Diploma</a:t>
            </a:r>
            <a:r>
              <a:rPr lang="fr-CH">
                <a:latin typeface="Source Sans Pro Light" panose="020B0403030403090204" pitchFamily="34" charset="0"/>
              </a:rPr>
              <a:t> in HE</a:t>
            </a:r>
          </a:p>
          <a:p>
            <a:r>
              <a:rPr lang="fr-CH">
                <a:latin typeface="Source Sans Pro Light" panose="020B0403030403090204" pitchFamily="34" charset="0"/>
              </a:rPr>
              <a:t>in agriculture/</a:t>
            </a:r>
            <a:r>
              <a:rPr lang="fr-CH" err="1">
                <a:latin typeface="Source Sans Pro Light" panose="020B0403030403090204" pitchFamily="34" charset="0"/>
              </a:rPr>
              <a:t>vinemaking</a:t>
            </a:r>
            <a:endParaRPr lang="fr-CH">
              <a:latin typeface="Source Sans Pro Light" panose="020B0403030403090204" pitchFamily="34" charset="0"/>
            </a:endParaRPr>
          </a:p>
          <a:p>
            <a:endParaRPr lang="fr-CH">
              <a:latin typeface="Source Sans Pro Light" panose="020B0403030403090204" pitchFamily="34" charset="0"/>
            </a:endParaRPr>
          </a:p>
          <a:p>
            <a:r>
              <a:rPr lang="fr-CH">
                <a:latin typeface="Source Sans Pro Light" panose="020B0403030403090204" pitchFamily="34" charset="0"/>
              </a:rPr>
              <a:t>&gt;20 </a:t>
            </a:r>
            <a:r>
              <a:rPr lang="fr-CH" err="1">
                <a:latin typeface="Source Sans Pro Light" panose="020B0403030403090204" pitchFamily="34" charset="0"/>
              </a:rPr>
              <a:t>years</a:t>
            </a:r>
            <a:r>
              <a:rPr lang="fr-CH">
                <a:latin typeface="Source Sans Pro Light" panose="020B0403030403090204" pitchFamily="34" charset="0"/>
              </a:rPr>
              <a:t> </a:t>
            </a:r>
            <a:r>
              <a:rPr lang="fr-CH" err="1">
                <a:latin typeface="Source Sans Pro Light" panose="020B0403030403090204" pitchFamily="34" charset="0"/>
              </a:rPr>
              <a:t>work</a:t>
            </a:r>
            <a:r>
              <a:rPr lang="fr-CH">
                <a:latin typeface="Source Sans Pro Light" panose="020B0403030403090204" pitchFamily="34" charset="0"/>
              </a:rPr>
              <a:t> in agriculture </a:t>
            </a:r>
          </a:p>
        </p:txBody>
      </p:sp>
      <p:sp>
        <p:nvSpPr>
          <p:cNvPr id="6" name="TextBox 5">
            <a:extLst>
              <a:ext uri="{FF2B5EF4-FFF2-40B4-BE49-F238E27FC236}">
                <a16:creationId xmlns:a16="http://schemas.microsoft.com/office/drawing/2014/main" id="{0B21409C-D5D6-DB6A-A517-509C7592CE16}"/>
              </a:ext>
            </a:extLst>
          </p:cNvPr>
          <p:cNvSpPr txBox="1"/>
          <p:nvPr/>
        </p:nvSpPr>
        <p:spPr>
          <a:xfrm>
            <a:off x="8035308" y="6136640"/>
            <a:ext cx="1586212" cy="369332"/>
          </a:xfrm>
          <a:prstGeom prst="rect">
            <a:avLst/>
          </a:prstGeom>
          <a:noFill/>
        </p:spPr>
        <p:txBody>
          <a:bodyPr wrap="square" rtlCol="0">
            <a:spAutoFit/>
          </a:bodyPr>
          <a:lstStyle/>
          <a:p>
            <a:r>
              <a:rPr lang="en-AU"/>
              <a:t>(Swars, 2023)</a:t>
            </a:r>
          </a:p>
        </p:txBody>
      </p:sp>
    </p:spTree>
    <p:extLst>
      <p:ext uri="{BB962C8B-B14F-4D97-AF65-F5344CB8AC3E}">
        <p14:creationId xmlns:p14="http://schemas.microsoft.com/office/powerpoint/2010/main" val="8687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58CB-806B-2449-83E2-7F37F0B81F4B}"/>
              </a:ext>
            </a:extLst>
          </p:cNvPr>
          <p:cNvSpPr>
            <a:spLocks noGrp="1"/>
          </p:cNvSpPr>
          <p:nvPr>
            <p:ph type="title"/>
          </p:nvPr>
        </p:nvSpPr>
        <p:spPr/>
        <p:txBody>
          <a:bodyPr/>
          <a:lstStyle/>
          <a:p>
            <a:r>
              <a:rPr lang="en-US" dirty="0"/>
              <a:t>Towards a new theory</a:t>
            </a:r>
          </a:p>
        </p:txBody>
      </p:sp>
      <p:sp>
        <p:nvSpPr>
          <p:cNvPr id="3" name="Content Placeholder 2">
            <a:extLst>
              <a:ext uri="{FF2B5EF4-FFF2-40B4-BE49-F238E27FC236}">
                <a16:creationId xmlns:a16="http://schemas.microsoft.com/office/drawing/2014/main" id="{98CFDF90-386A-C340-8657-F11FE70657A5}"/>
              </a:ext>
            </a:extLst>
          </p:cNvPr>
          <p:cNvSpPr>
            <a:spLocks noGrp="1"/>
          </p:cNvSpPr>
          <p:nvPr>
            <p:ph idx="1"/>
          </p:nvPr>
        </p:nvSpPr>
        <p:spPr/>
        <p:txBody>
          <a:bodyPr>
            <a:normAutofit fontScale="70000" lnSpcReduction="20000"/>
          </a:bodyPr>
          <a:lstStyle/>
          <a:p>
            <a:r>
              <a:rPr lang="en-US" dirty="0"/>
              <a:t>Retail industry is under-recognised by the public and career influencers;</a:t>
            </a:r>
          </a:p>
          <a:p>
            <a:r>
              <a:rPr lang="en-US" dirty="0"/>
              <a:t>It is undervalued by potential employees, the public, and by staff in the industry;</a:t>
            </a:r>
          </a:p>
          <a:p>
            <a:r>
              <a:rPr lang="en-US" dirty="0"/>
              <a:t>It is uncertificated, with very low levels of formal training.</a:t>
            </a:r>
          </a:p>
          <a:p>
            <a:pPr marL="0" indent="0">
              <a:buNone/>
            </a:pPr>
            <a:r>
              <a:rPr lang="en-US" dirty="0"/>
              <a:t>But:</a:t>
            </a:r>
          </a:p>
          <a:p>
            <a:r>
              <a:rPr lang="en-US" dirty="0"/>
              <a:t>Retail is one of the largest employing sectors in the Australian economy;</a:t>
            </a:r>
          </a:p>
          <a:p>
            <a:r>
              <a:rPr lang="en-US" dirty="0"/>
              <a:t>It proved to be an “essential” industry in the pandemic;</a:t>
            </a:r>
          </a:p>
          <a:p>
            <a:r>
              <a:rPr lang="en-US" dirty="0"/>
              <a:t>It offers a wide range of good jobs and career pathways.</a:t>
            </a:r>
          </a:p>
          <a:p>
            <a:pPr marL="0" indent="0">
              <a:buNone/>
            </a:pPr>
            <a:r>
              <a:rPr lang="en-US" dirty="0"/>
              <a:t>Issues:</a:t>
            </a:r>
          </a:p>
          <a:p>
            <a:r>
              <a:rPr lang="en-US" dirty="0"/>
              <a:t>Retail does not have many identifiable ‘occupations’, thus reducing career aspiration;</a:t>
            </a:r>
          </a:p>
          <a:p>
            <a:r>
              <a:rPr lang="en-US" dirty="0"/>
              <a:t>There are large and largely </a:t>
            </a:r>
            <a:r>
              <a:rPr lang="en-US" dirty="0" err="1"/>
              <a:t>unrecognised</a:t>
            </a:r>
            <a:r>
              <a:rPr lang="en-US" dirty="0"/>
              <a:t> internal labour markets in the major companies;</a:t>
            </a:r>
          </a:p>
          <a:p>
            <a:r>
              <a:rPr lang="en-US" dirty="0"/>
              <a:t>The prevalence of young people downgrades the reputation of retail, despite the nod given to the development of generic and customer service skills;</a:t>
            </a:r>
          </a:p>
          <a:p>
            <a:r>
              <a:rPr lang="en-US" dirty="0"/>
              <a:t>The retail industry does not promote itself sufficiently, perhaps internalizing such prejudices.</a:t>
            </a:r>
          </a:p>
          <a:p>
            <a:pPr marL="0" indent="0">
              <a:buNone/>
            </a:pPr>
            <a:endParaRPr lang="en-US" dirty="0"/>
          </a:p>
          <a:p>
            <a:endParaRPr lang="en-US" dirty="0"/>
          </a:p>
        </p:txBody>
      </p:sp>
    </p:spTree>
    <p:extLst>
      <p:ext uri="{BB962C8B-B14F-4D97-AF65-F5344CB8AC3E}">
        <p14:creationId xmlns:p14="http://schemas.microsoft.com/office/powerpoint/2010/main" val="2766279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8C69-347D-0592-6EEE-5869F269C226}"/>
              </a:ext>
            </a:extLst>
          </p:cNvPr>
          <p:cNvSpPr>
            <a:spLocks noGrp="1"/>
          </p:cNvSpPr>
          <p:nvPr>
            <p:ph type="title"/>
          </p:nvPr>
        </p:nvSpPr>
        <p:spPr/>
        <p:txBody>
          <a:bodyPr/>
          <a:lstStyle/>
          <a:p>
            <a:r>
              <a:rPr lang="en-AU" dirty="0"/>
              <a:t>Among project outputs: Recommendations that we made for retail companies</a:t>
            </a:r>
          </a:p>
        </p:txBody>
      </p:sp>
      <p:sp>
        <p:nvSpPr>
          <p:cNvPr id="3" name="Content Placeholder 2">
            <a:extLst>
              <a:ext uri="{FF2B5EF4-FFF2-40B4-BE49-F238E27FC236}">
                <a16:creationId xmlns:a16="http://schemas.microsoft.com/office/drawing/2014/main" id="{38B702D7-D586-656F-5F08-E2CD554CA446}"/>
              </a:ext>
            </a:extLst>
          </p:cNvPr>
          <p:cNvSpPr>
            <a:spLocks noGrp="1"/>
          </p:cNvSpPr>
          <p:nvPr>
            <p:ph idx="1"/>
          </p:nvPr>
        </p:nvSpPr>
        <p:spPr/>
        <p:txBody>
          <a:bodyPr>
            <a:normAutofit/>
          </a:bodyPr>
          <a:lstStyle/>
          <a:p>
            <a:pPr marL="0" indent="0">
              <a:lnSpc>
                <a:spcPct val="107000"/>
              </a:lnSpc>
              <a:spcBef>
                <a:spcPts val="0"/>
              </a:spcBef>
              <a:spcAft>
                <a:spcPts val="200"/>
              </a:spcAft>
              <a:buNone/>
            </a:pPr>
            <a:r>
              <a:rPr lang="en-AU" sz="1800" i="1">
                <a:effectLst/>
                <a:latin typeface="Calibri" panose="020F0502020204030204" pitchFamily="34" charset="0"/>
                <a:ea typeface="Calibri" panose="020F0502020204030204" pitchFamily="34"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need to find new ways of marketing for recruitment</a:t>
            </a:r>
            <a:r>
              <a:rPr lang="en-AU" sz="180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need to promote and market the diversity of careers available</a:t>
            </a:r>
            <a:r>
              <a:rPr lang="en-AU" sz="180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should explain the significant opportunities for development and promotion.</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need to acknowledge and address industry practices which may be contributing to ‘image problems’. </a:t>
            </a: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need to increase their use of qualifications-based training.</a:t>
            </a:r>
            <a:r>
              <a:rPr lang="en-AU" sz="180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Times New Roman" panose="02020603050405020304" pitchFamily="18" charset="0"/>
              </a:rPr>
              <a:t>Businesses must promote a modern and contemporary outlook.</a:t>
            </a: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need to work much more closely with schools and career practitioners.</a:t>
            </a:r>
            <a:r>
              <a:rPr lang="en-AU" sz="180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need to work with universities.</a:t>
            </a:r>
            <a:r>
              <a:rPr lang="en-AU" sz="180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Bef>
                <a:spcPts val="0"/>
              </a:spcBef>
              <a:spcAft>
                <a:spcPts val="720"/>
              </a:spcAft>
              <a:buFont typeface="+mj-lt"/>
              <a:buAutoNum type="arabicPeriod"/>
            </a:pPr>
            <a:r>
              <a:rPr lang="en-AU" sz="1800" b="1">
                <a:effectLst/>
                <a:latin typeface="Calibri" panose="020F0502020204030204" pitchFamily="34" charset="0"/>
                <a:ea typeface="Calibri" panose="020F0502020204030204" pitchFamily="34" charset="0"/>
                <a:cs typeface="Calibri" panose="020F0502020204030204" pitchFamily="34" charset="0"/>
              </a:rPr>
              <a:t>Businesses should highlight the opportunities for working with people.</a:t>
            </a:r>
            <a:endParaRPr lang="en-AU"/>
          </a:p>
        </p:txBody>
      </p:sp>
    </p:spTree>
    <p:extLst>
      <p:ext uri="{BB962C8B-B14F-4D97-AF65-F5344CB8AC3E}">
        <p14:creationId xmlns:p14="http://schemas.microsoft.com/office/powerpoint/2010/main" val="280939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67DF-0301-9E87-471A-96E8B735CEDF}"/>
              </a:ext>
            </a:extLst>
          </p:cNvPr>
          <p:cNvSpPr>
            <a:spLocks noGrp="1"/>
          </p:cNvSpPr>
          <p:nvPr>
            <p:ph type="title"/>
          </p:nvPr>
        </p:nvSpPr>
        <p:spPr>
          <a:xfrm>
            <a:off x="838200" y="365126"/>
            <a:ext cx="10515600" cy="1039132"/>
          </a:xfrm>
        </p:spPr>
        <p:txBody>
          <a:bodyPr>
            <a:normAutofit/>
          </a:bodyPr>
          <a:lstStyle/>
          <a:p>
            <a:r>
              <a:rPr lang="en-AU" sz="4000" b="1"/>
              <a:t>Recommendations that we made for policy makers</a:t>
            </a:r>
          </a:p>
        </p:txBody>
      </p:sp>
      <p:sp>
        <p:nvSpPr>
          <p:cNvPr id="3" name="Content Placeholder 2">
            <a:extLst>
              <a:ext uri="{FF2B5EF4-FFF2-40B4-BE49-F238E27FC236}">
                <a16:creationId xmlns:a16="http://schemas.microsoft.com/office/drawing/2014/main" id="{0F87AE77-9CCD-9009-3926-A6AF27EA5652}"/>
              </a:ext>
            </a:extLst>
          </p:cNvPr>
          <p:cNvSpPr>
            <a:spLocks noGrp="1"/>
          </p:cNvSpPr>
          <p:nvPr>
            <p:ph idx="1"/>
          </p:nvPr>
        </p:nvSpPr>
        <p:spPr>
          <a:xfrm>
            <a:off x="838200" y="1404258"/>
            <a:ext cx="10515600" cy="4772705"/>
          </a:xfrm>
        </p:spPr>
        <p:txBody>
          <a:bodyPr>
            <a:noAutofit/>
          </a:bodyPr>
          <a:lstStyle/>
          <a:p>
            <a:pPr marL="342900" lvl="0" indent="-342900">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Calibri" panose="020F0502020204030204" pitchFamily="34" charset="0"/>
              </a:rPr>
              <a:t>Policy makers must work more closely with the retail and hospitality industries</a:t>
            </a:r>
            <a:r>
              <a:rPr lang="en-AU" sz="1600" dirty="0">
                <a:effectLst/>
                <a:latin typeface="Calibri" panose="020F0502020204030204" pitchFamily="34" charset="0"/>
                <a:ea typeface="Calibri" panose="020F0502020204030204" pitchFamily="34" charset="0"/>
                <a:cs typeface="Calibri" panose="020F0502020204030204" pitchFamily="34" charset="0"/>
              </a:rPr>
              <a:t> to improve public perceptions about the industries and market the industries more effectively for employment prospects. </a:t>
            </a:r>
          </a:p>
          <a:p>
            <a:pPr marL="342900" lvl="0" indent="-342900">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Calibri" panose="020F0502020204030204" pitchFamily="34" charset="0"/>
              </a:rPr>
              <a:t>Public perceptions continue to be negatively influenced by persistent cultural and structural issues in both industries</a:t>
            </a:r>
            <a:r>
              <a:rPr lang="en-AU" sz="1600" dirty="0">
                <a:effectLst/>
                <a:latin typeface="Calibri" panose="020F0502020204030204" pitchFamily="34" charset="0"/>
                <a:ea typeface="Calibri" panose="020F0502020204030204" pitchFamily="34" charset="0"/>
                <a:cs typeface="Calibri" panose="020F0502020204030204" pitchFamily="34" charset="0"/>
              </a:rPr>
              <a:t>.. These must be consciously countered.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Times New Roman" panose="02020603050405020304" pitchFamily="18" charset="0"/>
              </a:rPr>
              <a:t>Governments must support appropriate actions taken by the industries</a:t>
            </a:r>
            <a:r>
              <a:rPr lang="en-AU" sz="1600" dirty="0">
                <a:effectLst/>
                <a:latin typeface="Calibri" panose="020F0502020204030204" pitchFamily="34" charset="0"/>
                <a:ea typeface="Calibri" panose="020F0502020204030204" pitchFamily="34" charset="0"/>
                <a:cs typeface="Times New Roman" panose="02020603050405020304" pitchFamily="18" charset="0"/>
              </a:rPr>
              <a:t> to recover from the closures and major job losses during the Covid 19 pandemic. </a:t>
            </a:r>
          </a:p>
          <a:p>
            <a:pPr marL="342900" lvl="0" indent="-342900">
              <a:lnSpc>
                <a:spcPct val="107000"/>
              </a:lnSpc>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Times New Roman" panose="02020603050405020304" pitchFamily="18" charset="0"/>
              </a:rPr>
              <a:t>Policy makers should consider highlighting the benefits of working in the retail and hospitality sectors</a:t>
            </a:r>
            <a:r>
              <a:rPr lang="en-AU" sz="1600" dirty="0">
                <a:effectLst/>
                <a:latin typeface="Calibri" panose="020F0502020204030204" pitchFamily="34" charset="0"/>
                <a:ea typeface="Calibri" panose="020F0502020204030204" pitchFamily="34" charset="0"/>
                <a:cs typeface="Times New Roman" panose="02020603050405020304" pitchFamily="18" charset="0"/>
              </a:rPr>
              <a:t>, such as long-term career paths and rewards via websites and in careers literature. </a:t>
            </a:r>
          </a:p>
          <a:p>
            <a:pPr marL="342900" lvl="0" indent="-342900">
              <a:lnSpc>
                <a:spcPct val="107000"/>
              </a:lnSpc>
              <a:spcAft>
                <a:spcPts val="200"/>
              </a:spcAft>
              <a:buFont typeface="+mj-lt"/>
              <a:buAutoNum type="arabicPeriod"/>
            </a:pPr>
            <a:r>
              <a:rPr lang="en-AU" sz="1600" dirty="0">
                <a:effectLst/>
                <a:latin typeface="Calibri" panose="020F0502020204030204" pitchFamily="34" charset="0"/>
                <a:ea typeface="Calibri" panose="020F0502020204030204" pitchFamily="34" charset="0"/>
                <a:cs typeface="Calibri" panose="020F0502020204030204" pitchFamily="34" charset="0"/>
              </a:rPr>
              <a:t>In pronouncements and publicity about jobs and training. </a:t>
            </a:r>
            <a:r>
              <a:rPr lang="en-AU" sz="1600" b="1" dirty="0">
                <a:effectLst/>
                <a:latin typeface="Calibri" panose="020F0502020204030204" pitchFamily="34" charset="0"/>
                <a:ea typeface="Calibri" panose="020F0502020204030204" pitchFamily="34" charset="0"/>
                <a:cs typeface="Calibri" panose="020F0502020204030204" pitchFamily="34" charset="0"/>
              </a:rPr>
              <a:t>Governments should use depictions of, and stories from, retail and hospitality</a:t>
            </a:r>
            <a:r>
              <a:rPr lang="en-AU" sz="16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Calibri" panose="020F0502020204030204" pitchFamily="34" charset="0"/>
              </a:rPr>
              <a:t>Policy makers in the jobs, skills and training fields need to inform themselves about the industries</a:t>
            </a:r>
          </a:p>
          <a:p>
            <a:pPr marL="342900" lvl="0" indent="-342900">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Calibri" panose="020F0502020204030204" pitchFamily="34" charset="0"/>
              </a:rPr>
              <a:t>There is a need for review of the formal training and education arrangements (VET &amp; HE) for these industries</a:t>
            </a:r>
            <a:r>
              <a:rPr lang="en-AU" sz="16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Calibri" panose="020F0502020204030204" pitchFamily="34" charset="0"/>
              </a:rPr>
              <a:t>Commonwealth and state governments should restore appropriate funding for retail and hospitality qualifications</a:t>
            </a:r>
            <a:r>
              <a:rPr lang="en-AU" sz="1600"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Calibri" panose="020F0502020204030204" pitchFamily="34" charset="0"/>
              </a:rPr>
              <a:t>Classifications on ANZSCO (the Australian </a:t>
            </a:r>
            <a:r>
              <a:rPr lang="en-AU" sz="1600" b="1" dirty="0">
                <a:latin typeface="Calibri" panose="020F0502020204030204" pitchFamily="34" charset="0"/>
                <a:ea typeface="Calibri" panose="020F0502020204030204" pitchFamily="34" charset="0"/>
                <a:cs typeface="Calibri" panose="020F0502020204030204" pitchFamily="34" charset="0"/>
              </a:rPr>
              <a:t>Bureau of Statistics </a:t>
            </a:r>
            <a:r>
              <a:rPr lang="en-AU" sz="1600" b="1">
                <a:latin typeface="Calibri" panose="020F0502020204030204" pitchFamily="34" charset="0"/>
                <a:ea typeface="Calibri" panose="020F0502020204030204" pitchFamily="34" charset="0"/>
                <a:cs typeface="Calibri" panose="020F0502020204030204" pitchFamily="34" charset="0"/>
              </a:rPr>
              <a:t>occupational classification</a:t>
            </a:r>
            <a:r>
              <a:rPr lang="en-AU" sz="1600" b="1" dirty="0">
                <a:latin typeface="Calibri" panose="020F0502020204030204" pitchFamily="34" charset="0"/>
                <a:ea typeface="Calibri" panose="020F0502020204030204" pitchFamily="34" charset="0"/>
                <a:cs typeface="Calibri" panose="020F0502020204030204" pitchFamily="34" charset="0"/>
              </a:rPr>
              <a:t>) </a:t>
            </a:r>
            <a:r>
              <a:rPr lang="en-AU" sz="1600" b="1" dirty="0">
                <a:effectLst/>
                <a:latin typeface="Calibri" panose="020F0502020204030204" pitchFamily="34" charset="0"/>
                <a:ea typeface="Calibri" panose="020F0502020204030204" pitchFamily="34" charset="0"/>
                <a:cs typeface="Calibri" panose="020F0502020204030204" pitchFamily="34" charset="0"/>
              </a:rPr>
              <a:t>need improving</a:t>
            </a:r>
            <a:r>
              <a:rPr lang="en-AU" sz="1600" dirty="0">
                <a:effectLst/>
                <a:latin typeface="Calibri" panose="020F0502020204030204" pitchFamily="34" charset="0"/>
                <a:ea typeface="Calibri" panose="020F0502020204030204" pitchFamily="34" charset="0"/>
                <a:cs typeface="Calibri" panose="020F0502020204030204" pitchFamily="34" charset="0"/>
              </a:rPr>
              <a:t> to better recognise job roles within these industries.</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200"/>
              </a:spcAft>
              <a:buFont typeface="+mj-lt"/>
              <a:buAutoNum type="arabicPeriod"/>
            </a:pPr>
            <a:r>
              <a:rPr lang="en-AU" sz="1600" b="1" dirty="0">
                <a:effectLst/>
                <a:latin typeface="Calibri" panose="020F0502020204030204" pitchFamily="34" charset="0"/>
                <a:ea typeface="Calibri" panose="020F0502020204030204" pitchFamily="34" charset="0"/>
                <a:cs typeface="Calibri" panose="020F0502020204030204" pitchFamily="34" charset="0"/>
              </a:rPr>
              <a:t>Steps are required by Government to support these industries to develop better workforce strategies</a:t>
            </a:r>
            <a:r>
              <a:rPr lang="en-AU" sz="1600" dirty="0">
                <a:effectLst/>
                <a:latin typeface="Calibri" panose="020F0502020204030204" pitchFamily="34" charset="0"/>
                <a:ea typeface="Calibri" panose="020F0502020204030204" pitchFamily="34" charset="0"/>
                <a:cs typeface="Calibri" panose="020F0502020204030204" pitchFamily="34" charset="0"/>
              </a:rPr>
              <a:t>. </a:t>
            </a:r>
            <a:endParaRPr lang="en-AU" sz="1600" dirty="0"/>
          </a:p>
        </p:txBody>
      </p:sp>
    </p:spTree>
    <p:extLst>
      <p:ext uri="{BB962C8B-B14F-4D97-AF65-F5344CB8AC3E}">
        <p14:creationId xmlns:p14="http://schemas.microsoft.com/office/powerpoint/2010/main" val="50564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2885-E33A-9ED3-D696-41256EA5DD44}"/>
              </a:ext>
            </a:extLst>
          </p:cNvPr>
          <p:cNvSpPr>
            <a:spLocks noGrp="1"/>
          </p:cNvSpPr>
          <p:nvPr>
            <p:ph type="title"/>
          </p:nvPr>
        </p:nvSpPr>
        <p:spPr/>
        <p:txBody>
          <a:bodyPr/>
          <a:lstStyle/>
          <a:p>
            <a:r>
              <a:rPr lang="en-AU"/>
              <a:t>Acknowledgements</a:t>
            </a:r>
          </a:p>
        </p:txBody>
      </p:sp>
      <p:sp>
        <p:nvSpPr>
          <p:cNvPr id="3" name="Content Placeholder 2">
            <a:extLst>
              <a:ext uri="{FF2B5EF4-FFF2-40B4-BE49-F238E27FC236}">
                <a16:creationId xmlns:a16="http://schemas.microsoft.com/office/drawing/2014/main" id="{047554D1-CD98-2ACD-BFAD-C9EEE8FE4169}"/>
              </a:ext>
            </a:extLst>
          </p:cNvPr>
          <p:cNvSpPr>
            <a:spLocks noGrp="1"/>
          </p:cNvSpPr>
          <p:nvPr>
            <p:ph idx="1"/>
          </p:nvPr>
        </p:nvSpPr>
        <p:spPr/>
        <p:txBody>
          <a:bodyPr>
            <a:normAutofit/>
          </a:bodyPr>
          <a:lstStyle/>
          <a:p>
            <a:pPr marL="0" indent="0">
              <a:buNone/>
            </a:pPr>
            <a:r>
              <a:rPr lang="en-AU" dirty="0"/>
              <a:t>Thank you to:</a:t>
            </a:r>
          </a:p>
          <a:p>
            <a:r>
              <a:rPr lang="en-AU" sz="2600" dirty="0"/>
              <a:t>the other three researchers on the project: Victor Callan and Richard Robinson (UQ) and Darryl </a:t>
            </a:r>
            <a:r>
              <a:rPr lang="en-AU" sz="2600"/>
              <a:t>Snell (RMIT</a:t>
            </a:r>
            <a:r>
              <a:rPr lang="en-AU" sz="2600" dirty="0"/>
              <a:t>).</a:t>
            </a:r>
          </a:p>
          <a:p>
            <a:r>
              <a:rPr lang="en-AU" sz="2600" dirty="0"/>
              <a:t>the four retail, two hospitality and one fast food (quick service restaurant) company which agreed to participate.</a:t>
            </a:r>
          </a:p>
          <a:p>
            <a:r>
              <a:rPr lang="en-AU" sz="2600" dirty="0"/>
              <a:t>our project reference group and critical friends.</a:t>
            </a:r>
          </a:p>
          <a:p>
            <a:r>
              <a:rPr lang="en-AU" sz="2600" dirty="0"/>
              <a:t>the overseas interviewees.</a:t>
            </a:r>
          </a:p>
          <a:p>
            <a:r>
              <a:rPr lang="en-AU" sz="2600" dirty="0"/>
              <a:t>all of the interviewees and survey respondents.</a:t>
            </a:r>
          </a:p>
          <a:p>
            <a:pPr marL="0" indent="0">
              <a:buNone/>
            </a:pPr>
            <a:endParaRPr lang="en-AU" dirty="0"/>
          </a:p>
        </p:txBody>
      </p:sp>
    </p:spTree>
    <p:extLst>
      <p:ext uri="{BB962C8B-B14F-4D97-AF65-F5344CB8AC3E}">
        <p14:creationId xmlns:p14="http://schemas.microsoft.com/office/powerpoint/2010/main" val="370166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B113-E2E6-4794-95EE-AAE5110DC4E2}"/>
              </a:ext>
            </a:extLst>
          </p:cNvPr>
          <p:cNvSpPr>
            <a:spLocks noGrp="1"/>
          </p:cNvSpPr>
          <p:nvPr>
            <p:ph type="title"/>
          </p:nvPr>
        </p:nvSpPr>
        <p:spPr/>
        <p:txBody>
          <a:bodyPr>
            <a:normAutofit/>
          </a:bodyPr>
          <a:lstStyle/>
          <a:p>
            <a:r>
              <a:rPr lang="en-AU" sz="3200" dirty="0"/>
              <a:t>Contacts - and the answer to the question we set you</a:t>
            </a:r>
          </a:p>
        </p:txBody>
      </p:sp>
      <p:sp>
        <p:nvSpPr>
          <p:cNvPr id="3" name="Content Placeholder 2">
            <a:extLst>
              <a:ext uri="{FF2B5EF4-FFF2-40B4-BE49-F238E27FC236}">
                <a16:creationId xmlns:a16="http://schemas.microsoft.com/office/drawing/2014/main" id="{A389B386-3EFE-4CDE-8FDE-33A094DE33BC}"/>
              </a:ext>
            </a:extLst>
          </p:cNvPr>
          <p:cNvSpPr>
            <a:spLocks noGrp="1"/>
          </p:cNvSpPr>
          <p:nvPr>
            <p:ph idx="1"/>
          </p:nvPr>
        </p:nvSpPr>
        <p:spPr/>
        <p:txBody>
          <a:bodyPr/>
          <a:lstStyle/>
          <a:p>
            <a:pPr marL="0" indent="0">
              <a:buNone/>
            </a:pPr>
            <a:r>
              <a:rPr lang="en-AU" dirty="0"/>
              <a:t>We welcome comments and queries: </a:t>
            </a:r>
            <a:r>
              <a:rPr lang="en-AU" dirty="0">
                <a:hlinkClick r:id="rId2"/>
              </a:rPr>
              <a:t>e.smith@federation.edu.au</a:t>
            </a:r>
            <a:endParaRPr lang="en-AU" dirty="0"/>
          </a:p>
          <a:p>
            <a:pPr marL="0" indent="0">
              <a:buNone/>
            </a:pPr>
            <a:r>
              <a:rPr lang="en-AU" dirty="0"/>
              <a:t>The project webpage is </a:t>
            </a:r>
            <a:r>
              <a:rPr lang="en-AU" sz="24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https://federation.edu.au/research-everyday-careers</a:t>
            </a:r>
            <a:endParaRPr lang="en-AU" sz="24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AU" sz="24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AU" dirty="0"/>
              <a:t>The salary of a manager of an average size supermarket is around $120,000.  ($80,000 US; 72,000 Euros; 62,000 GBP)</a:t>
            </a:r>
          </a:p>
          <a:p>
            <a:endParaRPr lang="en-AU" dirty="0"/>
          </a:p>
          <a:p>
            <a:endParaRPr lang="en-AU" dirty="0"/>
          </a:p>
        </p:txBody>
      </p:sp>
      <p:pic>
        <p:nvPicPr>
          <p:cNvPr id="4" name="Content Placeholder 4" descr="A person in a tie in a grocery store&#10;&#10;Description automatically generated with low confidence">
            <a:extLst>
              <a:ext uri="{FF2B5EF4-FFF2-40B4-BE49-F238E27FC236}">
                <a16:creationId xmlns:a16="http://schemas.microsoft.com/office/drawing/2014/main" id="{A860A1AF-2967-421F-BEF2-7364A6250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223492"/>
            <a:ext cx="2786743" cy="1853508"/>
          </a:xfrm>
          <a:prstGeom prst="rect">
            <a:avLst/>
          </a:prstGeom>
        </p:spPr>
      </p:pic>
    </p:spTree>
    <p:extLst>
      <p:ext uri="{BB962C8B-B14F-4D97-AF65-F5344CB8AC3E}">
        <p14:creationId xmlns:p14="http://schemas.microsoft.com/office/powerpoint/2010/main" val="335568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10EB-78AC-948F-ED67-685A2132F400}"/>
              </a:ext>
            </a:extLst>
          </p:cNvPr>
          <p:cNvSpPr>
            <a:spLocks noGrp="1"/>
          </p:cNvSpPr>
          <p:nvPr>
            <p:ph type="title"/>
          </p:nvPr>
        </p:nvSpPr>
        <p:spPr/>
        <p:txBody>
          <a:bodyPr/>
          <a:lstStyle/>
          <a:p>
            <a:r>
              <a:rPr lang="en-AU" dirty="0"/>
              <a:t>Erica’s own retail career history</a:t>
            </a:r>
          </a:p>
        </p:txBody>
      </p:sp>
      <p:sp>
        <p:nvSpPr>
          <p:cNvPr id="3" name="Content Placeholder 2">
            <a:extLst>
              <a:ext uri="{FF2B5EF4-FFF2-40B4-BE49-F238E27FC236}">
                <a16:creationId xmlns:a16="http://schemas.microsoft.com/office/drawing/2014/main" id="{B9B59804-27F2-16E6-B19E-C73D6A52D270}"/>
              </a:ext>
            </a:extLst>
          </p:cNvPr>
          <p:cNvSpPr>
            <a:spLocks noGrp="1"/>
          </p:cNvSpPr>
          <p:nvPr>
            <p:ph sz="half" idx="1"/>
          </p:nvPr>
        </p:nvSpPr>
        <p:spPr/>
        <p:txBody>
          <a:bodyPr>
            <a:normAutofit fontScale="92500" lnSpcReduction="10000"/>
          </a:bodyPr>
          <a:lstStyle/>
          <a:p>
            <a:r>
              <a:rPr lang="en-AU" dirty="0"/>
              <a:t>Student-working at a supermarket.</a:t>
            </a:r>
          </a:p>
          <a:p>
            <a:r>
              <a:rPr lang="en-AU" dirty="0"/>
              <a:t>Personnel Officer with the same company.</a:t>
            </a:r>
          </a:p>
          <a:p>
            <a:r>
              <a:rPr lang="en-AU" dirty="0"/>
              <a:t>Labour market programs at TAFE in retail.</a:t>
            </a:r>
          </a:p>
          <a:p>
            <a:r>
              <a:rPr lang="en-AU" dirty="0"/>
              <a:t>Managed South Australian Wholesale, Retail and Personal Services skills council.</a:t>
            </a:r>
          </a:p>
          <a:p>
            <a:pPr marL="0" indent="0">
              <a:buNone/>
            </a:pPr>
            <a:r>
              <a:rPr lang="en-AU" dirty="0"/>
              <a:t>… as well nearly thirty years as  VET academic – often researching in retail and hospitality.</a:t>
            </a:r>
          </a:p>
          <a:p>
            <a:endParaRPr lang="en-AU" dirty="0"/>
          </a:p>
        </p:txBody>
      </p:sp>
      <p:pic>
        <p:nvPicPr>
          <p:cNvPr id="4100" name="Picture 4" descr="180+ Sainsburys Stock Photos, Pictures &amp; Royalty-Free Images ...">
            <a:extLst>
              <a:ext uri="{FF2B5EF4-FFF2-40B4-BE49-F238E27FC236}">
                <a16:creationId xmlns:a16="http://schemas.microsoft.com/office/drawing/2014/main" id="{6B3B0CDF-A809-AC0A-507E-E58CB24E1A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86600" y="2383970"/>
            <a:ext cx="3951514" cy="301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62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BA1A-1162-BFA6-34A9-975B93363CAF}"/>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B76349C5-1270-965F-AFD0-E9AB31BC1C95}"/>
              </a:ext>
            </a:extLst>
          </p:cNvPr>
          <p:cNvSpPr>
            <a:spLocks noGrp="1"/>
          </p:cNvSpPr>
          <p:nvPr>
            <p:ph idx="1"/>
          </p:nvPr>
        </p:nvSpPr>
        <p:spPr>
          <a:xfrm>
            <a:off x="838200" y="1436914"/>
            <a:ext cx="10515600" cy="4740049"/>
          </a:xfrm>
        </p:spPr>
        <p:txBody>
          <a:bodyPr>
            <a:noAutofit/>
          </a:bodyPr>
          <a:lstStyle/>
          <a:p>
            <a:r>
              <a:rPr lang="en-AU" sz="2050" dirty="0"/>
              <a:t>Retail is consistently a major industry of employment in advanced economies (Bozkurt &amp; Grugulis, 2011) with multiple career paths in both  operational and professional areas.</a:t>
            </a:r>
          </a:p>
          <a:p>
            <a:r>
              <a:rPr lang="en-AU" sz="2050" dirty="0"/>
              <a:t> It is the source of first jobs for over half of Australian young people (three-quarters of those working at age 15) and employs over 10% of all workers. </a:t>
            </a:r>
          </a:p>
          <a:p>
            <a:r>
              <a:rPr lang="en-AU" sz="2050" dirty="0"/>
              <a:t>The industry is nevertheless of low status, as a consequence of social construction of skill (Payne 2009; Warhurst &amp; Knox, 2015) in policy circles and among stakeholder groups. Its perceived feminisation (actually 57%) contributes further to perceptions of low status (Healy</a:t>
            </a:r>
            <a:r>
              <a:rPr lang="en-AU" sz="2050" i="1" dirty="0"/>
              <a:t> et al</a:t>
            </a:r>
            <a:r>
              <a:rPr lang="en-AU" sz="2050" dirty="0"/>
              <a:t>, 2006).</a:t>
            </a:r>
          </a:p>
          <a:p>
            <a:r>
              <a:rPr lang="en-AU" sz="2050" dirty="0"/>
              <a:t>The low status results in poor self-image for retail workers, low investment by governments in training for the industry, and reluctance among young people to consider careers in the industry despite its ubiquity and accessibility. </a:t>
            </a:r>
          </a:p>
          <a:p>
            <a:r>
              <a:rPr lang="en-AU" sz="2050" dirty="0"/>
              <a:t>Retail became better respected during Covid (Schoon &amp; Mann, 2020; Avis </a:t>
            </a:r>
            <a:r>
              <a:rPr lang="en-AU" sz="2050" i="1" dirty="0"/>
              <a:t>et al, </a:t>
            </a:r>
            <a:r>
              <a:rPr lang="en-AU" sz="2050" dirty="0"/>
              <a:t>2021) because of the contribution of its frontline workers and its constant innovations in practice to address health and supply chain issues.</a:t>
            </a:r>
          </a:p>
        </p:txBody>
      </p:sp>
    </p:spTree>
    <p:extLst>
      <p:ext uri="{BB962C8B-B14F-4D97-AF65-F5344CB8AC3E}">
        <p14:creationId xmlns:p14="http://schemas.microsoft.com/office/powerpoint/2010/main" val="83225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EE69-C3C7-9046-BE0A-EE8E02BF6DC4}"/>
              </a:ext>
            </a:extLst>
          </p:cNvPr>
          <p:cNvSpPr>
            <a:spLocks noGrp="1"/>
          </p:cNvSpPr>
          <p:nvPr>
            <p:ph type="title"/>
          </p:nvPr>
        </p:nvSpPr>
        <p:spPr/>
        <p:txBody>
          <a:bodyPr/>
          <a:lstStyle/>
          <a:p>
            <a:r>
              <a:rPr lang="en-US"/>
              <a:t>Research questions</a:t>
            </a:r>
          </a:p>
        </p:txBody>
      </p:sp>
      <p:sp>
        <p:nvSpPr>
          <p:cNvPr id="3" name="Content Placeholder 2">
            <a:extLst>
              <a:ext uri="{FF2B5EF4-FFF2-40B4-BE49-F238E27FC236}">
                <a16:creationId xmlns:a16="http://schemas.microsoft.com/office/drawing/2014/main" id="{859BAF4F-23DC-2947-9D2A-D8A58FB30B55}"/>
              </a:ext>
            </a:extLst>
          </p:cNvPr>
          <p:cNvSpPr>
            <a:spLocks noGrp="1"/>
          </p:cNvSpPr>
          <p:nvPr>
            <p:ph idx="1"/>
          </p:nvPr>
        </p:nvSpPr>
        <p:spPr/>
        <p:txBody>
          <a:bodyPr>
            <a:normAutofit fontScale="92500" lnSpcReduction="10000"/>
          </a:bodyPr>
          <a:lstStyle/>
          <a:p>
            <a:pPr lvl="0"/>
            <a:r>
              <a:rPr lang="en-AU" dirty="0"/>
              <a:t>What careers are available in the retail and hospitality industries?</a:t>
            </a:r>
          </a:p>
          <a:p>
            <a:pPr lvl="0"/>
            <a:r>
              <a:rPr lang="en-AU" dirty="0"/>
              <a:t>What are the perceptions of the following groups of people about available careers in these industries, and how are these perceptions gained?</a:t>
            </a:r>
          </a:p>
          <a:p>
            <a:pPr lvl="2">
              <a:buFont typeface="Wingdings" panose="05000000000000000000" pitchFamily="2" charset="2"/>
              <a:buChar char="Ø"/>
            </a:pPr>
            <a:r>
              <a:rPr lang="en-AU" dirty="0"/>
              <a:t> workers in the industries;</a:t>
            </a:r>
          </a:p>
          <a:p>
            <a:pPr lvl="2">
              <a:buFont typeface="Wingdings" panose="05000000000000000000" pitchFamily="2" charset="2"/>
              <a:buChar char="Ø"/>
            </a:pPr>
            <a:r>
              <a:rPr lang="en-AU" dirty="0"/>
              <a:t> young people at school, and university students;</a:t>
            </a:r>
          </a:p>
          <a:p>
            <a:pPr lvl="2">
              <a:buFont typeface="Wingdings" panose="05000000000000000000" pitchFamily="2" charset="2"/>
              <a:buChar char="Ø"/>
            </a:pPr>
            <a:r>
              <a:rPr lang="en-AU" dirty="0"/>
              <a:t> school staff, and staff in agencies advising adults on careers; </a:t>
            </a:r>
          </a:p>
          <a:p>
            <a:pPr lvl="2">
              <a:buFont typeface="Wingdings" panose="05000000000000000000" pitchFamily="2" charset="2"/>
              <a:buChar char="Ø"/>
            </a:pPr>
            <a:r>
              <a:rPr lang="en-AU" dirty="0"/>
              <a:t> the general public in Australia.</a:t>
            </a:r>
          </a:p>
          <a:p>
            <a:pPr lvl="0"/>
            <a:r>
              <a:rPr lang="en-AU" dirty="0"/>
              <a:t>How could careers in these industries be made more visible, more attractive, and easier to navigate? </a:t>
            </a:r>
          </a:p>
          <a:p>
            <a:pPr lvl="0"/>
            <a:r>
              <a:rPr lang="en-AU" dirty="0"/>
              <a:t>What would be the associated benefits, and for whom?</a:t>
            </a:r>
          </a:p>
          <a:p>
            <a:pPr marL="0" indent="0">
              <a:buNone/>
            </a:pPr>
            <a:r>
              <a:rPr lang="en-AU" dirty="0"/>
              <a:t>For a summary of the rationale and approach, see video at </a:t>
            </a:r>
            <a:r>
              <a:rPr lang="en-AU" sz="2200" u="sng" dirty="0">
                <a:solidFill>
                  <a:srgbClr val="0000FF"/>
                </a:solidFill>
                <a:effectLst/>
                <a:latin typeface="Calibri" panose="020F0502020204030204" pitchFamily="34" charset="0"/>
                <a:ea typeface="Calibri" panose="020F0502020204030204" pitchFamily="34" charset="0"/>
                <a:hlinkClick r:id="rId2"/>
              </a:rPr>
              <a:t>https://www.dewr.gov.au/nci/partnership-grants-program/case-study-videos</a:t>
            </a:r>
            <a:r>
              <a:rPr lang="en-AU" sz="2200" dirty="0">
                <a:effectLst/>
                <a:latin typeface="Calibri" panose="020F0502020204030204" pitchFamily="34" charset="0"/>
                <a:ea typeface="Calibri" panose="020F0502020204030204" pitchFamily="34" charset="0"/>
              </a:rPr>
              <a:t>  </a:t>
            </a:r>
            <a:endParaRPr lang="en-AU" sz="2200" dirty="0"/>
          </a:p>
          <a:p>
            <a:pPr lvl="0"/>
            <a:endParaRPr lang="en-AU" dirty="0"/>
          </a:p>
          <a:p>
            <a:endParaRPr lang="en-US" dirty="0"/>
          </a:p>
        </p:txBody>
      </p:sp>
    </p:spTree>
    <p:extLst>
      <p:ext uri="{BB962C8B-B14F-4D97-AF65-F5344CB8AC3E}">
        <p14:creationId xmlns:p14="http://schemas.microsoft.com/office/powerpoint/2010/main" val="99094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DD5C-EE5D-174F-B3D9-9E664043C302}"/>
              </a:ext>
            </a:extLst>
          </p:cNvPr>
          <p:cNvSpPr>
            <a:spLocks noGrp="1"/>
          </p:cNvSpPr>
          <p:nvPr>
            <p:ph type="title"/>
          </p:nvPr>
        </p:nvSpPr>
        <p:spPr/>
        <p:txBody>
          <a:bodyPr>
            <a:normAutofit fontScale="90000"/>
          </a:bodyPr>
          <a:lstStyle/>
          <a:p>
            <a:r>
              <a:rPr lang="en-US" sz="4600" dirty="0"/>
              <a:t>Method for the research project: 264 research participants</a:t>
            </a:r>
          </a:p>
        </p:txBody>
      </p:sp>
      <p:sp>
        <p:nvSpPr>
          <p:cNvPr id="3" name="Content Placeholder 2">
            <a:extLst>
              <a:ext uri="{FF2B5EF4-FFF2-40B4-BE49-F238E27FC236}">
                <a16:creationId xmlns:a16="http://schemas.microsoft.com/office/drawing/2014/main" id="{CCAEE257-F5FA-6345-989D-B1570B479A53}"/>
              </a:ext>
            </a:extLst>
          </p:cNvPr>
          <p:cNvSpPr>
            <a:spLocks noGrp="1"/>
          </p:cNvSpPr>
          <p:nvPr>
            <p:ph idx="1"/>
          </p:nvPr>
        </p:nvSpPr>
        <p:spPr/>
        <p:txBody>
          <a:bodyPr>
            <a:normAutofit fontScale="85000" lnSpcReduction="20000"/>
          </a:bodyPr>
          <a:lstStyle/>
          <a:p>
            <a:endParaRPr lang="en-US" dirty="0"/>
          </a:p>
          <a:p>
            <a:r>
              <a:rPr lang="en-US" dirty="0"/>
              <a:t>Analysis of data from three previous research projects;  </a:t>
            </a:r>
          </a:p>
          <a:p>
            <a:r>
              <a:rPr lang="en-US" dirty="0"/>
              <a:t>Analysis of publicly available data: Australian Bureau of Statistics, National Centre of Vocational Education Research, ‘On Track’ school-leaver data.  </a:t>
            </a:r>
          </a:p>
          <a:p>
            <a:r>
              <a:rPr lang="en-US" dirty="0"/>
              <a:t>Interviews with key stakeholders and experts in the industries and the careers sector;</a:t>
            </a:r>
          </a:p>
          <a:p>
            <a:r>
              <a:rPr lang="en-US" dirty="0"/>
              <a:t>Academic focus groups in retail and hospitality;</a:t>
            </a:r>
          </a:p>
          <a:p>
            <a:r>
              <a:rPr lang="en-US" dirty="0"/>
              <a:t>Seven case studies of retail and hospitality companies;</a:t>
            </a:r>
          </a:p>
          <a:p>
            <a:r>
              <a:rPr lang="en-US" dirty="0"/>
              <a:t>Career practitioners’ survey and matched ‘general public’ survey;</a:t>
            </a:r>
          </a:p>
          <a:p>
            <a:r>
              <a:rPr lang="en-US" dirty="0"/>
              <a:t>Tertiary student and recent school-leaver focus groups;</a:t>
            </a:r>
          </a:p>
          <a:p>
            <a:r>
              <a:rPr lang="en-US" dirty="0"/>
              <a:t>International comparisons: interviews with apprenticeship academics and government officials in Germany and Switzerland.</a:t>
            </a:r>
          </a:p>
          <a:p>
            <a:endParaRPr lang="en-US" dirty="0"/>
          </a:p>
        </p:txBody>
      </p:sp>
    </p:spTree>
    <p:extLst>
      <p:ext uri="{BB962C8B-B14F-4D97-AF65-F5344CB8AC3E}">
        <p14:creationId xmlns:p14="http://schemas.microsoft.com/office/powerpoint/2010/main" val="51650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A21D-39FE-4F43-8D82-F6D88E960773}"/>
              </a:ext>
            </a:extLst>
          </p:cNvPr>
          <p:cNvSpPr>
            <a:spLocks noGrp="1"/>
          </p:cNvSpPr>
          <p:nvPr>
            <p:ph type="title"/>
          </p:nvPr>
        </p:nvSpPr>
        <p:spPr/>
        <p:txBody>
          <a:bodyPr/>
          <a:lstStyle/>
          <a:p>
            <a:r>
              <a:rPr lang="en-AU"/>
              <a:t>Summary of publicly available statistical data</a:t>
            </a:r>
          </a:p>
        </p:txBody>
      </p:sp>
      <p:sp>
        <p:nvSpPr>
          <p:cNvPr id="3" name="Content Placeholder 2">
            <a:extLst>
              <a:ext uri="{FF2B5EF4-FFF2-40B4-BE49-F238E27FC236}">
                <a16:creationId xmlns:a16="http://schemas.microsoft.com/office/drawing/2014/main" id="{38A7D41B-7E84-4725-9029-D34216F4BDEE}"/>
              </a:ext>
            </a:extLst>
          </p:cNvPr>
          <p:cNvSpPr>
            <a:spLocks noGrp="1"/>
          </p:cNvSpPr>
          <p:nvPr>
            <p:ph idx="1"/>
          </p:nvPr>
        </p:nvSpPr>
        <p:spPr/>
        <p:txBody>
          <a:bodyPr>
            <a:normAutofit fontScale="92500" lnSpcReduction="20000"/>
          </a:bodyPr>
          <a:lstStyle/>
          <a:p>
            <a:r>
              <a:rPr lang="en-AU" b="1" dirty="0"/>
              <a:t>Almost one million (970,080) Australians work in retail - 10% of the workforce. Almost 1 in 20 workers (500,000) are sales assistants alone. </a:t>
            </a:r>
          </a:p>
          <a:p>
            <a:pPr>
              <a:spcAft>
                <a:spcPts val="500"/>
              </a:spcAft>
            </a:pPr>
            <a:r>
              <a:rPr lang="en-AU" dirty="0"/>
              <a:t>VET enrolments in retail qualifications were 53,383 in 2017; there were 3.4 million people in VET qualifications in total.</a:t>
            </a:r>
          </a:p>
          <a:p>
            <a:pPr>
              <a:spcAft>
                <a:spcPts val="500"/>
              </a:spcAft>
            </a:pPr>
            <a:r>
              <a:rPr lang="en-AU" dirty="0"/>
              <a:t>Only 1.6% of VET is provided for this 10% of the workforce.</a:t>
            </a:r>
          </a:p>
          <a:p>
            <a:pPr>
              <a:spcAft>
                <a:spcPts val="500"/>
              </a:spcAft>
            </a:pPr>
            <a:r>
              <a:rPr lang="en-AU" dirty="0"/>
              <a:t>Most of the enrolments were at the Certificate II (34,357) and the Certificate III (15,826) levels.</a:t>
            </a:r>
          </a:p>
          <a:p>
            <a:pPr>
              <a:spcAft>
                <a:spcPts val="500"/>
              </a:spcAft>
            </a:pPr>
            <a:r>
              <a:rPr lang="en-AU" dirty="0"/>
              <a:t>There are now very low enrolments in retail apprenticeships (‘traineeships’) as government funding was withdrawn in the early 2010s.</a:t>
            </a:r>
          </a:p>
          <a:p>
            <a:pPr>
              <a:spcAft>
                <a:spcPts val="500"/>
              </a:spcAft>
            </a:pPr>
            <a:r>
              <a:rPr lang="en-AU" dirty="0"/>
              <a:t>There are no longer </a:t>
            </a:r>
            <a:r>
              <a:rPr lang="en-AU" u="sng" dirty="0"/>
              <a:t>any</a:t>
            </a:r>
            <a:r>
              <a:rPr lang="en-AU" dirty="0"/>
              <a:t> standalone retail management courses at universities.</a:t>
            </a:r>
          </a:p>
          <a:p>
            <a:pPr marL="0" indent="0">
              <a:buNone/>
            </a:pPr>
            <a:endParaRPr lang="en-AU" dirty="0"/>
          </a:p>
        </p:txBody>
      </p:sp>
    </p:spTree>
    <p:extLst>
      <p:ext uri="{BB962C8B-B14F-4D97-AF65-F5344CB8AC3E}">
        <p14:creationId xmlns:p14="http://schemas.microsoft.com/office/powerpoint/2010/main" val="419424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5344-D504-4605-B140-603D8A7D4AEA}"/>
              </a:ext>
            </a:extLst>
          </p:cNvPr>
          <p:cNvSpPr>
            <a:spLocks noGrp="1"/>
          </p:cNvSpPr>
          <p:nvPr>
            <p:ph type="title"/>
          </p:nvPr>
        </p:nvSpPr>
        <p:spPr/>
        <p:txBody>
          <a:bodyPr/>
          <a:lstStyle/>
          <a:p>
            <a:r>
              <a:rPr lang="en-AU" b="1"/>
              <a:t>Jobs: </a:t>
            </a:r>
            <a:r>
              <a:rPr lang="en-AU"/>
              <a:t>Data from the Longitudinal Surveys of Australian Youth</a:t>
            </a:r>
          </a:p>
        </p:txBody>
      </p:sp>
      <p:sp>
        <p:nvSpPr>
          <p:cNvPr id="3" name="Text Placeholder 2">
            <a:extLst>
              <a:ext uri="{FF2B5EF4-FFF2-40B4-BE49-F238E27FC236}">
                <a16:creationId xmlns:a16="http://schemas.microsoft.com/office/drawing/2014/main" id="{7E955268-89F8-40CE-9BF7-7006634078BD}"/>
              </a:ext>
            </a:extLst>
          </p:cNvPr>
          <p:cNvSpPr>
            <a:spLocks noGrp="1"/>
          </p:cNvSpPr>
          <p:nvPr>
            <p:ph type="body" idx="1"/>
          </p:nvPr>
        </p:nvSpPr>
        <p:spPr>
          <a:xfrm>
            <a:off x="839788" y="1681163"/>
            <a:ext cx="5157787" cy="595506"/>
          </a:xfrm>
        </p:spPr>
        <p:txBody>
          <a:bodyPr/>
          <a:lstStyle/>
          <a:p>
            <a:r>
              <a:rPr lang="en-AU"/>
              <a:t>What data did we use?</a:t>
            </a:r>
          </a:p>
        </p:txBody>
      </p:sp>
      <p:sp>
        <p:nvSpPr>
          <p:cNvPr id="4" name="Content Placeholder 3">
            <a:extLst>
              <a:ext uri="{FF2B5EF4-FFF2-40B4-BE49-F238E27FC236}">
                <a16:creationId xmlns:a16="http://schemas.microsoft.com/office/drawing/2014/main" id="{DCB20094-E5A7-4C6D-A501-D0A6BB0AC322}"/>
              </a:ext>
            </a:extLst>
          </p:cNvPr>
          <p:cNvSpPr>
            <a:spLocks noGrp="1"/>
          </p:cNvSpPr>
          <p:nvPr>
            <p:ph sz="half" idx="2"/>
          </p:nvPr>
        </p:nvSpPr>
        <p:spPr>
          <a:xfrm>
            <a:off x="839788" y="2407298"/>
            <a:ext cx="4077445" cy="3782365"/>
          </a:xfrm>
        </p:spPr>
        <p:txBody>
          <a:bodyPr>
            <a:normAutofit fontScale="77500" lnSpcReduction="20000"/>
          </a:bodyPr>
          <a:lstStyle/>
          <a:p>
            <a:r>
              <a:rPr lang="en-AU"/>
              <a:t>LSAY tracks a sample of Australian young people annually from ages 15 to 25. (We used ‘09’ data).</a:t>
            </a:r>
          </a:p>
          <a:p>
            <a:r>
              <a:rPr lang="en-AU"/>
              <a:t>They are asked, each year, if they are working and what their jobs are.</a:t>
            </a:r>
          </a:p>
          <a:p>
            <a:r>
              <a:rPr lang="en-AU"/>
              <a:t>They are asked what jobs they expect to have when they are about 30</a:t>
            </a:r>
          </a:p>
        </p:txBody>
      </p:sp>
      <p:sp>
        <p:nvSpPr>
          <p:cNvPr id="5" name="Text Placeholder 4">
            <a:extLst>
              <a:ext uri="{FF2B5EF4-FFF2-40B4-BE49-F238E27FC236}">
                <a16:creationId xmlns:a16="http://schemas.microsoft.com/office/drawing/2014/main" id="{01E3186F-F434-4BC1-9F62-E7E8337260DA}"/>
              </a:ext>
            </a:extLst>
          </p:cNvPr>
          <p:cNvSpPr>
            <a:spLocks noGrp="1"/>
          </p:cNvSpPr>
          <p:nvPr>
            <p:ph type="body" sz="quarter" idx="3"/>
          </p:nvPr>
        </p:nvSpPr>
        <p:spPr>
          <a:xfrm>
            <a:off x="6172200" y="1681163"/>
            <a:ext cx="5183188" cy="595506"/>
          </a:xfrm>
        </p:spPr>
        <p:txBody>
          <a:bodyPr/>
          <a:lstStyle/>
          <a:p>
            <a:r>
              <a:rPr lang="en-AU"/>
              <a:t>What did we find?</a:t>
            </a:r>
          </a:p>
        </p:txBody>
      </p:sp>
      <p:sp>
        <p:nvSpPr>
          <p:cNvPr id="6" name="Content Placeholder 5">
            <a:extLst>
              <a:ext uri="{FF2B5EF4-FFF2-40B4-BE49-F238E27FC236}">
                <a16:creationId xmlns:a16="http://schemas.microsoft.com/office/drawing/2014/main" id="{6D6EF045-1FC9-4A59-AACE-097BCAEF781A}"/>
              </a:ext>
            </a:extLst>
          </p:cNvPr>
          <p:cNvSpPr>
            <a:spLocks noGrp="1"/>
          </p:cNvSpPr>
          <p:nvPr>
            <p:ph sz="quarter" idx="4"/>
          </p:nvPr>
        </p:nvSpPr>
        <p:spPr>
          <a:xfrm>
            <a:off x="5029201" y="2276669"/>
            <a:ext cx="6326188" cy="3912994"/>
          </a:xfrm>
        </p:spPr>
        <p:txBody>
          <a:bodyPr>
            <a:normAutofit fontScale="77500" lnSpcReduction="20000"/>
          </a:bodyPr>
          <a:lstStyle/>
          <a:p>
            <a:pPr marL="0" indent="0">
              <a:buNone/>
            </a:pPr>
            <a:r>
              <a:rPr lang="en-AU"/>
              <a:t>Only 3-5% expected to be working in these retail and hospitality jobs when they were 30.</a:t>
            </a:r>
          </a:p>
          <a:p>
            <a:pPr marL="0" indent="0">
              <a:buNone/>
            </a:pPr>
            <a:r>
              <a:rPr lang="en-AU"/>
              <a:t>But, many actually worked in these jobs. Of those who worked, the following proportions held:</a:t>
            </a:r>
          </a:p>
          <a:p>
            <a:endParaRPr lang="en-AU" sz="3000"/>
          </a:p>
          <a:p>
            <a:r>
              <a:rPr lang="en-AU" sz="3300"/>
              <a:t>75% aged 15</a:t>
            </a:r>
          </a:p>
          <a:p>
            <a:r>
              <a:rPr lang="en-AU" sz="3300"/>
              <a:t>50% aged 19 </a:t>
            </a:r>
          </a:p>
          <a:p>
            <a:r>
              <a:rPr lang="en-AU" sz="3300"/>
              <a:t>11% aged 25</a:t>
            </a:r>
          </a:p>
          <a:p>
            <a:endParaRPr lang="en-AU"/>
          </a:p>
          <a:p>
            <a:endParaRPr lang="en-AU"/>
          </a:p>
          <a:p>
            <a:r>
              <a:rPr lang="en-AU" sz="3300"/>
              <a:t>By age 19, 15% were managers</a:t>
            </a:r>
          </a:p>
        </p:txBody>
      </p:sp>
      <p:pic>
        <p:nvPicPr>
          <p:cNvPr id="8" name="Picture 7" descr="A picture containing text, indoor, marketplace, store&#10;&#10;Description automatically generated">
            <a:extLst>
              <a:ext uri="{FF2B5EF4-FFF2-40B4-BE49-F238E27FC236}">
                <a16:creationId xmlns:a16="http://schemas.microsoft.com/office/drawing/2014/main" id="{84B1C0E5-2B3B-4072-A5C3-61E26711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740" y="3429000"/>
            <a:ext cx="3295660" cy="1924275"/>
          </a:xfrm>
          <a:prstGeom prst="rect">
            <a:avLst/>
          </a:prstGeom>
        </p:spPr>
      </p:pic>
    </p:spTree>
    <p:extLst>
      <p:ext uri="{BB962C8B-B14F-4D97-AF65-F5344CB8AC3E}">
        <p14:creationId xmlns:p14="http://schemas.microsoft.com/office/powerpoint/2010/main" val="54078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F642-924A-2E4C-A6BE-00341FE51A08}"/>
              </a:ext>
            </a:extLst>
          </p:cNvPr>
          <p:cNvSpPr>
            <a:spLocks noGrp="1"/>
          </p:cNvSpPr>
          <p:nvPr>
            <p:ph type="title"/>
          </p:nvPr>
        </p:nvSpPr>
        <p:spPr/>
        <p:txBody>
          <a:bodyPr>
            <a:normAutofit/>
          </a:bodyPr>
          <a:lstStyle/>
          <a:p>
            <a:r>
              <a:rPr lang="en-US" dirty="0"/>
              <a:t>Careers in Retail:  Stakeholder perspectives </a:t>
            </a:r>
            <a:r>
              <a:rPr lang="en-US" sz="3300" i="1" dirty="0"/>
              <a:t>(Employer organisations, trade unions, skills council)</a:t>
            </a:r>
          </a:p>
        </p:txBody>
      </p:sp>
      <p:sp>
        <p:nvSpPr>
          <p:cNvPr id="3" name="Content Placeholder 2">
            <a:extLst>
              <a:ext uri="{FF2B5EF4-FFF2-40B4-BE49-F238E27FC236}">
                <a16:creationId xmlns:a16="http://schemas.microsoft.com/office/drawing/2014/main" id="{27432374-55D3-1242-BB1C-354327185839}"/>
              </a:ext>
            </a:extLst>
          </p:cNvPr>
          <p:cNvSpPr>
            <a:spLocks noGrp="1"/>
          </p:cNvSpPr>
          <p:nvPr>
            <p:ph idx="1"/>
          </p:nvPr>
        </p:nvSpPr>
        <p:spPr/>
        <p:txBody>
          <a:bodyPr>
            <a:normAutofit fontScale="85000" lnSpcReduction="20000"/>
          </a:bodyPr>
          <a:lstStyle/>
          <a:p>
            <a:r>
              <a:rPr lang="en-US" dirty="0"/>
              <a:t>Entry level remuneration may be low, but it increases quickly with promotion.</a:t>
            </a:r>
          </a:p>
          <a:p>
            <a:r>
              <a:rPr lang="en-US" dirty="0"/>
              <a:t>Retail careers can be pursued anywhere.</a:t>
            </a:r>
          </a:p>
          <a:p>
            <a:r>
              <a:rPr lang="en-US" dirty="0"/>
              <a:t>Often CEOs and other senior managers work their way up the retail career pathway from the most junior levels. </a:t>
            </a:r>
            <a:r>
              <a:rPr lang="en-US" b="1" dirty="0"/>
              <a:t>‘Trolley boy to CEO’ is a reality.</a:t>
            </a:r>
          </a:p>
          <a:p>
            <a:r>
              <a:rPr lang="en-US" dirty="0"/>
              <a:t>The overriding factor for success in retail is a passion for working with people – customers and staff alike.</a:t>
            </a:r>
          </a:p>
          <a:p>
            <a:r>
              <a:rPr lang="en-US" dirty="0"/>
              <a:t>Qualifications are not viewed as important by companies in recruitment decisions or in career development.</a:t>
            </a:r>
          </a:p>
          <a:p>
            <a:r>
              <a:rPr lang="en-US" dirty="0"/>
              <a:t>Policy makers mistakenly perceive retail work through the lens of their own experiences as student-workers.</a:t>
            </a:r>
          </a:p>
          <a:p>
            <a:r>
              <a:rPr lang="en-US" dirty="0"/>
              <a:t>Managers moving into retail from outside receive negative feedback from friends and family.</a:t>
            </a:r>
          </a:p>
        </p:txBody>
      </p:sp>
    </p:spTree>
    <p:extLst>
      <p:ext uri="{BB962C8B-B14F-4D97-AF65-F5344CB8AC3E}">
        <p14:creationId xmlns:p14="http://schemas.microsoft.com/office/powerpoint/2010/main" val="3464590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2610</Words>
  <Application>Microsoft Office PowerPoint</Application>
  <PresentationFormat>Widescreen</PresentationFormat>
  <Paragraphs>250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Source Sans Pro Light</vt:lpstr>
      <vt:lpstr>Wingdings</vt:lpstr>
      <vt:lpstr>Office Theme</vt:lpstr>
      <vt:lpstr>Retail Work:  Ubiquitous, Undervalued and Uncertificated?   Journal of VET conference, Oxford, July 13th-15th 2023 </vt:lpstr>
      <vt:lpstr>Careers in everyday industries: Potential benefits of increased visibility – research project </vt:lpstr>
      <vt:lpstr>Erica’s own retail career history</vt:lpstr>
      <vt:lpstr>Background</vt:lpstr>
      <vt:lpstr>Research questions</vt:lpstr>
      <vt:lpstr>Method for the research project: 264 research participants</vt:lpstr>
      <vt:lpstr>Summary of publicly available statistical data</vt:lpstr>
      <vt:lpstr>Jobs: Data from the Longitudinal Surveys of Australian Youth</vt:lpstr>
      <vt:lpstr>Careers in Retail:  Stakeholder perspectives (Employer organisations, trade unions, skills council)</vt:lpstr>
      <vt:lpstr>Issues from the three retail case studies: 45 interviewees</vt:lpstr>
      <vt:lpstr>Training in the companies</vt:lpstr>
      <vt:lpstr>Young managers in retail</vt:lpstr>
      <vt:lpstr>What do career practitioners think? </vt:lpstr>
      <vt:lpstr>What does the ‘general public’ think?</vt:lpstr>
      <vt:lpstr>What do young people think?</vt:lpstr>
      <vt:lpstr>Impact of Covid mentioned by case study interviewees</vt:lpstr>
      <vt:lpstr>Social construction theory</vt:lpstr>
      <vt:lpstr>So, what is the problem? Is it an industry hiding in plain sight?</vt:lpstr>
      <vt:lpstr>International comparison: Edeka and Rewe supermarkets (Germany)</vt:lpstr>
      <vt:lpstr>PowerPoint Presentation</vt:lpstr>
      <vt:lpstr>PowerPoint Presentation</vt:lpstr>
      <vt:lpstr>Towards a new theory</vt:lpstr>
      <vt:lpstr>Among project outputs: Recommendations that we made for retail companies</vt:lpstr>
      <vt:lpstr>Recommendations that we made for policy makers</vt:lpstr>
      <vt:lpstr>Acknowledgements</vt:lpstr>
      <vt:lpstr>Contacts - and the answer to the question we set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Smith</dc:creator>
  <cp:lastModifiedBy>Erica Smith</cp:lastModifiedBy>
  <cp:revision>24</cp:revision>
  <dcterms:created xsi:type="dcterms:W3CDTF">2023-05-02T03:00:39Z</dcterms:created>
  <dcterms:modified xsi:type="dcterms:W3CDTF">2023-07-12T16:35:29Z</dcterms:modified>
</cp:coreProperties>
</file>