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9" r:id="rId4"/>
    <p:sldId id="266" r:id="rId5"/>
    <p:sldId id="260" r:id="rId6"/>
    <p:sldId id="257" r:id="rId7"/>
    <p:sldId id="261" r:id="rId8"/>
    <p:sldId id="273" r:id="rId9"/>
    <p:sldId id="263" r:id="rId10"/>
    <p:sldId id="265" r:id="rId11"/>
    <p:sldId id="271" r:id="rId12"/>
    <p:sldId id="287" r:id="rId13"/>
    <p:sldId id="285" r:id="rId14"/>
    <p:sldId id="286" r:id="rId15"/>
    <p:sldId id="276" r:id="rId16"/>
    <p:sldId id="277" r:id="rId17"/>
    <p:sldId id="279" r:id="rId18"/>
    <p:sldId id="280" r:id="rId19"/>
    <p:sldId id="282" r:id="rId20"/>
    <p:sldId id="275" r:id="rId21"/>
    <p:sldId id="283" r:id="rId22"/>
    <p:sldId id="262"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51"/>
  </p:normalViewPr>
  <p:slideViewPr>
    <p:cSldViewPr snapToGrid="0" snapToObjects="1">
      <p:cViewPr varScale="1">
        <p:scale>
          <a:sx n="104" d="100"/>
          <a:sy n="104"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Smith" userId="a9419848-9638-4ded-a7d6-8c5748979d0b" providerId="ADAL" clId="{FD04EF7E-BCEC-41AC-B9BC-B499C21D58C4}"/>
    <pc:docChg chg="undo custSel addSld delSld modSld sldOrd">
      <pc:chgData name="Erica Smith" userId="a9419848-9638-4ded-a7d6-8c5748979d0b" providerId="ADAL" clId="{FD04EF7E-BCEC-41AC-B9BC-B499C21D58C4}" dt="2022-11-23T01:59:53.751" v="3540" actId="12"/>
      <pc:docMkLst>
        <pc:docMk/>
      </pc:docMkLst>
      <pc:sldChg chg="modSp mod">
        <pc:chgData name="Erica Smith" userId="a9419848-9638-4ded-a7d6-8c5748979d0b" providerId="ADAL" clId="{FD04EF7E-BCEC-41AC-B9BC-B499C21D58C4}" dt="2022-11-23T01:16:25.443" v="2673" actId="20577"/>
        <pc:sldMkLst>
          <pc:docMk/>
          <pc:sldMk cId="1257372620" sldId="256"/>
        </pc:sldMkLst>
        <pc:spChg chg="mod">
          <ac:chgData name="Erica Smith" userId="a9419848-9638-4ded-a7d6-8c5748979d0b" providerId="ADAL" clId="{FD04EF7E-BCEC-41AC-B9BC-B499C21D58C4}" dt="2022-11-23T01:16:25.443" v="2673" actId="20577"/>
          <ac:spMkLst>
            <pc:docMk/>
            <pc:sldMk cId="1257372620" sldId="256"/>
            <ac:spMk id="2" creationId="{BCBCF3D2-7125-3D4F-996B-BFD4065318EF}"/>
          </ac:spMkLst>
        </pc:spChg>
        <pc:spChg chg="mod">
          <ac:chgData name="Erica Smith" userId="a9419848-9638-4ded-a7d6-8c5748979d0b" providerId="ADAL" clId="{FD04EF7E-BCEC-41AC-B9BC-B499C21D58C4}" dt="2022-11-22T23:54:09.809" v="858" actId="948"/>
          <ac:spMkLst>
            <pc:docMk/>
            <pc:sldMk cId="1257372620" sldId="256"/>
            <ac:spMk id="3" creationId="{BCABA5E7-01CC-AD4F-961D-0656B98C6253}"/>
          </ac:spMkLst>
        </pc:spChg>
      </pc:sldChg>
      <pc:sldChg chg="modSp mod">
        <pc:chgData name="Erica Smith" userId="a9419848-9638-4ded-a7d6-8c5748979d0b" providerId="ADAL" clId="{FD04EF7E-BCEC-41AC-B9BC-B499C21D58C4}" dt="2022-11-23T01:16:37.127" v="2674" actId="20577"/>
        <pc:sldMkLst>
          <pc:docMk/>
          <pc:sldMk cId="3504098014" sldId="259"/>
        </pc:sldMkLst>
        <pc:spChg chg="mod">
          <ac:chgData name="Erica Smith" userId="a9419848-9638-4ded-a7d6-8c5748979d0b" providerId="ADAL" clId="{FD04EF7E-BCEC-41AC-B9BC-B499C21D58C4}" dt="2022-11-23T01:16:37.127" v="2674" actId="20577"/>
          <ac:spMkLst>
            <pc:docMk/>
            <pc:sldMk cId="3504098014" sldId="259"/>
            <ac:spMk id="3" creationId="{EF37B6E0-601F-4D46-9542-B4D67A0CE52A}"/>
          </ac:spMkLst>
        </pc:spChg>
      </pc:sldChg>
      <pc:sldChg chg="modSp mod">
        <pc:chgData name="Erica Smith" userId="a9419848-9638-4ded-a7d6-8c5748979d0b" providerId="ADAL" clId="{FD04EF7E-BCEC-41AC-B9BC-B499C21D58C4}" dt="2022-11-23T01:13:36.033" v="2544" actId="20577"/>
        <pc:sldMkLst>
          <pc:docMk/>
          <pc:sldMk cId="3477702910" sldId="260"/>
        </pc:sldMkLst>
        <pc:spChg chg="mod">
          <ac:chgData name="Erica Smith" userId="a9419848-9638-4ded-a7d6-8c5748979d0b" providerId="ADAL" clId="{FD04EF7E-BCEC-41AC-B9BC-B499C21D58C4}" dt="2022-11-23T01:13:36.033" v="2544" actId="20577"/>
          <ac:spMkLst>
            <pc:docMk/>
            <pc:sldMk cId="3477702910" sldId="260"/>
            <ac:spMk id="3" creationId="{5A77769A-86D2-E54D-B1B5-57FD345791A4}"/>
          </ac:spMkLst>
        </pc:spChg>
      </pc:sldChg>
      <pc:sldChg chg="modSp mod ord">
        <pc:chgData name="Erica Smith" userId="a9419848-9638-4ded-a7d6-8c5748979d0b" providerId="ADAL" clId="{FD04EF7E-BCEC-41AC-B9BC-B499C21D58C4}" dt="2022-11-22T23:08:18.628" v="738" actId="20577"/>
        <pc:sldMkLst>
          <pc:docMk/>
          <pc:sldMk cId="516506405" sldId="261"/>
        </pc:sldMkLst>
        <pc:spChg chg="mod">
          <ac:chgData name="Erica Smith" userId="a9419848-9638-4ded-a7d6-8c5748979d0b" providerId="ADAL" clId="{FD04EF7E-BCEC-41AC-B9BC-B499C21D58C4}" dt="2022-11-22T22:54:08.493" v="187" actId="20577"/>
          <ac:spMkLst>
            <pc:docMk/>
            <pc:sldMk cId="516506405" sldId="261"/>
            <ac:spMk id="2" creationId="{0EB6DD5C-EE5D-174F-B3D9-9E664043C302}"/>
          </ac:spMkLst>
        </pc:spChg>
        <pc:spChg chg="mod">
          <ac:chgData name="Erica Smith" userId="a9419848-9638-4ded-a7d6-8c5748979d0b" providerId="ADAL" clId="{FD04EF7E-BCEC-41AC-B9BC-B499C21D58C4}" dt="2022-11-22T23:08:18.628" v="738" actId="20577"/>
          <ac:spMkLst>
            <pc:docMk/>
            <pc:sldMk cId="516506405" sldId="261"/>
            <ac:spMk id="3" creationId="{CCAEE257-F5FA-6345-989D-B1570B479A53}"/>
          </ac:spMkLst>
        </pc:spChg>
      </pc:sldChg>
      <pc:sldChg chg="modSp mod">
        <pc:chgData name="Erica Smith" userId="a9419848-9638-4ded-a7d6-8c5748979d0b" providerId="ADAL" clId="{FD04EF7E-BCEC-41AC-B9BC-B499C21D58C4}" dt="2022-11-23T01:17:31.129" v="2693" actId="20577"/>
        <pc:sldMkLst>
          <pc:docMk/>
          <pc:sldMk cId="6418984" sldId="262"/>
        </pc:sldMkLst>
        <pc:spChg chg="mod">
          <ac:chgData name="Erica Smith" userId="a9419848-9638-4ded-a7d6-8c5748979d0b" providerId="ADAL" clId="{FD04EF7E-BCEC-41AC-B9BC-B499C21D58C4}" dt="2022-11-22T22:56:31.004" v="281" actId="20577"/>
          <ac:spMkLst>
            <pc:docMk/>
            <pc:sldMk cId="6418984" sldId="262"/>
            <ac:spMk id="2" creationId="{5EF7F25E-0E0C-CD43-94F9-FB8112280534}"/>
          </ac:spMkLst>
        </pc:spChg>
        <pc:spChg chg="mod">
          <ac:chgData name="Erica Smith" userId="a9419848-9638-4ded-a7d6-8c5748979d0b" providerId="ADAL" clId="{FD04EF7E-BCEC-41AC-B9BC-B499C21D58C4}" dt="2022-11-23T01:17:31.129" v="2693" actId="20577"/>
          <ac:spMkLst>
            <pc:docMk/>
            <pc:sldMk cId="6418984" sldId="262"/>
            <ac:spMk id="3" creationId="{9666F0C6-52AC-CD4A-B02E-53EAB70C06D6}"/>
          </ac:spMkLst>
        </pc:spChg>
      </pc:sldChg>
      <pc:sldChg chg="modSp mod">
        <pc:chgData name="Erica Smith" userId="a9419848-9638-4ded-a7d6-8c5748979d0b" providerId="ADAL" clId="{FD04EF7E-BCEC-41AC-B9BC-B499C21D58C4}" dt="2022-11-23T01:49:09.563" v="3432" actId="20577"/>
        <pc:sldMkLst>
          <pc:docMk/>
          <pc:sldMk cId="676896593" sldId="265"/>
        </pc:sldMkLst>
        <pc:spChg chg="mod">
          <ac:chgData name="Erica Smith" userId="a9419848-9638-4ded-a7d6-8c5748979d0b" providerId="ADAL" clId="{FD04EF7E-BCEC-41AC-B9BC-B499C21D58C4}" dt="2022-11-23T01:49:09.563" v="3432" actId="20577"/>
          <ac:spMkLst>
            <pc:docMk/>
            <pc:sldMk cId="676896593" sldId="265"/>
            <ac:spMk id="3" creationId="{FA85EE6C-7C42-42B6-8949-14CAFD642A35}"/>
          </ac:spMkLst>
        </pc:spChg>
      </pc:sldChg>
      <pc:sldChg chg="modSp mod ord">
        <pc:chgData name="Erica Smith" userId="a9419848-9638-4ded-a7d6-8c5748979d0b" providerId="ADAL" clId="{FD04EF7E-BCEC-41AC-B9BC-B499C21D58C4}" dt="2022-11-23T01:59:53.751" v="3540" actId="12"/>
        <pc:sldMkLst>
          <pc:docMk/>
          <pc:sldMk cId="3600555621" sldId="271"/>
        </pc:sldMkLst>
        <pc:spChg chg="mod">
          <ac:chgData name="Erica Smith" userId="a9419848-9638-4ded-a7d6-8c5748979d0b" providerId="ADAL" clId="{FD04EF7E-BCEC-41AC-B9BC-B499C21D58C4}" dt="2022-11-23T01:59:53.751" v="3540" actId="12"/>
          <ac:spMkLst>
            <pc:docMk/>
            <pc:sldMk cId="3600555621" sldId="271"/>
            <ac:spMk id="8" creationId="{4F0AF168-A638-8146-A968-28CF3DCB2152}"/>
          </ac:spMkLst>
        </pc:spChg>
      </pc:sldChg>
      <pc:sldChg chg="modSp new del mod">
        <pc:chgData name="Erica Smith" userId="a9419848-9638-4ded-a7d6-8c5748979d0b" providerId="ADAL" clId="{FD04EF7E-BCEC-41AC-B9BC-B499C21D58C4}" dt="2022-11-22T22:56:45.628" v="324" actId="47"/>
        <pc:sldMkLst>
          <pc:docMk/>
          <pc:sldMk cId="2057664778" sldId="274"/>
        </pc:sldMkLst>
        <pc:spChg chg="mod">
          <ac:chgData name="Erica Smith" userId="a9419848-9638-4ded-a7d6-8c5748979d0b" providerId="ADAL" clId="{FD04EF7E-BCEC-41AC-B9BC-B499C21D58C4}" dt="2022-11-22T22:55:33.744" v="213" actId="20577"/>
          <ac:spMkLst>
            <pc:docMk/>
            <pc:sldMk cId="2057664778" sldId="274"/>
            <ac:spMk id="2" creationId="{E4151B5F-62BD-4F80-8CE3-F84D49C28194}"/>
          </ac:spMkLst>
        </pc:spChg>
      </pc:sldChg>
      <pc:sldChg chg="modSp add mod ord">
        <pc:chgData name="Erica Smith" userId="a9419848-9638-4ded-a7d6-8c5748979d0b" providerId="ADAL" clId="{FD04EF7E-BCEC-41AC-B9BC-B499C21D58C4}" dt="2022-11-22T22:56:03.901" v="266"/>
        <pc:sldMkLst>
          <pc:docMk/>
          <pc:sldMk cId="512056490" sldId="275"/>
        </pc:sldMkLst>
        <pc:spChg chg="mod">
          <ac:chgData name="Erica Smith" userId="a9419848-9638-4ded-a7d6-8c5748979d0b" providerId="ADAL" clId="{FD04EF7E-BCEC-41AC-B9BC-B499C21D58C4}" dt="2022-11-22T22:55:54.083" v="264" actId="20577"/>
          <ac:spMkLst>
            <pc:docMk/>
            <pc:sldMk cId="512056490" sldId="275"/>
            <ac:spMk id="2" creationId="{C7093560-876F-4894-A870-AEDADFD3C6A4}"/>
          </ac:spMkLst>
        </pc:spChg>
      </pc:sldChg>
      <pc:sldChg chg="modSp new mod">
        <pc:chgData name="Erica Smith" userId="a9419848-9638-4ded-a7d6-8c5748979d0b" providerId="ADAL" clId="{FD04EF7E-BCEC-41AC-B9BC-B499C21D58C4}" dt="2022-11-23T01:41:12.682" v="3371" actId="20577"/>
        <pc:sldMkLst>
          <pc:docMk/>
          <pc:sldMk cId="868042304" sldId="276"/>
        </pc:sldMkLst>
        <pc:spChg chg="mod">
          <ac:chgData name="Erica Smith" userId="a9419848-9638-4ded-a7d6-8c5748979d0b" providerId="ADAL" clId="{FD04EF7E-BCEC-41AC-B9BC-B499C21D58C4}" dt="2022-11-23T00:26:49.168" v="943" actId="20577"/>
          <ac:spMkLst>
            <pc:docMk/>
            <pc:sldMk cId="868042304" sldId="276"/>
            <ac:spMk id="2" creationId="{C6E3DD38-3989-46D8-8AE9-4D3BDDDD2608}"/>
          </ac:spMkLst>
        </pc:spChg>
        <pc:spChg chg="mod">
          <ac:chgData name="Erica Smith" userId="a9419848-9638-4ded-a7d6-8c5748979d0b" providerId="ADAL" clId="{FD04EF7E-BCEC-41AC-B9BC-B499C21D58C4}" dt="2022-11-23T01:41:12.682" v="3371" actId="20577"/>
          <ac:spMkLst>
            <pc:docMk/>
            <pc:sldMk cId="868042304" sldId="276"/>
            <ac:spMk id="3" creationId="{2528CEEE-6AE5-4BC1-BED9-B1CD3B006D1B}"/>
          </ac:spMkLst>
        </pc:spChg>
      </pc:sldChg>
      <pc:sldChg chg="addSp modSp new mod">
        <pc:chgData name="Erica Smith" userId="a9419848-9638-4ded-a7d6-8c5748979d0b" providerId="ADAL" clId="{FD04EF7E-BCEC-41AC-B9BC-B499C21D58C4}" dt="2022-11-23T01:07:22.920" v="2482" actId="20577"/>
        <pc:sldMkLst>
          <pc:docMk/>
          <pc:sldMk cId="594532159" sldId="277"/>
        </pc:sldMkLst>
        <pc:spChg chg="mod">
          <ac:chgData name="Erica Smith" userId="a9419848-9638-4ded-a7d6-8c5748979d0b" providerId="ADAL" clId="{FD04EF7E-BCEC-41AC-B9BC-B499C21D58C4}" dt="2022-11-23T00:29:55.456" v="971" actId="20577"/>
          <ac:spMkLst>
            <pc:docMk/>
            <pc:sldMk cId="594532159" sldId="277"/>
            <ac:spMk id="2" creationId="{380FDD61-53AF-485F-895F-F47F4A42276E}"/>
          </ac:spMkLst>
        </pc:spChg>
        <pc:spChg chg="mod">
          <ac:chgData name="Erica Smith" userId="a9419848-9638-4ded-a7d6-8c5748979d0b" providerId="ADAL" clId="{FD04EF7E-BCEC-41AC-B9BC-B499C21D58C4}" dt="2022-11-23T01:07:22.920" v="2482" actId="20577"/>
          <ac:spMkLst>
            <pc:docMk/>
            <pc:sldMk cId="594532159" sldId="277"/>
            <ac:spMk id="3" creationId="{DD552C02-F5D6-4F4B-BEAC-C9A20E389A2A}"/>
          </ac:spMkLst>
        </pc:spChg>
        <pc:picChg chg="add mod">
          <ac:chgData name="Erica Smith" userId="a9419848-9638-4ded-a7d6-8c5748979d0b" providerId="ADAL" clId="{FD04EF7E-BCEC-41AC-B9BC-B499C21D58C4}" dt="2022-11-23T00:39:24.503" v="1566" actId="14100"/>
          <ac:picMkLst>
            <pc:docMk/>
            <pc:sldMk cId="594532159" sldId="277"/>
            <ac:picMk id="4" creationId="{1FE6F945-20EA-430B-BB81-CA6B83D9A6DB}"/>
          </ac:picMkLst>
        </pc:picChg>
      </pc:sldChg>
      <pc:sldChg chg="addSp delSp new del mod">
        <pc:chgData name="Erica Smith" userId="a9419848-9638-4ded-a7d6-8c5748979d0b" providerId="ADAL" clId="{FD04EF7E-BCEC-41AC-B9BC-B499C21D58C4}" dt="2022-11-23T00:41:41.968" v="1596" actId="47"/>
        <pc:sldMkLst>
          <pc:docMk/>
          <pc:sldMk cId="79632827" sldId="278"/>
        </pc:sldMkLst>
        <pc:spChg chg="add del">
          <ac:chgData name="Erica Smith" userId="a9419848-9638-4ded-a7d6-8c5748979d0b" providerId="ADAL" clId="{FD04EF7E-BCEC-41AC-B9BC-B499C21D58C4}" dt="2022-11-23T00:19:20.650" v="867" actId="22"/>
          <ac:spMkLst>
            <pc:docMk/>
            <pc:sldMk cId="79632827" sldId="278"/>
            <ac:spMk id="5" creationId="{39A02944-5B0E-402D-983D-91C4C0C70E44}"/>
          </ac:spMkLst>
        </pc:spChg>
      </pc:sldChg>
      <pc:sldChg chg="modSp new mod">
        <pc:chgData name="Erica Smith" userId="a9419848-9638-4ded-a7d6-8c5748979d0b" providerId="ADAL" clId="{FD04EF7E-BCEC-41AC-B9BC-B499C21D58C4}" dt="2022-11-23T01:49:25.605" v="3433" actId="113"/>
        <pc:sldMkLst>
          <pc:docMk/>
          <pc:sldMk cId="1115933541" sldId="279"/>
        </pc:sldMkLst>
        <pc:spChg chg="mod">
          <ac:chgData name="Erica Smith" userId="a9419848-9638-4ded-a7d6-8c5748979d0b" providerId="ADAL" clId="{FD04EF7E-BCEC-41AC-B9BC-B499C21D58C4}" dt="2022-11-23T00:31:24.139" v="1025" actId="20577"/>
          <ac:spMkLst>
            <pc:docMk/>
            <pc:sldMk cId="1115933541" sldId="279"/>
            <ac:spMk id="2" creationId="{7A4DB6C8-5042-4D56-A3BB-C06B42D965E8}"/>
          </ac:spMkLst>
        </pc:spChg>
        <pc:spChg chg="mod">
          <ac:chgData name="Erica Smith" userId="a9419848-9638-4ded-a7d6-8c5748979d0b" providerId="ADAL" clId="{FD04EF7E-BCEC-41AC-B9BC-B499C21D58C4}" dt="2022-11-23T01:49:25.605" v="3433" actId="113"/>
          <ac:spMkLst>
            <pc:docMk/>
            <pc:sldMk cId="1115933541" sldId="279"/>
            <ac:spMk id="3" creationId="{F625DAA7-BAAF-47C9-8A76-5CD108CAEA9B}"/>
          </ac:spMkLst>
        </pc:spChg>
      </pc:sldChg>
      <pc:sldChg chg="modSp new mod ord">
        <pc:chgData name="Erica Smith" userId="a9419848-9638-4ded-a7d6-8c5748979d0b" providerId="ADAL" clId="{FD04EF7E-BCEC-41AC-B9BC-B499C21D58C4}" dt="2022-11-23T01:07:17.375" v="2479" actId="20577"/>
        <pc:sldMkLst>
          <pc:docMk/>
          <pc:sldMk cId="3333073819" sldId="280"/>
        </pc:sldMkLst>
        <pc:spChg chg="mod">
          <ac:chgData name="Erica Smith" userId="a9419848-9638-4ded-a7d6-8c5748979d0b" providerId="ADAL" clId="{FD04EF7E-BCEC-41AC-B9BC-B499C21D58C4}" dt="2022-11-23T01:07:17.375" v="2479" actId="20577"/>
          <ac:spMkLst>
            <pc:docMk/>
            <pc:sldMk cId="3333073819" sldId="280"/>
            <ac:spMk id="2" creationId="{C691BEEA-07F8-4CE5-B3BB-05F21A9F2117}"/>
          </ac:spMkLst>
        </pc:spChg>
        <pc:spChg chg="mod">
          <ac:chgData name="Erica Smith" userId="a9419848-9638-4ded-a7d6-8c5748979d0b" providerId="ADAL" clId="{FD04EF7E-BCEC-41AC-B9BC-B499C21D58C4}" dt="2022-11-23T01:02:48.177" v="2442" actId="20577"/>
          <ac:spMkLst>
            <pc:docMk/>
            <pc:sldMk cId="3333073819" sldId="280"/>
            <ac:spMk id="3" creationId="{D72E51D6-3949-4937-AFA9-1DDEC27E5120}"/>
          </ac:spMkLst>
        </pc:spChg>
      </pc:sldChg>
      <pc:sldChg chg="modSp new del mod">
        <pc:chgData name="Erica Smith" userId="a9419848-9638-4ded-a7d6-8c5748979d0b" providerId="ADAL" clId="{FD04EF7E-BCEC-41AC-B9BC-B499C21D58C4}" dt="2022-11-23T01:02:05.717" v="2410" actId="47"/>
        <pc:sldMkLst>
          <pc:docMk/>
          <pc:sldMk cId="3465318147" sldId="281"/>
        </pc:sldMkLst>
        <pc:spChg chg="mod">
          <ac:chgData name="Erica Smith" userId="a9419848-9638-4ded-a7d6-8c5748979d0b" providerId="ADAL" clId="{FD04EF7E-BCEC-41AC-B9BC-B499C21D58C4}" dt="2022-11-23T01:00:03.871" v="2133" actId="21"/>
          <ac:spMkLst>
            <pc:docMk/>
            <pc:sldMk cId="3465318147" sldId="281"/>
            <ac:spMk id="2" creationId="{E87D7031-EE30-416D-BEC5-A11B6A3337A9}"/>
          </ac:spMkLst>
        </pc:spChg>
        <pc:spChg chg="mod">
          <ac:chgData name="Erica Smith" userId="a9419848-9638-4ded-a7d6-8c5748979d0b" providerId="ADAL" clId="{FD04EF7E-BCEC-41AC-B9BC-B499C21D58C4}" dt="2022-11-23T01:01:13.378" v="2272" actId="6549"/>
          <ac:spMkLst>
            <pc:docMk/>
            <pc:sldMk cId="3465318147" sldId="281"/>
            <ac:spMk id="3" creationId="{942C92E3-22B0-401D-8330-9C999FFAACF6}"/>
          </ac:spMkLst>
        </pc:spChg>
      </pc:sldChg>
      <pc:sldChg chg="addSp modSp new mod">
        <pc:chgData name="Erica Smith" userId="a9419848-9638-4ded-a7d6-8c5748979d0b" providerId="ADAL" clId="{FD04EF7E-BCEC-41AC-B9BC-B499C21D58C4}" dt="2022-11-23T01:03:21.130" v="2469" actId="20577"/>
        <pc:sldMkLst>
          <pc:docMk/>
          <pc:sldMk cId="3671771643" sldId="282"/>
        </pc:sldMkLst>
        <pc:spChg chg="mod">
          <ac:chgData name="Erica Smith" userId="a9419848-9638-4ded-a7d6-8c5748979d0b" providerId="ADAL" clId="{FD04EF7E-BCEC-41AC-B9BC-B499C21D58C4}" dt="2022-11-23T01:00:06.347" v="2134"/>
          <ac:spMkLst>
            <pc:docMk/>
            <pc:sldMk cId="3671771643" sldId="282"/>
            <ac:spMk id="2" creationId="{3B3F27FF-3E93-44FC-86AD-09B9EDD95194}"/>
          </ac:spMkLst>
        </pc:spChg>
        <pc:spChg chg="mod">
          <ac:chgData name="Erica Smith" userId="a9419848-9638-4ded-a7d6-8c5748979d0b" providerId="ADAL" clId="{FD04EF7E-BCEC-41AC-B9BC-B499C21D58C4}" dt="2022-11-23T01:03:21.130" v="2469" actId="20577"/>
          <ac:spMkLst>
            <pc:docMk/>
            <pc:sldMk cId="3671771643" sldId="282"/>
            <ac:spMk id="3" creationId="{5DC9F9A0-1D88-4997-B496-DB789C4F5D08}"/>
          </ac:spMkLst>
        </pc:spChg>
        <pc:spChg chg="mod">
          <ac:chgData name="Erica Smith" userId="a9419848-9638-4ded-a7d6-8c5748979d0b" providerId="ADAL" clId="{FD04EF7E-BCEC-41AC-B9BC-B499C21D58C4}" dt="2022-11-23T01:01:45.100" v="2389" actId="27636"/>
          <ac:spMkLst>
            <pc:docMk/>
            <pc:sldMk cId="3671771643" sldId="282"/>
            <ac:spMk id="4" creationId="{53440E38-8D96-43A7-A1C9-D77EC0189FC4}"/>
          </ac:spMkLst>
        </pc:spChg>
        <pc:picChg chg="add mod">
          <ac:chgData name="Erica Smith" userId="a9419848-9638-4ded-a7d6-8c5748979d0b" providerId="ADAL" clId="{FD04EF7E-BCEC-41AC-B9BC-B499C21D58C4}" dt="2022-11-23T01:03:01.744" v="2444" actId="14100"/>
          <ac:picMkLst>
            <pc:docMk/>
            <pc:sldMk cId="3671771643" sldId="282"/>
            <ac:picMk id="1026" creationId="{8A078578-70DE-4AFA-B2FF-EC80283B7C9B}"/>
          </ac:picMkLst>
        </pc:picChg>
      </pc:sldChg>
      <pc:sldChg chg="addSp modSp new mod">
        <pc:chgData name="Erica Smith" userId="a9419848-9638-4ded-a7d6-8c5748979d0b" providerId="ADAL" clId="{FD04EF7E-BCEC-41AC-B9BC-B499C21D58C4}" dt="2022-11-23T01:16:02.789" v="2672" actId="1076"/>
        <pc:sldMkLst>
          <pc:docMk/>
          <pc:sldMk cId="3355689840" sldId="283"/>
        </pc:sldMkLst>
        <pc:spChg chg="mod">
          <ac:chgData name="Erica Smith" userId="a9419848-9638-4ded-a7d6-8c5748979d0b" providerId="ADAL" clId="{FD04EF7E-BCEC-41AC-B9BC-B499C21D58C4}" dt="2022-11-23T01:15:43.819" v="2668" actId="20577"/>
          <ac:spMkLst>
            <pc:docMk/>
            <pc:sldMk cId="3355689840" sldId="283"/>
            <ac:spMk id="2" creationId="{B397B113-E2E6-4794-95EE-AAE5110DC4E2}"/>
          </ac:spMkLst>
        </pc:spChg>
        <pc:spChg chg="mod">
          <ac:chgData name="Erica Smith" userId="a9419848-9638-4ded-a7d6-8c5748979d0b" providerId="ADAL" clId="{FD04EF7E-BCEC-41AC-B9BC-B499C21D58C4}" dt="2022-11-23T01:15:59.536" v="2670" actId="20577"/>
          <ac:spMkLst>
            <pc:docMk/>
            <pc:sldMk cId="3355689840" sldId="283"/>
            <ac:spMk id="3" creationId="{A389B386-3EFE-4CDE-8FDE-33A094DE33BC}"/>
          </ac:spMkLst>
        </pc:spChg>
        <pc:picChg chg="add mod">
          <ac:chgData name="Erica Smith" userId="a9419848-9638-4ded-a7d6-8c5748979d0b" providerId="ADAL" clId="{FD04EF7E-BCEC-41AC-B9BC-B499C21D58C4}" dt="2022-11-23T01:16:02.789" v="2672" actId="1076"/>
          <ac:picMkLst>
            <pc:docMk/>
            <pc:sldMk cId="3355689840" sldId="283"/>
            <ac:picMk id="4" creationId="{A860A1AF-2967-421F-BEF2-7364A6250140}"/>
          </ac:picMkLst>
        </pc:picChg>
      </pc:sldChg>
      <pc:sldChg chg="modSp new del mod">
        <pc:chgData name="Erica Smith" userId="a9419848-9638-4ded-a7d6-8c5748979d0b" providerId="ADAL" clId="{FD04EF7E-BCEC-41AC-B9BC-B499C21D58C4}" dt="2022-11-23T01:41:23.160" v="3372" actId="47"/>
        <pc:sldMkLst>
          <pc:docMk/>
          <pc:sldMk cId="677900437" sldId="284"/>
        </pc:sldMkLst>
        <pc:spChg chg="mod">
          <ac:chgData name="Erica Smith" userId="a9419848-9638-4ded-a7d6-8c5748979d0b" providerId="ADAL" clId="{FD04EF7E-BCEC-41AC-B9BC-B499C21D58C4}" dt="2022-11-23T01:25:02.880" v="2730" actId="20577"/>
          <ac:spMkLst>
            <pc:docMk/>
            <pc:sldMk cId="677900437" sldId="284"/>
            <ac:spMk id="2" creationId="{BBE79D2B-E964-4318-BDE6-81418FE0EC3F}"/>
          </ac:spMkLst>
        </pc:spChg>
        <pc:spChg chg="mod">
          <ac:chgData name="Erica Smith" userId="a9419848-9638-4ded-a7d6-8c5748979d0b" providerId="ADAL" clId="{FD04EF7E-BCEC-41AC-B9BC-B499C21D58C4}" dt="2022-11-23T01:25:22.983" v="2772" actId="20577"/>
          <ac:spMkLst>
            <pc:docMk/>
            <pc:sldMk cId="677900437" sldId="284"/>
            <ac:spMk id="3" creationId="{AFDD3447-6E72-4C01-9211-8FE9F2918147}"/>
          </ac:spMkLst>
        </pc:spChg>
      </pc:sldChg>
      <pc:sldChg chg="modSp new mod">
        <pc:chgData name="Erica Smith" userId="a9419848-9638-4ded-a7d6-8c5748979d0b" providerId="ADAL" clId="{FD04EF7E-BCEC-41AC-B9BC-B499C21D58C4}" dt="2022-11-23T01:48:41.712" v="3420" actId="20577"/>
        <pc:sldMkLst>
          <pc:docMk/>
          <pc:sldMk cId="3722336196" sldId="285"/>
        </pc:sldMkLst>
        <pc:spChg chg="mod">
          <ac:chgData name="Erica Smith" userId="a9419848-9638-4ded-a7d6-8c5748979d0b" providerId="ADAL" clId="{FD04EF7E-BCEC-41AC-B9BC-B499C21D58C4}" dt="2022-11-23T01:48:41.712" v="3420" actId="20577"/>
          <ac:spMkLst>
            <pc:docMk/>
            <pc:sldMk cId="3722336196" sldId="285"/>
            <ac:spMk id="2" creationId="{DC9B781D-2DCC-4BF2-854D-B250AC31CA55}"/>
          </ac:spMkLst>
        </pc:spChg>
        <pc:spChg chg="mod">
          <ac:chgData name="Erica Smith" userId="a9419848-9638-4ded-a7d6-8c5748979d0b" providerId="ADAL" clId="{FD04EF7E-BCEC-41AC-B9BC-B499C21D58C4}" dt="2022-11-23T01:25:39.679" v="2815" actId="20577"/>
          <ac:spMkLst>
            <pc:docMk/>
            <pc:sldMk cId="3722336196" sldId="285"/>
            <ac:spMk id="3" creationId="{C9860E2D-9F47-4EA7-9334-6D6000EABD37}"/>
          </ac:spMkLst>
        </pc:spChg>
        <pc:spChg chg="mod">
          <ac:chgData name="Erica Smith" userId="a9419848-9638-4ded-a7d6-8c5748979d0b" providerId="ADAL" clId="{FD04EF7E-BCEC-41AC-B9BC-B499C21D58C4}" dt="2022-11-23T01:29:34.935" v="3145" actId="20577"/>
          <ac:spMkLst>
            <pc:docMk/>
            <pc:sldMk cId="3722336196" sldId="285"/>
            <ac:spMk id="4" creationId="{30624711-02EC-4CE1-A0E5-1F033B1190DA}"/>
          </ac:spMkLst>
        </pc:spChg>
        <pc:spChg chg="mod">
          <ac:chgData name="Erica Smith" userId="a9419848-9638-4ded-a7d6-8c5748979d0b" providerId="ADAL" clId="{FD04EF7E-BCEC-41AC-B9BC-B499C21D58C4}" dt="2022-11-23T01:28:28.783" v="3054" actId="20577"/>
          <ac:spMkLst>
            <pc:docMk/>
            <pc:sldMk cId="3722336196" sldId="285"/>
            <ac:spMk id="5" creationId="{A6B760DB-1100-4A28-8410-FE4074AFA54A}"/>
          </ac:spMkLst>
        </pc:spChg>
        <pc:spChg chg="mod">
          <ac:chgData name="Erica Smith" userId="a9419848-9638-4ded-a7d6-8c5748979d0b" providerId="ADAL" clId="{FD04EF7E-BCEC-41AC-B9BC-B499C21D58C4}" dt="2022-11-23T01:29:29.919" v="3143" actId="20577"/>
          <ac:spMkLst>
            <pc:docMk/>
            <pc:sldMk cId="3722336196" sldId="285"/>
            <ac:spMk id="6" creationId="{46BB0A57-F7A2-4589-80DD-B1EDF67126A0}"/>
          </ac:spMkLst>
        </pc:spChg>
      </pc:sldChg>
      <pc:sldChg chg="modSp add mod">
        <pc:chgData name="Erica Smith" userId="a9419848-9638-4ded-a7d6-8c5748979d0b" providerId="ADAL" clId="{FD04EF7E-BCEC-41AC-B9BC-B499C21D58C4}" dt="2022-11-23T01:42:04.614" v="3417" actId="12"/>
        <pc:sldMkLst>
          <pc:docMk/>
          <pc:sldMk cId="1344498651" sldId="286"/>
        </pc:sldMkLst>
        <pc:spChg chg="mod">
          <ac:chgData name="Erica Smith" userId="a9419848-9638-4ded-a7d6-8c5748979d0b" providerId="ADAL" clId="{FD04EF7E-BCEC-41AC-B9BC-B499C21D58C4}" dt="2022-11-23T01:30:30.824" v="3253" actId="20577"/>
          <ac:spMkLst>
            <pc:docMk/>
            <pc:sldMk cId="1344498651" sldId="286"/>
            <ac:spMk id="2" creationId="{DC9B781D-2DCC-4BF2-854D-B250AC31CA55}"/>
          </ac:spMkLst>
        </pc:spChg>
        <pc:spChg chg="mod">
          <ac:chgData name="Erica Smith" userId="a9419848-9638-4ded-a7d6-8c5748979d0b" providerId="ADAL" clId="{FD04EF7E-BCEC-41AC-B9BC-B499C21D58C4}" dt="2022-11-23T01:41:59.070" v="3416" actId="12"/>
          <ac:spMkLst>
            <pc:docMk/>
            <pc:sldMk cId="1344498651" sldId="286"/>
            <ac:spMk id="4" creationId="{30624711-02EC-4CE1-A0E5-1F033B1190DA}"/>
          </ac:spMkLst>
        </pc:spChg>
        <pc:spChg chg="mod">
          <ac:chgData name="Erica Smith" userId="a9419848-9638-4ded-a7d6-8c5748979d0b" providerId="ADAL" clId="{FD04EF7E-BCEC-41AC-B9BC-B499C21D58C4}" dt="2022-11-23T01:42:04.614" v="3417" actId="12"/>
          <ac:spMkLst>
            <pc:docMk/>
            <pc:sldMk cId="1344498651" sldId="286"/>
            <ac:spMk id="6" creationId="{46BB0A57-F7A2-4589-80DD-B1EDF67126A0}"/>
          </ac:spMkLst>
        </pc:spChg>
      </pc:sldChg>
      <pc:sldChg chg="modSp new mod">
        <pc:chgData name="Erica Smith" userId="a9419848-9638-4ded-a7d6-8c5748979d0b" providerId="ADAL" clId="{FD04EF7E-BCEC-41AC-B9BC-B499C21D58C4}" dt="2022-11-23T01:58:26.969" v="3491" actId="6549"/>
        <pc:sldMkLst>
          <pc:docMk/>
          <pc:sldMk cId="4212988667" sldId="287"/>
        </pc:sldMkLst>
        <pc:spChg chg="mod">
          <ac:chgData name="Erica Smith" userId="a9419848-9638-4ded-a7d6-8c5748979d0b" providerId="ADAL" clId="{FD04EF7E-BCEC-41AC-B9BC-B499C21D58C4}" dt="2022-11-23T01:58:26.969" v="3491" actId="6549"/>
          <ac:spMkLst>
            <pc:docMk/>
            <pc:sldMk cId="4212988667" sldId="287"/>
            <ac:spMk id="2" creationId="{27E6D2B5-69E6-44E0-A1C0-EE773AA693BA}"/>
          </ac:spMkLst>
        </pc:spChg>
        <pc:spChg chg="mod">
          <ac:chgData name="Erica Smith" userId="a9419848-9638-4ded-a7d6-8c5748979d0b" providerId="ADAL" clId="{FD04EF7E-BCEC-41AC-B9BC-B499C21D58C4}" dt="2022-11-23T01:57:36.361" v="3460"/>
          <ac:spMkLst>
            <pc:docMk/>
            <pc:sldMk cId="4212988667" sldId="287"/>
            <ac:spMk id="3" creationId="{2406CD3F-7C66-4D5D-A935-7C33092D78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4746-6F18-A842-8756-9BAA266427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18411E0-C529-9940-B7C5-F35BC4C55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EC1924-3853-2047-A307-E1B19015FFCB}"/>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5" name="Footer Placeholder 4">
            <a:extLst>
              <a:ext uri="{FF2B5EF4-FFF2-40B4-BE49-F238E27FC236}">
                <a16:creationId xmlns:a16="http://schemas.microsoft.com/office/drawing/2014/main" id="{90F8D140-B1D7-FB43-93BE-6832DCC4C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63B60B-3B54-EA40-9F64-1C4C97C796F6}"/>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341790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F3B7-4368-0948-B845-F4E2A686369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0A50ED-149A-C543-B073-54A6A0E52A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2E7920-48B7-7C47-9D4E-E56B9279313E}"/>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5" name="Footer Placeholder 4">
            <a:extLst>
              <a:ext uri="{FF2B5EF4-FFF2-40B4-BE49-F238E27FC236}">
                <a16:creationId xmlns:a16="http://schemas.microsoft.com/office/drawing/2014/main" id="{8D28FE76-A0EA-894F-8539-3D32D96B42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5AAE99-B9B5-DC42-8539-6C01117B54A6}"/>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98720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F7E493-0CDC-8048-9A21-B3C31AE963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F63B75-3EBC-4F40-8142-680E5A7942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0E7F5F-C63C-6947-AA44-61F15FFF1E4E}"/>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5" name="Footer Placeholder 4">
            <a:extLst>
              <a:ext uri="{FF2B5EF4-FFF2-40B4-BE49-F238E27FC236}">
                <a16:creationId xmlns:a16="http://schemas.microsoft.com/office/drawing/2014/main" id="{DA1E7B86-3B20-974B-989D-3FE1F3C11A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63907-5A07-F445-AA41-1DAA9532D63E}"/>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38790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6545-5519-3548-933D-DAA686EF36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7BDF4D-ACCE-8742-AB72-42C7186BA0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BBE603-02E1-754E-AF43-54068FA7FFC9}"/>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5" name="Footer Placeholder 4">
            <a:extLst>
              <a:ext uri="{FF2B5EF4-FFF2-40B4-BE49-F238E27FC236}">
                <a16:creationId xmlns:a16="http://schemas.microsoft.com/office/drawing/2014/main" id="{9A5C086D-67FE-764D-BEE7-92D362E4B4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9E28A-FA9D-7643-9545-0577428E0F90}"/>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378008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1299-2741-E644-8B1C-164D2F3AAA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89E0ED-7585-534E-A8BD-1E2F82974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236D86-6BD5-CE47-8953-53BCEB36C0D4}"/>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5" name="Footer Placeholder 4">
            <a:extLst>
              <a:ext uri="{FF2B5EF4-FFF2-40B4-BE49-F238E27FC236}">
                <a16:creationId xmlns:a16="http://schemas.microsoft.com/office/drawing/2014/main" id="{9FF7A037-799F-CD4D-A3A4-1FE78CA2AA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37A5E1-F9E1-3543-977C-55664266425C}"/>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227318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814C-C5A4-A046-9B39-A55279070A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080E18-01E3-F744-AD2E-D3979F8317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8371D3-9953-FC4B-920C-44902DC64B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A9F34B-D2A1-1146-A6E0-E1F6D1E52603}"/>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6" name="Footer Placeholder 5">
            <a:extLst>
              <a:ext uri="{FF2B5EF4-FFF2-40B4-BE49-F238E27FC236}">
                <a16:creationId xmlns:a16="http://schemas.microsoft.com/office/drawing/2014/main" id="{53EC7C72-E6D7-5B40-8C9B-E486411A18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6AA42-38E4-2C46-BDE5-8715D574F771}"/>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216908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B127-212A-264D-BC68-D67FE6C0D6D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6F88E-486B-D84C-B126-732E9E1641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1E76B5-9756-E549-AD08-6BDC971979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7EF4DCB-E738-CC40-8322-5E8A8A2AC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0AD8A6-CEE0-124D-BD03-661F335956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FF74A1-91F8-F040-AEFD-622B566AF1F5}"/>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8" name="Footer Placeholder 7">
            <a:extLst>
              <a:ext uri="{FF2B5EF4-FFF2-40B4-BE49-F238E27FC236}">
                <a16:creationId xmlns:a16="http://schemas.microsoft.com/office/drawing/2014/main" id="{19E024F8-764D-1249-80F5-DCD3CB7C2D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2E3111-6E48-BD49-8F3F-6647F7244B94}"/>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338798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0DED-4D95-FE44-8CC0-A953F261B0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C86C89-BA75-044F-9490-85C790AED55B}"/>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4" name="Footer Placeholder 3">
            <a:extLst>
              <a:ext uri="{FF2B5EF4-FFF2-40B4-BE49-F238E27FC236}">
                <a16:creationId xmlns:a16="http://schemas.microsoft.com/office/drawing/2014/main" id="{9A0067D1-FFE5-BD42-98AC-A2D9C29FE1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4896CD-1FED-8740-B677-4D6647C20762}"/>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263689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9BCF4-0FF5-1049-AFCC-45CFABD7B708}"/>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3" name="Footer Placeholder 2">
            <a:extLst>
              <a:ext uri="{FF2B5EF4-FFF2-40B4-BE49-F238E27FC236}">
                <a16:creationId xmlns:a16="http://schemas.microsoft.com/office/drawing/2014/main" id="{EC709229-ED45-464C-8398-89AA20DA9F8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FC62F8-6DBF-5A43-B691-26FCF541B9F9}"/>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647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9852-DDF8-6641-A1F1-6D0E73D9F6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D504BA8-A4B3-1447-A3EA-8CFE9A38E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FE55AF-A6D3-7C4C-B1A1-7A8161201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B9E68D-B68F-704C-BE86-D2DF991440E5}"/>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6" name="Footer Placeholder 5">
            <a:extLst>
              <a:ext uri="{FF2B5EF4-FFF2-40B4-BE49-F238E27FC236}">
                <a16:creationId xmlns:a16="http://schemas.microsoft.com/office/drawing/2014/main" id="{F51B4F72-18B5-134F-9D20-20866653D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A11E0B-0DCB-0145-BA37-B9872AFC9402}"/>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258653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A6A6-60A3-1D4E-AFFE-C2BB2F350B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C2B8863-E201-AA40-81EF-49A246CC1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CEEBDB-D53F-C44F-AE1D-5464C3EA8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D4E921-ED68-9043-A997-2DE29463223A}"/>
              </a:ext>
            </a:extLst>
          </p:cNvPr>
          <p:cNvSpPr>
            <a:spLocks noGrp="1"/>
          </p:cNvSpPr>
          <p:nvPr>
            <p:ph type="dt" sz="half" idx="10"/>
          </p:nvPr>
        </p:nvSpPr>
        <p:spPr/>
        <p:txBody>
          <a:bodyPr/>
          <a:lstStyle/>
          <a:p>
            <a:fld id="{A7828E3A-620B-6548-B687-5AFCF441348E}" type="datetimeFigureOut">
              <a:rPr lang="en-US" smtClean="0"/>
              <a:t>11/23/2022</a:t>
            </a:fld>
            <a:endParaRPr lang="en-US" dirty="0"/>
          </a:p>
        </p:txBody>
      </p:sp>
      <p:sp>
        <p:nvSpPr>
          <p:cNvPr id="6" name="Footer Placeholder 5">
            <a:extLst>
              <a:ext uri="{FF2B5EF4-FFF2-40B4-BE49-F238E27FC236}">
                <a16:creationId xmlns:a16="http://schemas.microsoft.com/office/drawing/2014/main" id="{50BCA573-1417-D743-A194-D78EF4721D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489F3C-75E8-4A44-90F5-2B03F7BC343D}"/>
              </a:ext>
            </a:extLst>
          </p:cNvPr>
          <p:cNvSpPr>
            <a:spLocks noGrp="1"/>
          </p:cNvSpPr>
          <p:nvPr>
            <p:ph type="sldNum" sz="quarter" idx="12"/>
          </p:nvPr>
        </p:nvSpPr>
        <p:spPr/>
        <p:txBody>
          <a:bodyPr/>
          <a:lstStyle/>
          <a:p>
            <a:fld id="{BA922DD2-D271-1943-A658-21796D50CD95}" type="slidenum">
              <a:rPr lang="en-US" smtClean="0"/>
              <a:t>‹#›</a:t>
            </a:fld>
            <a:endParaRPr lang="en-US" dirty="0"/>
          </a:p>
        </p:txBody>
      </p:sp>
    </p:spTree>
    <p:extLst>
      <p:ext uri="{BB962C8B-B14F-4D97-AF65-F5344CB8AC3E}">
        <p14:creationId xmlns:p14="http://schemas.microsoft.com/office/powerpoint/2010/main" val="9037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E1811-D0F9-F04F-988F-9514EF410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73F8A6-07A6-E94C-A3CB-3A8AF6F8B6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D47A83-0F8F-7B48-AD43-E26F882A3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28E3A-620B-6548-B687-5AFCF441348E}" type="datetimeFigureOut">
              <a:rPr lang="en-US" smtClean="0"/>
              <a:t>11/23/2022</a:t>
            </a:fld>
            <a:endParaRPr lang="en-US" dirty="0"/>
          </a:p>
        </p:txBody>
      </p:sp>
      <p:sp>
        <p:nvSpPr>
          <p:cNvPr id="5" name="Footer Placeholder 4">
            <a:extLst>
              <a:ext uri="{FF2B5EF4-FFF2-40B4-BE49-F238E27FC236}">
                <a16:creationId xmlns:a16="http://schemas.microsoft.com/office/drawing/2014/main" id="{EDE63AEA-77B8-EB47-B4E6-7BE849749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C04B02-19EF-7244-955B-A558E14B5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22DD2-D271-1943-A658-21796D50CD95}" type="slidenum">
              <a:rPr lang="en-US" smtClean="0"/>
              <a:t>‹#›</a:t>
            </a:fld>
            <a:endParaRPr lang="en-US" dirty="0"/>
          </a:p>
        </p:txBody>
      </p:sp>
    </p:spTree>
    <p:extLst>
      <p:ext uri="{BB962C8B-B14F-4D97-AF65-F5344CB8AC3E}">
        <p14:creationId xmlns:p14="http://schemas.microsoft.com/office/powerpoint/2010/main" val="325919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y.smith@federation.edu.au" TargetMode="External"/><Relationship Id="rId2" Type="http://schemas.openxmlformats.org/officeDocument/2006/relationships/hyperlink" Target="mailto:e.smith@federation.edu.au" TargetMode="Externa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federation.edu.au/schools/school-of-education/research/research-groups/rave-researching-adult-and-vocational-edu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F3D2-7125-3D4F-996B-BFD4065318EF}"/>
              </a:ext>
            </a:extLst>
          </p:cNvPr>
          <p:cNvSpPr>
            <a:spLocks noGrp="1"/>
          </p:cNvSpPr>
          <p:nvPr>
            <p:ph type="ctrTitle"/>
          </p:nvPr>
        </p:nvSpPr>
        <p:spPr>
          <a:xfrm>
            <a:off x="1108364" y="1122363"/>
            <a:ext cx="9772072" cy="2133598"/>
          </a:xfrm>
        </p:spPr>
        <p:txBody>
          <a:bodyPr>
            <a:normAutofit/>
          </a:bodyPr>
          <a:lstStyle/>
          <a:p>
            <a:r>
              <a:rPr lang="en-AU" sz="4800" b="1" dirty="0"/>
              <a:t>Career practitioners’ views of careers in retail and hospitality</a:t>
            </a:r>
            <a:endParaRPr lang="en-US" sz="4800" dirty="0"/>
          </a:p>
        </p:txBody>
      </p:sp>
      <p:sp>
        <p:nvSpPr>
          <p:cNvPr id="3" name="Subtitle 2">
            <a:extLst>
              <a:ext uri="{FF2B5EF4-FFF2-40B4-BE49-F238E27FC236}">
                <a16:creationId xmlns:a16="http://schemas.microsoft.com/office/drawing/2014/main" id="{BCABA5E7-01CC-AD4F-961D-0656B98C6253}"/>
              </a:ext>
            </a:extLst>
          </p:cNvPr>
          <p:cNvSpPr>
            <a:spLocks noGrp="1"/>
          </p:cNvSpPr>
          <p:nvPr>
            <p:ph type="subTitle" idx="1"/>
          </p:nvPr>
        </p:nvSpPr>
        <p:spPr>
          <a:xfrm>
            <a:off x="1524000" y="3602039"/>
            <a:ext cx="8963025" cy="1350962"/>
          </a:xfrm>
        </p:spPr>
        <p:txBody>
          <a:bodyPr>
            <a:normAutofit fontScale="25000" lnSpcReduction="20000"/>
          </a:bodyPr>
          <a:lstStyle/>
          <a:p>
            <a:r>
              <a:rPr lang="en-US" sz="7200" dirty="0"/>
              <a:t>Erica Smith </a:t>
            </a:r>
            <a:r>
              <a:rPr lang="en-US" sz="7200" dirty="0">
                <a:hlinkClick r:id="rId2"/>
              </a:rPr>
              <a:t>e.smith@federation.edu.au</a:t>
            </a:r>
            <a:r>
              <a:rPr lang="en-US" sz="7200" dirty="0"/>
              <a:t> and Andy Smith </a:t>
            </a:r>
            <a:r>
              <a:rPr lang="en-US" sz="7200" dirty="0">
                <a:hlinkClick r:id="rId3"/>
              </a:rPr>
              <a:t>andy.smith@federation.edu.au</a:t>
            </a:r>
            <a:r>
              <a:rPr lang="en-US" sz="7200" dirty="0"/>
              <a:t> </a:t>
            </a:r>
          </a:p>
          <a:p>
            <a:r>
              <a:rPr lang="en-US" sz="7200" dirty="0"/>
              <a:t>Presentation for OctoberVET 23.11.22</a:t>
            </a:r>
          </a:p>
          <a:p>
            <a:r>
              <a:rPr lang="en-US" sz="6400" dirty="0"/>
              <a:t>Other project team members: Victor Callan (University of Queensland - UQ), Richard Robinson (UQ) and Darryn Snell (RMIT University). </a:t>
            </a:r>
          </a:p>
          <a:p>
            <a:pPr>
              <a:spcBef>
                <a:spcPts val="200"/>
              </a:spcBef>
            </a:pPr>
            <a:r>
              <a:rPr lang="en-US" sz="6400" dirty="0"/>
              <a:t>Research assistants involved with this presentation: Adrian Marshall, Neroli Sawyer. </a:t>
            </a:r>
          </a:p>
          <a:p>
            <a:br>
              <a:rPr lang="en-US" dirty="0"/>
            </a:br>
            <a:endParaRPr lang="en-US" dirty="0"/>
          </a:p>
          <a:p>
            <a:endParaRPr lang="en-US" dirty="0"/>
          </a:p>
          <a:p>
            <a:endParaRPr lang="en-US" dirty="0"/>
          </a:p>
        </p:txBody>
      </p:sp>
      <p:pic>
        <p:nvPicPr>
          <p:cNvPr id="4" name="Picture 3">
            <a:extLst>
              <a:ext uri="{FF2B5EF4-FFF2-40B4-BE49-F238E27FC236}">
                <a16:creationId xmlns:a16="http://schemas.microsoft.com/office/drawing/2014/main" id="{F29CA356-23D8-4770-A816-E4448286BA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05563" y="5257800"/>
            <a:ext cx="2192655" cy="577215"/>
          </a:xfrm>
          <a:prstGeom prst="rect">
            <a:avLst/>
          </a:prstGeom>
        </p:spPr>
      </p:pic>
    </p:spTree>
    <p:extLst>
      <p:ext uri="{BB962C8B-B14F-4D97-AF65-F5344CB8AC3E}">
        <p14:creationId xmlns:p14="http://schemas.microsoft.com/office/powerpoint/2010/main" val="125737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2EC2-7FF1-49C5-8422-EEE1D69F1278}"/>
              </a:ext>
            </a:extLst>
          </p:cNvPr>
          <p:cNvSpPr>
            <a:spLocks noGrp="1"/>
          </p:cNvSpPr>
          <p:nvPr>
            <p:ph type="title"/>
          </p:nvPr>
        </p:nvSpPr>
        <p:spPr/>
        <p:txBody>
          <a:bodyPr/>
          <a:lstStyle/>
          <a:p>
            <a:r>
              <a:rPr lang="en-AU" dirty="0"/>
              <a:t>Young managers in retail and hospitality</a:t>
            </a:r>
          </a:p>
        </p:txBody>
      </p:sp>
      <p:pic>
        <p:nvPicPr>
          <p:cNvPr id="5" name="Content Placeholder 4" descr="A person with the arms crossed&#10;&#10;Description automatically generated with medium confidence">
            <a:extLst>
              <a:ext uri="{FF2B5EF4-FFF2-40B4-BE49-F238E27FC236}">
                <a16:creationId xmlns:a16="http://schemas.microsoft.com/office/drawing/2014/main" id="{6C6869E6-A9A7-4DCC-858A-BB587A9F6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703" y="1807699"/>
            <a:ext cx="3120817" cy="2078501"/>
          </a:xfrm>
        </p:spPr>
      </p:pic>
      <p:pic>
        <p:nvPicPr>
          <p:cNvPr id="4" name="Content Placeholder 4" descr="A person in a tie in a grocery store&#10;&#10;Description automatically generated with low confidence">
            <a:extLst>
              <a:ext uri="{FF2B5EF4-FFF2-40B4-BE49-F238E27FC236}">
                <a16:creationId xmlns:a16="http://schemas.microsoft.com/office/drawing/2014/main" id="{0D01D5D1-B919-4A51-932C-3EAB384FD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462" y="1810494"/>
            <a:ext cx="3120817" cy="2075706"/>
          </a:xfrm>
          <a:prstGeom prst="rect">
            <a:avLst/>
          </a:prstGeom>
        </p:spPr>
      </p:pic>
      <p:sp>
        <p:nvSpPr>
          <p:cNvPr id="3" name="TextBox 2">
            <a:extLst>
              <a:ext uri="{FF2B5EF4-FFF2-40B4-BE49-F238E27FC236}">
                <a16:creationId xmlns:a16="http://schemas.microsoft.com/office/drawing/2014/main" id="{FA85EE6C-7C42-42B6-8949-14CAFD642A35}"/>
              </a:ext>
            </a:extLst>
          </p:cNvPr>
          <p:cNvSpPr txBox="1"/>
          <p:nvPr/>
        </p:nvSpPr>
        <p:spPr>
          <a:xfrm>
            <a:off x="1755703" y="4511040"/>
            <a:ext cx="8478188" cy="1107996"/>
          </a:xfrm>
          <a:prstGeom prst="rect">
            <a:avLst/>
          </a:prstGeom>
          <a:noFill/>
        </p:spPr>
        <p:txBody>
          <a:bodyPr wrap="square" rtlCol="0">
            <a:spAutoFit/>
          </a:bodyPr>
          <a:lstStyle/>
          <a:p>
            <a:r>
              <a:rPr lang="en-AU" sz="2200" dirty="0"/>
              <a:t>In seven company case studies, we have found people in management positions at very young ages (in their mid-20s), in stores and in head office jobs</a:t>
            </a:r>
            <a:r>
              <a:rPr lang="en-AU" dirty="0"/>
              <a:t>.</a:t>
            </a:r>
          </a:p>
        </p:txBody>
      </p:sp>
    </p:spTree>
    <p:extLst>
      <p:ext uri="{BB962C8B-B14F-4D97-AF65-F5344CB8AC3E}">
        <p14:creationId xmlns:p14="http://schemas.microsoft.com/office/powerpoint/2010/main" val="6768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14E798-A936-9042-A6F8-DC5EDCDC1330}"/>
              </a:ext>
            </a:extLst>
          </p:cNvPr>
          <p:cNvSpPr>
            <a:spLocks noGrp="1"/>
          </p:cNvSpPr>
          <p:nvPr>
            <p:ph type="title"/>
          </p:nvPr>
        </p:nvSpPr>
        <p:spPr/>
        <p:txBody>
          <a:bodyPr/>
          <a:lstStyle/>
          <a:p>
            <a:r>
              <a:rPr lang="en-US" dirty="0"/>
              <a:t>Career Practitioners’ Survey</a:t>
            </a:r>
          </a:p>
        </p:txBody>
      </p:sp>
      <p:sp>
        <p:nvSpPr>
          <p:cNvPr id="8" name="Content Placeholder 7">
            <a:extLst>
              <a:ext uri="{FF2B5EF4-FFF2-40B4-BE49-F238E27FC236}">
                <a16:creationId xmlns:a16="http://schemas.microsoft.com/office/drawing/2014/main" id="{4F0AF168-A638-8146-A968-28CF3DCB2152}"/>
              </a:ext>
            </a:extLst>
          </p:cNvPr>
          <p:cNvSpPr>
            <a:spLocks noGrp="1"/>
          </p:cNvSpPr>
          <p:nvPr>
            <p:ph idx="1"/>
          </p:nvPr>
        </p:nvSpPr>
        <p:spPr/>
        <p:txBody>
          <a:bodyPr>
            <a:normAutofit fontScale="70000" lnSpcReduction="20000"/>
          </a:bodyPr>
          <a:lstStyle/>
          <a:p>
            <a:r>
              <a:rPr lang="en-US" dirty="0"/>
              <a:t>Administered to career practitioners in a range of organisations – school, TAFE, University. 54 responses.</a:t>
            </a:r>
          </a:p>
          <a:p>
            <a:r>
              <a:rPr lang="en-US" dirty="0"/>
              <a:t>35 worked in schools and 19 in other settings. </a:t>
            </a:r>
          </a:p>
          <a:p>
            <a:r>
              <a:rPr lang="en-US" dirty="0"/>
              <a:t>The characteristics of the respondents matches those of a much large survey carried out by CICA (Career Industry Council of Australia)</a:t>
            </a:r>
          </a:p>
          <a:p>
            <a:pPr marL="0" indent="0">
              <a:buNone/>
            </a:pPr>
            <a:r>
              <a:rPr lang="en-US" dirty="0"/>
              <a:t>Survey sections:</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Your personal experience of the Retail &amp; Fast-food Industry</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 Your personal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experience</a:t>
            </a:r>
            <a:r>
              <a:rPr lang="en-AU" sz="1800" dirty="0">
                <a:effectLst/>
                <a:latin typeface="Calibri" panose="020F0502020204030204" pitchFamily="34" charset="0"/>
                <a:ea typeface="Calibri" panose="020F0502020204030204" pitchFamily="34" charset="0"/>
                <a:cs typeface="Times New Roman" panose="02020603050405020304" pitchFamily="18" charset="0"/>
              </a:rPr>
              <a:t> of the Retail Industry</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Your personal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understanding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of the Retail Industry </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Your personal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experience</a:t>
            </a:r>
            <a:r>
              <a:rPr lang="en-AU" sz="1800" dirty="0">
                <a:effectLst/>
                <a:latin typeface="Calibri" panose="020F0502020204030204" pitchFamily="34" charset="0"/>
                <a:ea typeface="Calibri" panose="020F0502020204030204" pitchFamily="34" charset="0"/>
                <a:cs typeface="Times New Roman" panose="02020603050405020304" pitchFamily="18" charset="0"/>
              </a:rPr>
              <a:t> of the Hospitality Industry </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Your personal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understanding</a:t>
            </a:r>
            <a:r>
              <a:rPr lang="en-AU" sz="1800" dirty="0">
                <a:effectLst/>
                <a:latin typeface="Calibri" panose="020F0502020204030204" pitchFamily="34" charset="0"/>
                <a:ea typeface="Calibri" panose="020F0502020204030204" pitchFamily="34" charset="0"/>
                <a:cs typeface="Times New Roman" panose="02020603050405020304" pitchFamily="18" charset="0"/>
              </a:rPr>
              <a:t> of the Hospitality Industry </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Students' and/or clients' knowledge and experience in the industries </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Opportunities, training, and careers in the industries </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COVID-19 pandemic </a:t>
            </a:r>
          </a:p>
          <a:p>
            <a:pPr marL="342900" indent="-342900">
              <a:buFont typeface="+mj-lt"/>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Qualitative questions</a:t>
            </a:r>
          </a:p>
          <a:p>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60055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D2B5-69E6-44E0-A1C0-EE773AA693BA}"/>
              </a:ext>
            </a:extLst>
          </p:cNvPr>
          <p:cNvSpPr>
            <a:spLocks noGrp="1"/>
          </p:cNvSpPr>
          <p:nvPr>
            <p:ph type="title"/>
          </p:nvPr>
        </p:nvSpPr>
        <p:spPr/>
        <p:txBody>
          <a:bodyPr/>
          <a:lstStyle/>
          <a:p>
            <a:r>
              <a:rPr lang="en-AU" dirty="0"/>
              <a:t>Some key findings</a:t>
            </a:r>
          </a:p>
        </p:txBody>
      </p:sp>
      <p:sp>
        <p:nvSpPr>
          <p:cNvPr id="3" name="Content Placeholder 2">
            <a:extLst>
              <a:ext uri="{FF2B5EF4-FFF2-40B4-BE49-F238E27FC236}">
                <a16:creationId xmlns:a16="http://schemas.microsoft.com/office/drawing/2014/main" id="{2406CD3F-7C66-4D5D-A935-7C33092D780C}"/>
              </a:ext>
            </a:extLst>
          </p:cNvPr>
          <p:cNvSpPr>
            <a:spLocks noGrp="1"/>
          </p:cNvSpPr>
          <p:nvPr>
            <p:ph idx="1"/>
          </p:nvPr>
        </p:nvSpPr>
        <p:spPr/>
        <p:txBody>
          <a:bodyPr/>
          <a:lstStyle/>
          <a:p>
            <a:pPr lvl="1"/>
            <a:r>
              <a:rPr lang="en-US" dirty="0"/>
              <a:t>75% of respondents had worked in retail; 58% had worked in hospitality – usually as school or tertiary students.</a:t>
            </a:r>
          </a:p>
          <a:p>
            <a:pPr lvl="1"/>
            <a:r>
              <a:rPr lang="en-US" dirty="0"/>
              <a:t>About 60% rated their knowledge of the industries as “medium”.</a:t>
            </a:r>
          </a:p>
          <a:p>
            <a:pPr lvl="1"/>
            <a:r>
              <a:rPr lang="en-US" dirty="0"/>
              <a:t>Over 70% underestimated the salary of a supermarket manager* (Answer at end).</a:t>
            </a:r>
          </a:p>
          <a:p>
            <a:pPr lvl="1"/>
            <a:r>
              <a:rPr lang="en-US" dirty="0"/>
              <a:t>Nearly 60% underestimated the salary of a fine dining restaurant manager</a:t>
            </a:r>
          </a:p>
          <a:p>
            <a:pPr lvl="1"/>
            <a:r>
              <a:rPr lang="en-US" dirty="0"/>
              <a:t>Less than 20% rated the industries as having good career prospects.</a:t>
            </a:r>
          </a:p>
          <a:p>
            <a:pPr lvl="1"/>
            <a:r>
              <a:rPr lang="en-US" dirty="0"/>
              <a:t>45% rated retail as a low prestige industry; 22% for hospitality.</a:t>
            </a:r>
            <a:endParaRPr lang="en-AU" dirty="0"/>
          </a:p>
        </p:txBody>
      </p:sp>
    </p:spTree>
    <p:extLst>
      <p:ext uri="{BB962C8B-B14F-4D97-AF65-F5344CB8AC3E}">
        <p14:creationId xmlns:p14="http://schemas.microsoft.com/office/powerpoint/2010/main" val="421298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781D-2DCC-4BF2-854D-B250AC31CA55}"/>
              </a:ext>
            </a:extLst>
          </p:cNvPr>
          <p:cNvSpPr>
            <a:spLocks noGrp="1"/>
          </p:cNvSpPr>
          <p:nvPr>
            <p:ph type="title"/>
          </p:nvPr>
        </p:nvSpPr>
        <p:spPr/>
        <p:txBody>
          <a:bodyPr/>
          <a:lstStyle/>
          <a:p>
            <a:r>
              <a:rPr lang="en-AU" dirty="0"/>
              <a:t>How do career practitioners access information about careers in the industries?</a:t>
            </a:r>
          </a:p>
        </p:txBody>
      </p:sp>
      <p:sp>
        <p:nvSpPr>
          <p:cNvPr id="3" name="Text Placeholder 2">
            <a:extLst>
              <a:ext uri="{FF2B5EF4-FFF2-40B4-BE49-F238E27FC236}">
                <a16:creationId xmlns:a16="http://schemas.microsoft.com/office/drawing/2014/main" id="{C9860E2D-9F47-4EA7-9334-6D6000EABD37}"/>
              </a:ext>
            </a:extLst>
          </p:cNvPr>
          <p:cNvSpPr>
            <a:spLocks noGrp="1"/>
          </p:cNvSpPr>
          <p:nvPr>
            <p:ph type="body" idx="1"/>
          </p:nvPr>
        </p:nvSpPr>
        <p:spPr/>
        <p:txBody>
          <a:bodyPr/>
          <a:lstStyle/>
          <a:p>
            <a:r>
              <a:rPr lang="en-AU" dirty="0"/>
              <a:t>Retail</a:t>
            </a:r>
          </a:p>
        </p:txBody>
      </p:sp>
      <p:sp>
        <p:nvSpPr>
          <p:cNvPr id="4" name="Content Placeholder 3">
            <a:extLst>
              <a:ext uri="{FF2B5EF4-FFF2-40B4-BE49-F238E27FC236}">
                <a16:creationId xmlns:a16="http://schemas.microsoft.com/office/drawing/2014/main" id="{30624711-02EC-4CE1-A0E5-1F033B1190DA}"/>
              </a:ext>
            </a:extLst>
          </p:cNvPr>
          <p:cNvSpPr>
            <a:spLocks noGrp="1"/>
          </p:cNvSpPr>
          <p:nvPr>
            <p:ph sz="half" idx="2"/>
          </p:nvPr>
        </p:nvSpPr>
        <p:spPr/>
        <p:txBody>
          <a:bodyPr>
            <a:normAutofit/>
          </a:bodyPr>
          <a:lstStyle/>
          <a:p>
            <a:r>
              <a:rPr lang="en-AU" dirty="0"/>
              <a:t>84.3% Web sites such  as </a:t>
            </a:r>
            <a:r>
              <a:rPr lang="en-AU" dirty="0" err="1"/>
              <a:t>MyFuture</a:t>
            </a:r>
            <a:endParaRPr lang="en-AU" dirty="0"/>
          </a:p>
          <a:p>
            <a:r>
              <a:rPr lang="en-AU" dirty="0"/>
              <a:t>64.7% interaction with local employers</a:t>
            </a:r>
          </a:p>
          <a:p>
            <a:r>
              <a:rPr lang="en-AU" dirty="0"/>
              <a:t>47.0% reading</a:t>
            </a:r>
          </a:p>
          <a:p>
            <a:r>
              <a:rPr lang="en-AU" dirty="0"/>
              <a:t>45.1% careers expos</a:t>
            </a:r>
          </a:p>
          <a:p>
            <a:r>
              <a:rPr lang="en-AU" dirty="0"/>
              <a:t>41.2% family and friends</a:t>
            </a:r>
          </a:p>
        </p:txBody>
      </p:sp>
      <p:sp>
        <p:nvSpPr>
          <p:cNvPr id="5" name="Text Placeholder 4">
            <a:extLst>
              <a:ext uri="{FF2B5EF4-FFF2-40B4-BE49-F238E27FC236}">
                <a16:creationId xmlns:a16="http://schemas.microsoft.com/office/drawing/2014/main" id="{A6B760DB-1100-4A28-8410-FE4074AFA54A}"/>
              </a:ext>
            </a:extLst>
          </p:cNvPr>
          <p:cNvSpPr>
            <a:spLocks noGrp="1"/>
          </p:cNvSpPr>
          <p:nvPr>
            <p:ph type="body" sz="quarter" idx="3"/>
          </p:nvPr>
        </p:nvSpPr>
        <p:spPr/>
        <p:txBody>
          <a:bodyPr/>
          <a:lstStyle/>
          <a:p>
            <a:r>
              <a:rPr lang="en-AU" dirty="0"/>
              <a:t>Hospitality </a:t>
            </a:r>
          </a:p>
        </p:txBody>
      </p:sp>
      <p:sp>
        <p:nvSpPr>
          <p:cNvPr id="6" name="Content Placeholder 5">
            <a:extLst>
              <a:ext uri="{FF2B5EF4-FFF2-40B4-BE49-F238E27FC236}">
                <a16:creationId xmlns:a16="http://schemas.microsoft.com/office/drawing/2014/main" id="{46BB0A57-F7A2-4589-80DD-B1EDF67126A0}"/>
              </a:ext>
            </a:extLst>
          </p:cNvPr>
          <p:cNvSpPr>
            <a:spLocks noGrp="1"/>
          </p:cNvSpPr>
          <p:nvPr>
            <p:ph sz="quarter" idx="4"/>
          </p:nvPr>
        </p:nvSpPr>
        <p:spPr>
          <a:xfrm>
            <a:off x="6354618" y="2505075"/>
            <a:ext cx="5000770" cy="3684588"/>
          </a:xfrm>
        </p:spPr>
        <p:txBody>
          <a:bodyPr>
            <a:normAutofit/>
          </a:bodyPr>
          <a:lstStyle/>
          <a:p>
            <a:r>
              <a:rPr lang="en-AU" dirty="0"/>
              <a:t>78.0% Web site such  as </a:t>
            </a:r>
            <a:r>
              <a:rPr lang="en-AU" dirty="0" err="1"/>
              <a:t>MyFuture</a:t>
            </a:r>
            <a:endParaRPr lang="en-AU" dirty="0"/>
          </a:p>
          <a:p>
            <a:r>
              <a:rPr lang="en-AU" dirty="0"/>
              <a:t>64.% interaction with local employers</a:t>
            </a:r>
          </a:p>
          <a:p>
            <a:r>
              <a:rPr lang="en-AU" dirty="0"/>
              <a:t>52.0% reading</a:t>
            </a:r>
          </a:p>
          <a:p>
            <a:r>
              <a:rPr lang="en-AU" dirty="0"/>
              <a:t>50.0% careers expos</a:t>
            </a:r>
          </a:p>
          <a:p>
            <a:r>
              <a:rPr lang="en-AU" dirty="0"/>
              <a:t>38.0% family and friends </a:t>
            </a:r>
          </a:p>
        </p:txBody>
      </p:sp>
    </p:spTree>
    <p:extLst>
      <p:ext uri="{BB962C8B-B14F-4D97-AF65-F5344CB8AC3E}">
        <p14:creationId xmlns:p14="http://schemas.microsoft.com/office/powerpoint/2010/main" val="372233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781D-2DCC-4BF2-854D-B250AC31CA55}"/>
              </a:ext>
            </a:extLst>
          </p:cNvPr>
          <p:cNvSpPr>
            <a:spLocks noGrp="1"/>
          </p:cNvSpPr>
          <p:nvPr>
            <p:ph type="title"/>
          </p:nvPr>
        </p:nvSpPr>
        <p:spPr/>
        <p:txBody>
          <a:bodyPr>
            <a:normAutofit fontScale="90000"/>
          </a:bodyPr>
          <a:lstStyle/>
          <a:p>
            <a:r>
              <a:rPr lang="en-AU" dirty="0"/>
              <a:t>Approx. what proportion of your own students profess an interest in a career in the industries?</a:t>
            </a:r>
          </a:p>
        </p:txBody>
      </p:sp>
      <p:sp>
        <p:nvSpPr>
          <p:cNvPr id="3" name="Text Placeholder 2">
            <a:extLst>
              <a:ext uri="{FF2B5EF4-FFF2-40B4-BE49-F238E27FC236}">
                <a16:creationId xmlns:a16="http://schemas.microsoft.com/office/drawing/2014/main" id="{C9860E2D-9F47-4EA7-9334-6D6000EABD37}"/>
              </a:ext>
            </a:extLst>
          </p:cNvPr>
          <p:cNvSpPr>
            <a:spLocks noGrp="1"/>
          </p:cNvSpPr>
          <p:nvPr>
            <p:ph type="body" idx="1"/>
          </p:nvPr>
        </p:nvSpPr>
        <p:spPr/>
        <p:txBody>
          <a:bodyPr/>
          <a:lstStyle/>
          <a:p>
            <a:r>
              <a:rPr lang="en-AU" dirty="0"/>
              <a:t>Retail</a:t>
            </a:r>
          </a:p>
        </p:txBody>
      </p:sp>
      <p:sp>
        <p:nvSpPr>
          <p:cNvPr id="4" name="Content Placeholder 3">
            <a:extLst>
              <a:ext uri="{FF2B5EF4-FFF2-40B4-BE49-F238E27FC236}">
                <a16:creationId xmlns:a16="http://schemas.microsoft.com/office/drawing/2014/main" id="{30624711-02EC-4CE1-A0E5-1F033B1190DA}"/>
              </a:ext>
            </a:extLst>
          </p:cNvPr>
          <p:cNvSpPr>
            <a:spLocks noGrp="1"/>
          </p:cNvSpPr>
          <p:nvPr>
            <p:ph sz="half" idx="2"/>
          </p:nvPr>
        </p:nvSpPr>
        <p:spPr/>
        <p:txBody>
          <a:bodyPr>
            <a:normAutofit/>
          </a:bodyPr>
          <a:lstStyle/>
          <a:p>
            <a:r>
              <a:rPr lang="en-AU" dirty="0">
                <a:solidFill>
                  <a:srgbClr val="FF0000"/>
                </a:solidFill>
              </a:rPr>
              <a:t>Less than 20%: 72.9%</a:t>
            </a:r>
          </a:p>
          <a:p>
            <a:r>
              <a:rPr lang="en-AU" dirty="0"/>
              <a:t>21-40%: 10.42%</a:t>
            </a:r>
          </a:p>
          <a:p>
            <a:r>
              <a:rPr lang="en-AU" dirty="0"/>
              <a:t>41-60%: 6.25%</a:t>
            </a:r>
          </a:p>
          <a:p>
            <a:r>
              <a:rPr lang="en-AU" dirty="0"/>
              <a:t>More than 60%: 4.1%</a:t>
            </a:r>
          </a:p>
          <a:p>
            <a:endParaRPr lang="en-AU" dirty="0"/>
          </a:p>
          <a:p>
            <a:endParaRPr lang="en-AU" dirty="0"/>
          </a:p>
          <a:p>
            <a:pPr marL="0" indent="0">
              <a:buNone/>
            </a:pPr>
            <a:r>
              <a:rPr lang="en-AU" dirty="0"/>
              <a:t>…. What are the implications?</a:t>
            </a:r>
          </a:p>
          <a:p>
            <a:endParaRPr lang="en-AU" dirty="0"/>
          </a:p>
        </p:txBody>
      </p:sp>
      <p:sp>
        <p:nvSpPr>
          <p:cNvPr id="5" name="Text Placeholder 4">
            <a:extLst>
              <a:ext uri="{FF2B5EF4-FFF2-40B4-BE49-F238E27FC236}">
                <a16:creationId xmlns:a16="http://schemas.microsoft.com/office/drawing/2014/main" id="{A6B760DB-1100-4A28-8410-FE4074AFA54A}"/>
              </a:ext>
            </a:extLst>
          </p:cNvPr>
          <p:cNvSpPr>
            <a:spLocks noGrp="1"/>
          </p:cNvSpPr>
          <p:nvPr>
            <p:ph type="body" sz="quarter" idx="3"/>
          </p:nvPr>
        </p:nvSpPr>
        <p:spPr/>
        <p:txBody>
          <a:bodyPr/>
          <a:lstStyle/>
          <a:p>
            <a:r>
              <a:rPr lang="en-AU" dirty="0"/>
              <a:t>Hospitality </a:t>
            </a:r>
          </a:p>
        </p:txBody>
      </p:sp>
      <p:sp>
        <p:nvSpPr>
          <p:cNvPr id="6" name="Content Placeholder 5">
            <a:extLst>
              <a:ext uri="{FF2B5EF4-FFF2-40B4-BE49-F238E27FC236}">
                <a16:creationId xmlns:a16="http://schemas.microsoft.com/office/drawing/2014/main" id="{46BB0A57-F7A2-4589-80DD-B1EDF67126A0}"/>
              </a:ext>
            </a:extLst>
          </p:cNvPr>
          <p:cNvSpPr>
            <a:spLocks noGrp="1"/>
          </p:cNvSpPr>
          <p:nvPr>
            <p:ph sz="quarter" idx="4"/>
          </p:nvPr>
        </p:nvSpPr>
        <p:spPr>
          <a:xfrm>
            <a:off x="6354618" y="2505075"/>
            <a:ext cx="5000770" cy="3684588"/>
          </a:xfrm>
        </p:spPr>
        <p:txBody>
          <a:bodyPr>
            <a:normAutofit/>
          </a:bodyPr>
          <a:lstStyle/>
          <a:p>
            <a:r>
              <a:rPr lang="en-AU" dirty="0">
                <a:solidFill>
                  <a:srgbClr val="FF0000"/>
                </a:solidFill>
              </a:rPr>
              <a:t>Less than 20%: 62.5%</a:t>
            </a:r>
          </a:p>
          <a:p>
            <a:r>
              <a:rPr lang="en-AU" dirty="0"/>
              <a:t>21-40%: 20.83%</a:t>
            </a:r>
          </a:p>
          <a:p>
            <a:r>
              <a:rPr lang="en-AU" dirty="0"/>
              <a:t>41-60%: 14.58%</a:t>
            </a:r>
          </a:p>
          <a:p>
            <a:r>
              <a:rPr lang="en-AU" dirty="0"/>
              <a:t>More than 60%: 0%</a:t>
            </a:r>
          </a:p>
          <a:p>
            <a:endParaRPr lang="en-AU" dirty="0"/>
          </a:p>
          <a:p>
            <a:endParaRPr lang="en-AU" dirty="0"/>
          </a:p>
          <a:p>
            <a:pPr marL="0" indent="0">
              <a:buNone/>
            </a:pPr>
            <a:r>
              <a:rPr lang="en-AU" dirty="0"/>
              <a:t>…. What are the implications?</a:t>
            </a:r>
          </a:p>
          <a:p>
            <a:endParaRPr lang="en-AU" dirty="0"/>
          </a:p>
        </p:txBody>
      </p:sp>
    </p:spTree>
    <p:extLst>
      <p:ext uri="{BB962C8B-B14F-4D97-AF65-F5344CB8AC3E}">
        <p14:creationId xmlns:p14="http://schemas.microsoft.com/office/powerpoint/2010/main" val="134449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DD38-3989-46D8-8AE9-4D3BDDDD2608}"/>
              </a:ext>
            </a:extLst>
          </p:cNvPr>
          <p:cNvSpPr>
            <a:spLocks noGrp="1"/>
          </p:cNvSpPr>
          <p:nvPr>
            <p:ph type="title"/>
          </p:nvPr>
        </p:nvSpPr>
        <p:spPr/>
        <p:txBody>
          <a:bodyPr/>
          <a:lstStyle/>
          <a:p>
            <a:r>
              <a:rPr lang="en-AU" dirty="0"/>
              <a:t>Seeking career practitioner views about the industries</a:t>
            </a:r>
          </a:p>
        </p:txBody>
      </p:sp>
      <p:sp>
        <p:nvSpPr>
          <p:cNvPr id="3" name="Content Placeholder 2">
            <a:extLst>
              <a:ext uri="{FF2B5EF4-FFF2-40B4-BE49-F238E27FC236}">
                <a16:creationId xmlns:a16="http://schemas.microsoft.com/office/drawing/2014/main" id="{2528CEEE-6AE5-4BC1-BED9-B1CD3B006D1B}"/>
              </a:ext>
            </a:extLst>
          </p:cNvPr>
          <p:cNvSpPr>
            <a:spLocks noGrp="1"/>
          </p:cNvSpPr>
          <p:nvPr>
            <p:ph idx="1"/>
          </p:nvPr>
        </p:nvSpPr>
        <p:spPr/>
        <p:txBody>
          <a:bodyPr>
            <a:normAutofit lnSpcReduction="10000"/>
          </a:bodyPr>
          <a:lstStyle/>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The survey asked four questions that involved a qualitative commentary. </a:t>
            </a:r>
          </a:p>
          <a:p>
            <a:r>
              <a:rPr lang="en-AU" sz="2400" dirty="0">
                <a:latin typeface="Calibri" panose="020F0502020204030204" pitchFamily="34" charset="0"/>
                <a:ea typeface="Calibri" panose="020F0502020204030204" pitchFamily="34" charset="0"/>
                <a:cs typeface="Times New Roman" panose="02020603050405020304" pitchFamily="18" charset="0"/>
              </a:rPr>
              <a:t>On average, 20 r</a:t>
            </a:r>
            <a:r>
              <a:rPr lang="en-AU" sz="2400" dirty="0">
                <a:effectLst/>
                <a:latin typeface="Calibri" panose="020F0502020204030204" pitchFamily="34" charset="0"/>
                <a:ea typeface="Calibri" panose="020F0502020204030204" pitchFamily="34" charset="0"/>
                <a:cs typeface="Times New Roman" panose="02020603050405020304" pitchFamily="18" charset="0"/>
              </a:rPr>
              <a:t>esponses to each question were provided by secondary school careers practitioners out of 35 overall school respondents. </a:t>
            </a:r>
          </a:p>
          <a:p>
            <a:r>
              <a:rPr lang="en-AU" sz="2400" dirty="0">
                <a:effectLst/>
                <a:latin typeface="Calibri" panose="020F0502020204030204" pitchFamily="34" charset="0"/>
                <a:ea typeface="Calibri" panose="020F0502020204030204" pitchFamily="34" charset="0"/>
                <a:cs typeface="Times New Roman" panose="02020603050405020304" pitchFamily="18" charset="0"/>
              </a:rPr>
              <a:t>On average, responses were received from only 4 of the other 19 career practitioners.  </a:t>
            </a:r>
          </a:p>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This disparity has two implications:</a:t>
            </a:r>
          </a:p>
          <a:p>
            <a:pPr marL="342900" indent="-342900">
              <a:buFont typeface="+mj-lt"/>
              <a:buAutoNum type="arabicPeriod"/>
            </a:pPr>
            <a:r>
              <a:rPr lang="en-AU" sz="2400" dirty="0">
                <a:effectLst/>
                <a:latin typeface="Calibri" panose="020F0502020204030204" pitchFamily="34" charset="0"/>
                <a:ea typeface="Calibri" panose="020F0502020204030204" pitchFamily="34" charset="0"/>
                <a:cs typeface="Times New Roman" panose="02020603050405020304" pitchFamily="18" charset="0"/>
              </a:rPr>
              <a:t>From the analysis point of view, the responses must be seen as strongly reflecting the views of school career practitioners.</a:t>
            </a:r>
          </a:p>
          <a:p>
            <a:pPr marL="342900" indent="-342900">
              <a:buFont typeface="+mj-lt"/>
              <a:buAutoNum type="arabicPeriod"/>
            </a:pPr>
            <a:r>
              <a:rPr lang="en-AU" sz="2400" dirty="0">
                <a:effectLst/>
                <a:latin typeface="Calibri" panose="020F0502020204030204" pitchFamily="34" charset="0"/>
                <a:ea typeface="Calibri" panose="020F0502020204030204" pitchFamily="34" charset="0"/>
                <a:cs typeface="Times New Roman" panose="02020603050405020304" pitchFamily="18" charset="0"/>
              </a:rPr>
              <a:t>It suggests that non-school career practitioners may be less engaged with </a:t>
            </a:r>
            <a:r>
              <a:rPr lang="en-AU" sz="2400" dirty="0">
                <a:latin typeface="Calibri" panose="020F0502020204030204" pitchFamily="34" charset="0"/>
                <a:ea typeface="Calibri" panose="020F0502020204030204" pitchFamily="34" charset="0"/>
                <a:cs typeface="Times New Roman" panose="02020603050405020304" pitchFamily="18" charset="0"/>
              </a:rPr>
              <a:t>the common industries of employment, or, perhaps more controversially, that they are less interested.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8680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DD61-53AF-485F-895F-F47F4A42276E}"/>
              </a:ext>
            </a:extLst>
          </p:cNvPr>
          <p:cNvSpPr>
            <a:spLocks noGrp="1"/>
          </p:cNvSpPr>
          <p:nvPr>
            <p:ph type="title"/>
          </p:nvPr>
        </p:nvSpPr>
        <p:spPr/>
        <p:txBody>
          <a:bodyPr/>
          <a:lstStyle/>
          <a:p>
            <a:r>
              <a:rPr lang="en-AU" dirty="0"/>
              <a:t>New roles</a:t>
            </a:r>
          </a:p>
        </p:txBody>
      </p:sp>
      <p:sp>
        <p:nvSpPr>
          <p:cNvPr id="3" name="Content Placeholder 2">
            <a:extLst>
              <a:ext uri="{FF2B5EF4-FFF2-40B4-BE49-F238E27FC236}">
                <a16:creationId xmlns:a16="http://schemas.microsoft.com/office/drawing/2014/main" id="{DD552C02-F5D6-4F4B-BEAC-C9A20E389A2A}"/>
              </a:ext>
            </a:extLst>
          </p:cNvPr>
          <p:cNvSpPr>
            <a:spLocks noGrp="1"/>
          </p:cNvSpPr>
          <p:nvPr>
            <p:ph idx="1"/>
          </p:nvPr>
        </p:nvSpPr>
        <p:spPr/>
        <p:txBody>
          <a:bodyPr>
            <a:normAutofit/>
          </a:bodyPr>
          <a:lstStyle/>
          <a:p>
            <a:pPr marL="0" indent="0">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 What are some of the new roles, do you think, that have grown out of the pandemic in these industries?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3200" dirty="0">
                <a:effectLst/>
                <a:latin typeface="Calibri" panose="020F0502020204030204" pitchFamily="34" charset="0"/>
                <a:ea typeface="Calibri" panose="020F0502020204030204" pitchFamily="34" charset="0"/>
                <a:cs typeface="Times New Roman" panose="02020603050405020304" pitchFamily="18" charset="0"/>
              </a:rPr>
              <a:t>The responses to this question mostly focused on the retail industry and emphasised the emergence of new roles to support on-line retail. </a:t>
            </a:r>
          </a:p>
          <a:p>
            <a:r>
              <a:rPr lang="en-AU" sz="3200" dirty="0">
                <a:effectLst/>
                <a:latin typeface="Calibri" panose="020F0502020204030204" pitchFamily="34" charset="0"/>
                <a:ea typeface="Calibri" panose="020F0502020204030204" pitchFamily="34" charset="0"/>
                <a:cs typeface="Times New Roman" panose="02020603050405020304" pitchFamily="18" charset="0"/>
              </a:rPr>
              <a:t>In the hospitality industry the emphasis was on the emergence of home delivery.</a:t>
            </a: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AU"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4" name="Picture 3">
            <a:extLst>
              <a:ext uri="{FF2B5EF4-FFF2-40B4-BE49-F238E27FC236}">
                <a16:creationId xmlns:a16="http://schemas.microsoft.com/office/drawing/2014/main" id="{1FE6F945-20EA-430B-BB81-CA6B83D9A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480" y="4424217"/>
            <a:ext cx="2523059" cy="1960419"/>
          </a:xfrm>
          <a:prstGeom prst="rect">
            <a:avLst/>
          </a:prstGeom>
        </p:spPr>
      </p:pic>
    </p:spTree>
    <p:extLst>
      <p:ext uri="{BB962C8B-B14F-4D97-AF65-F5344CB8AC3E}">
        <p14:creationId xmlns:p14="http://schemas.microsoft.com/office/powerpoint/2010/main" val="59453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B6C8-5042-4D56-A3BB-C06B42D965E8}"/>
              </a:ext>
            </a:extLst>
          </p:cNvPr>
          <p:cNvSpPr>
            <a:spLocks noGrp="1"/>
          </p:cNvSpPr>
          <p:nvPr>
            <p:ph type="title"/>
          </p:nvPr>
        </p:nvSpPr>
        <p:spPr/>
        <p:txBody>
          <a:bodyPr/>
          <a:lstStyle/>
          <a:p>
            <a:r>
              <a:rPr lang="en-AU" dirty="0"/>
              <a:t>Good news stories</a:t>
            </a:r>
          </a:p>
        </p:txBody>
      </p:sp>
      <p:sp>
        <p:nvSpPr>
          <p:cNvPr id="3" name="Content Placeholder 2">
            <a:extLst>
              <a:ext uri="{FF2B5EF4-FFF2-40B4-BE49-F238E27FC236}">
                <a16:creationId xmlns:a16="http://schemas.microsoft.com/office/drawing/2014/main" id="{F625DAA7-BAAF-47C9-8A76-5CD108CAEA9B}"/>
              </a:ext>
            </a:extLst>
          </p:cNvPr>
          <p:cNvSpPr>
            <a:spLocks noGrp="1"/>
          </p:cNvSpPr>
          <p:nvPr>
            <p:ph idx="1"/>
          </p:nvPr>
        </p:nvSpPr>
        <p:spPr/>
        <p:txBody>
          <a:bodyPr>
            <a:normAutofit fontScale="92500" lnSpcReduction="20000"/>
          </a:bodyPr>
          <a:lstStyle/>
          <a:p>
            <a:pPr marL="0" indent="0">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 Do you have an example of an ex-student/client who has gone on to have a long-term career in retail or hospitality?  If so, pleases provide details in the box below.</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There were a number of very good examples  given of successful careers in both industries.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There were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many more in the hospitality </a:t>
            </a:r>
            <a:r>
              <a:rPr lang="en-AU" sz="1800" dirty="0">
                <a:effectLst/>
                <a:latin typeface="Calibri" panose="020F0502020204030204" pitchFamily="34" charset="0"/>
                <a:ea typeface="Calibri" panose="020F0502020204030204" pitchFamily="34" charset="0"/>
                <a:cs typeface="Times New Roman" panose="02020603050405020304" pitchFamily="18" charset="0"/>
              </a:rPr>
              <a:t>than the retail sector.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These careers usually involved students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having trained as chefs and </a:t>
            </a:r>
            <a:r>
              <a:rPr lang="en-AU" sz="1800" dirty="0">
                <a:effectLst/>
                <a:latin typeface="Calibri" panose="020F0502020204030204" pitchFamily="34" charset="0"/>
                <a:ea typeface="Calibri" panose="020F0502020204030204" pitchFamily="34" charset="0"/>
                <a:cs typeface="Times New Roman" panose="02020603050405020304" pitchFamily="18" charset="0"/>
              </a:rPr>
              <a:t>then moving on to start up restaurants and cafes of their own, both in Australia and overseas.</a:t>
            </a: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 In the box below please record up to two examples of good engagement of your organisation with the retail or hospitality industry.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Here the responses covered both industries and emphasised the importance of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work experience </a:t>
            </a:r>
            <a:r>
              <a:rPr lang="en-AU" sz="1800" dirty="0">
                <a:effectLst/>
                <a:latin typeface="Calibri" panose="020F0502020204030204" pitchFamily="34" charset="0"/>
                <a:ea typeface="Calibri" panose="020F0502020204030204" pitchFamily="34" charset="0"/>
                <a:cs typeface="Times New Roman" panose="02020603050405020304" pitchFamily="18" charset="0"/>
              </a:rPr>
              <a:t>and as well as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traineeships.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 respondents seemed to think that successful work experience is important to changing perceptions about the industries. However, the level of engagement between the organisations, mostly schools, and local employers seemed rather superficial with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no examples quoted of an in-depth, long-term relationship</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AU" dirty="0"/>
          </a:p>
        </p:txBody>
      </p:sp>
    </p:spTree>
    <p:extLst>
      <p:ext uri="{BB962C8B-B14F-4D97-AF65-F5344CB8AC3E}">
        <p14:creationId xmlns:p14="http://schemas.microsoft.com/office/powerpoint/2010/main" val="111593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BEEA-07F8-4CE5-B3BB-05F21A9F2117}"/>
              </a:ext>
            </a:extLst>
          </p:cNvPr>
          <p:cNvSpPr>
            <a:spLocks noGrp="1"/>
          </p:cNvSpPr>
          <p:nvPr>
            <p:ph type="title"/>
          </p:nvPr>
        </p:nvSpPr>
        <p:spPr>
          <a:xfrm>
            <a:off x="838200" y="365125"/>
            <a:ext cx="10515600" cy="1168111"/>
          </a:xfrm>
        </p:spPr>
        <p:txBody>
          <a:bodyPr>
            <a:normAutofit fontScale="90000"/>
          </a:bodyPr>
          <a:lstStyle/>
          <a:p>
            <a:r>
              <a:rPr lang="en-AU" sz="2600" b="1" dirty="0">
                <a:effectLst/>
                <a:latin typeface="Calibri" panose="020F0502020204030204" pitchFamily="34" charset="0"/>
                <a:ea typeface="Calibri" panose="020F0502020204030204" pitchFamily="34" charset="0"/>
                <a:cs typeface="Times New Roman" panose="02020603050405020304" pitchFamily="18" charset="0"/>
              </a:rPr>
              <a:t>Q. Finally, what advice would you give a retail or hospitality manager or corporate staff about attracting people to their industries?</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D72E51D6-3949-4937-AFA9-1DDEC27E5120}"/>
              </a:ext>
            </a:extLst>
          </p:cNvPr>
          <p:cNvSpPr>
            <a:spLocks noGrp="1"/>
          </p:cNvSpPr>
          <p:nvPr>
            <p:ph idx="1"/>
          </p:nvPr>
        </p:nvSpPr>
        <p:spPr/>
        <p:txBody>
          <a:bodyPr>
            <a:normAutofit fontScale="92500" lnSpcReduction="10000"/>
          </a:bodyPr>
          <a:lstStyle/>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responses, for both industries, emphasised the need for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more effective marketing of career prospects by employers and using examples of those who have enjoyed successful careers.  </a:t>
            </a: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However, some of the respondents also said that their students have a poor perception of working in both industries because of views about pay and conditions.  Two examples :</a:t>
            </a:r>
          </a:p>
          <a:p>
            <a:r>
              <a:rPr lang="en-AU" sz="1800" i="1" dirty="0">
                <a:effectLst/>
                <a:latin typeface="Calibri" panose="020F0502020204030204" pitchFamily="34" charset="0"/>
                <a:ea typeface="Calibri" panose="020F0502020204030204" pitchFamily="34" charset="0"/>
                <a:cs typeface="Times New Roman" panose="02020603050405020304" pitchFamily="18" charset="0"/>
              </a:rPr>
              <a:t>The perception of students is that retail and hospitality jobs do not pay well, there is no career progression and that it is not a well-regarded career in the community. The hours are hard and long - you never get Christmas holidays, expected to work overtime, and you get abused by customers e.g., media/ Covid examples ... and are not supported by management - if you work for a large company. </a:t>
            </a:r>
            <a:r>
              <a:rPr lang="en-AU" sz="1800" b="1" i="1" dirty="0">
                <a:effectLst/>
                <a:latin typeface="Calibri" panose="020F0502020204030204" pitchFamily="34" charset="0"/>
                <a:ea typeface="Calibri" panose="020F0502020204030204" pitchFamily="34" charset="0"/>
                <a:cs typeface="Times New Roman" panose="02020603050405020304" pitchFamily="18" charset="0"/>
              </a:rPr>
              <a:t> Stories in media exacerbate this perception.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i="1" dirty="0">
                <a:effectLst/>
                <a:latin typeface="Calibri" panose="020F0502020204030204" pitchFamily="34" charset="0"/>
                <a:ea typeface="Calibri" panose="020F0502020204030204" pitchFamily="34" charset="0"/>
                <a:cs typeface="Times New Roman" panose="02020603050405020304" pitchFamily="18" charset="0"/>
              </a:rPr>
              <a:t> As a careers practitioner and a parent of a young person working in the industry, I can say that many are discouraged from making retail or hospitality a long-term career choice because of the way they are sometimes treated. </a:t>
            </a:r>
            <a:r>
              <a:rPr lang="en-AU" sz="1800" b="1" i="1" dirty="0">
                <a:effectLst/>
                <a:latin typeface="Calibri" panose="020F0502020204030204" pitchFamily="34" charset="0"/>
                <a:ea typeface="Calibri" panose="020F0502020204030204" pitchFamily="34" charset="0"/>
                <a:cs typeface="Times New Roman" panose="02020603050405020304" pitchFamily="18" charset="0"/>
              </a:rPr>
              <a:t>These can be high stress industries with performance measures in place, such as targets for timed tasks.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While this is understandable it doesn't always give young people a view that these are nurturing industries. </a:t>
            </a:r>
            <a:r>
              <a:rPr lang="en-AU" sz="1800" b="1" i="1" dirty="0">
                <a:effectLst/>
                <a:latin typeface="Calibri" panose="020F0502020204030204" pitchFamily="34" charset="0"/>
                <a:ea typeface="Calibri" panose="020F0502020204030204" pitchFamily="34" charset="0"/>
                <a:cs typeface="Times New Roman" panose="02020603050405020304" pitchFamily="18" charset="0"/>
              </a:rPr>
              <a:t>Many young people are managed by those not much older than themselves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who can sometimes lack the interpersonal skills to encourage improved performance in a positive way as opposed to those who can make workers feel discouraged.</a:t>
            </a:r>
          </a:p>
          <a:p>
            <a:pPr marL="0" indent="0">
              <a:buNone/>
            </a:pPr>
            <a:r>
              <a:rPr lang="en-AU" sz="1800" b="1" i="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So, the challenge for employers is how to manage the long and/or antisocial  opening hours and consequent reliance on student and other part-time labour without adverse consequences.</a:t>
            </a:r>
            <a:endParaRPr lang="en-AU"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33307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27FF-3E93-44FC-86AD-09B9EDD95194}"/>
              </a:ext>
            </a:extLst>
          </p:cNvPr>
          <p:cNvSpPr>
            <a:spLocks noGrp="1"/>
          </p:cNvSpPr>
          <p:nvPr>
            <p:ph type="title"/>
          </p:nvPr>
        </p:nvSpPr>
        <p:spPr/>
        <p:txBody>
          <a:bodyPr/>
          <a:lstStyle/>
          <a:p>
            <a:r>
              <a:rPr lang="en-AU" dirty="0"/>
              <a:t>The next phase of survey analysis</a:t>
            </a:r>
          </a:p>
        </p:txBody>
      </p:sp>
      <p:sp>
        <p:nvSpPr>
          <p:cNvPr id="3" name="Content Placeholder 2">
            <a:extLst>
              <a:ext uri="{FF2B5EF4-FFF2-40B4-BE49-F238E27FC236}">
                <a16:creationId xmlns:a16="http://schemas.microsoft.com/office/drawing/2014/main" id="{5DC9F9A0-1D88-4997-B496-DB789C4F5D08}"/>
              </a:ext>
            </a:extLst>
          </p:cNvPr>
          <p:cNvSpPr>
            <a:spLocks noGrp="1"/>
          </p:cNvSpPr>
          <p:nvPr>
            <p:ph sz="half" idx="1"/>
          </p:nvPr>
        </p:nvSpPr>
        <p:spPr/>
        <p:txBody>
          <a:bodyPr>
            <a:normAutofit fontScale="92500" lnSpcReduction="10000"/>
          </a:bodyPr>
          <a:lstStyle/>
          <a:p>
            <a:r>
              <a:rPr lang="en-AU" dirty="0"/>
              <a:t>We carried out a ‘general public’ survey of staff at two dual sector universities. 59 responses.</a:t>
            </a:r>
          </a:p>
          <a:p>
            <a:r>
              <a:rPr lang="en-AU" dirty="0"/>
              <a:t>As far as appropriate, we duplicated the questions.</a:t>
            </a:r>
          </a:p>
          <a:p>
            <a:r>
              <a:rPr lang="en-AU" dirty="0"/>
              <a:t>We are currently analysing the comparative data: an example is n the right.</a:t>
            </a:r>
          </a:p>
          <a:p>
            <a:r>
              <a:rPr lang="en-AU" dirty="0"/>
              <a:t>This will enable us to compare the views of career practitioners with others who might be ‘career influencers’.</a:t>
            </a:r>
          </a:p>
          <a:p>
            <a:endParaRPr lang="en-AU" dirty="0"/>
          </a:p>
        </p:txBody>
      </p:sp>
      <p:sp>
        <p:nvSpPr>
          <p:cNvPr id="4" name="Content Placeholder 3">
            <a:extLst>
              <a:ext uri="{FF2B5EF4-FFF2-40B4-BE49-F238E27FC236}">
                <a16:creationId xmlns:a16="http://schemas.microsoft.com/office/drawing/2014/main" id="{53440E38-8D96-43A7-A1C9-D77EC0189FC4}"/>
              </a:ext>
            </a:extLst>
          </p:cNvPr>
          <p:cNvSpPr>
            <a:spLocks noGrp="1"/>
          </p:cNvSpPr>
          <p:nvPr>
            <p:ph sz="half" idx="2"/>
          </p:nvPr>
        </p:nvSpPr>
        <p:spPr>
          <a:xfrm>
            <a:off x="12339639" y="4291734"/>
            <a:ext cx="5181600" cy="4351338"/>
          </a:xfrm>
        </p:spPr>
        <p:txBody>
          <a:bodyPr>
            <a:normAutofit fontScale="92500" lnSpcReduction="10000"/>
          </a:bodyPr>
          <a:lstStyle/>
          <a:p>
            <a:endParaRPr lang="en-AU" dirty="0"/>
          </a:p>
        </p:txBody>
      </p:sp>
      <p:pic>
        <p:nvPicPr>
          <p:cNvPr id="1026" name="Picture 2">
            <a:extLst>
              <a:ext uri="{FF2B5EF4-FFF2-40B4-BE49-F238E27FC236}">
                <a16:creationId xmlns:a16="http://schemas.microsoft.com/office/drawing/2014/main" id="{8A078578-70DE-4AFA-B2FF-EC80283B7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34153"/>
            <a:ext cx="6096002" cy="349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77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975F-67A5-4606-8A78-40302548F80A}"/>
              </a:ext>
            </a:extLst>
          </p:cNvPr>
          <p:cNvSpPr>
            <a:spLocks noGrp="1"/>
          </p:cNvSpPr>
          <p:nvPr>
            <p:ph type="title"/>
          </p:nvPr>
        </p:nvSpPr>
        <p:spPr/>
        <p:txBody>
          <a:bodyPr>
            <a:normAutofit/>
          </a:bodyPr>
          <a:lstStyle/>
          <a:p>
            <a:pPr>
              <a:lnSpc>
                <a:spcPct val="107000"/>
              </a:lnSpc>
              <a:spcAft>
                <a:spcPts val="800"/>
              </a:spcAft>
            </a:pPr>
            <a:r>
              <a:rPr lang="en-AU" sz="2800" b="1" dirty="0">
                <a:effectLst/>
                <a:latin typeface="Calibri" panose="020F0502020204030204" pitchFamily="34" charset="0"/>
                <a:ea typeface="Calibri" panose="020F0502020204030204" pitchFamily="34" charset="0"/>
                <a:cs typeface="Calibri" panose="020F0502020204030204" pitchFamily="34" charset="0"/>
              </a:rPr>
              <a:t>Careers in everyday industries: Potential benefits of increased visibility – research project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273E915-B1B5-46A1-867F-9F7F4E731D6E}"/>
              </a:ext>
            </a:extLst>
          </p:cNvPr>
          <p:cNvSpPr>
            <a:spLocks noGrp="1"/>
          </p:cNvSpPr>
          <p:nvPr>
            <p:ph type="body" idx="1"/>
          </p:nvPr>
        </p:nvSpPr>
        <p:spPr/>
        <p:txBody>
          <a:bodyPr>
            <a:normAutofit fontScale="92500"/>
          </a:bodyPr>
          <a:lstStyle/>
          <a:p>
            <a:r>
              <a:rPr lang="en-AU" dirty="0"/>
              <a:t>Funded by the National Careers Institute (part of Federal Department DEWR)</a:t>
            </a:r>
          </a:p>
        </p:txBody>
      </p:sp>
      <p:sp>
        <p:nvSpPr>
          <p:cNvPr id="5" name="Text Placeholder 4">
            <a:extLst>
              <a:ext uri="{FF2B5EF4-FFF2-40B4-BE49-F238E27FC236}">
                <a16:creationId xmlns:a16="http://schemas.microsoft.com/office/drawing/2014/main" id="{A01503C2-8609-4168-8A2D-EE193F452D5B}"/>
              </a:ext>
            </a:extLst>
          </p:cNvPr>
          <p:cNvSpPr>
            <a:spLocks noGrp="1"/>
          </p:cNvSpPr>
          <p:nvPr>
            <p:ph type="body" sz="quarter" idx="3"/>
          </p:nvPr>
        </p:nvSpPr>
        <p:spPr/>
        <p:txBody>
          <a:bodyPr>
            <a:normAutofit fontScale="92500"/>
          </a:bodyPr>
          <a:lstStyle/>
          <a:p>
            <a:r>
              <a:rPr lang="en-AU" dirty="0"/>
              <a:t>Project partners</a:t>
            </a:r>
          </a:p>
        </p:txBody>
      </p:sp>
      <p:sp>
        <p:nvSpPr>
          <p:cNvPr id="6" name="Content Placeholder 5">
            <a:extLst>
              <a:ext uri="{FF2B5EF4-FFF2-40B4-BE49-F238E27FC236}">
                <a16:creationId xmlns:a16="http://schemas.microsoft.com/office/drawing/2014/main" id="{184242AE-91D3-46CA-AF43-A8007349E2F6}"/>
              </a:ext>
            </a:extLst>
          </p:cNvPr>
          <p:cNvSpPr>
            <a:spLocks noGrp="1"/>
          </p:cNvSpPr>
          <p:nvPr>
            <p:ph sz="quarter" idx="4"/>
          </p:nvPr>
        </p:nvSpPr>
        <p:spPr>
          <a:xfrm>
            <a:off x="5852160" y="2505075"/>
            <a:ext cx="5503228" cy="3684588"/>
          </a:xfrm>
        </p:spPr>
        <p:txBody>
          <a:bodyPr/>
          <a:lstStyle/>
          <a:p>
            <a:r>
              <a:rPr lang="en-AU" dirty="0"/>
              <a:t>Federation University</a:t>
            </a:r>
          </a:p>
          <a:p>
            <a:r>
              <a:rPr lang="en-AU" dirty="0"/>
              <a:t>University of Queensland</a:t>
            </a:r>
          </a:p>
          <a:p>
            <a:r>
              <a:rPr lang="en-AU" dirty="0"/>
              <a:t>RMIT University</a:t>
            </a:r>
          </a:p>
          <a:p>
            <a:r>
              <a:rPr lang="en-AU" dirty="0"/>
              <a:t>SkillsIQ (Skills Service Organisation)</a:t>
            </a:r>
          </a:p>
          <a:p>
            <a:endParaRPr lang="en-AU" dirty="0"/>
          </a:p>
          <a:p>
            <a:pPr marL="0" indent="0">
              <a:buNone/>
            </a:pPr>
            <a:r>
              <a:rPr lang="en-AU" dirty="0"/>
              <a:t>Project managed by Professor Erica Smith, Fed Uni.</a:t>
            </a:r>
          </a:p>
        </p:txBody>
      </p:sp>
      <p:pic>
        <p:nvPicPr>
          <p:cNvPr id="1026" name="Picture 2" descr="National Careers Institute launches new website | Career Industry Council  of Australia (CICA)">
            <a:extLst>
              <a:ext uri="{FF2B5EF4-FFF2-40B4-BE49-F238E27FC236}">
                <a16:creationId xmlns:a16="http://schemas.microsoft.com/office/drawing/2014/main" id="{9B907BEE-93AE-4B08-AA5E-C3F65F3146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99598" y="3076708"/>
            <a:ext cx="4703778" cy="251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6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3560-876F-4894-A870-AEDADFD3C6A4}"/>
              </a:ext>
            </a:extLst>
          </p:cNvPr>
          <p:cNvSpPr>
            <a:spLocks noGrp="1"/>
          </p:cNvSpPr>
          <p:nvPr>
            <p:ph type="title"/>
          </p:nvPr>
        </p:nvSpPr>
        <p:spPr/>
        <p:txBody>
          <a:bodyPr/>
          <a:lstStyle/>
          <a:p>
            <a:r>
              <a:rPr lang="en-AU" dirty="0"/>
              <a:t>International phase – Germany and Switzerland</a:t>
            </a:r>
          </a:p>
        </p:txBody>
      </p:sp>
      <p:pic>
        <p:nvPicPr>
          <p:cNvPr id="5" name="Content Placeholder 4">
            <a:extLst>
              <a:ext uri="{FF2B5EF4-FFF2-40B4-BE49-F238E27FC236}">
                <a16:creationId xmlns:a16="http://schemas.microsoft.com/office/drawing/2014/main" id="{17985A49-C61D-419B-862A-7655C39A2282}"/>
              </a:ext>
            </a:extLst>
          </p:cNvPr>
          <p:cNvPicPr>
            <a:picLocks noGrp="1" noChangeAspect="1"/>
          </p:cNvPicPr>
          <p:nvPr>
            <p:ph sz="half" idx="1"/>
          </p:nvPr>
        </p:nvPicPr>
        <p:blipFill>
          <a:blip r:embed="rId2"/>
          <a:stretch>
            <a:fillRect/>
          </a:stretch>
        </p:blipFill>
        <p:spPr>
          <a:xfrm>
            <a:off x="1804275" y="1833978"/>
            <a:ext cx="3249450" cy="4334632"/>
          </a:xfrm>
          <a:prstGeom prst="rect">
            <a:avLst/>
          </a:prstGeom>
        </p:spPr>
      </p:pic>
      <p:pic>
        <p:nvPicPr>
          <p:cNvPr id="6" name="Content Placeholder 5">
            <a:extLst>
              <a:ext uri="{FF2B5EF4-FFF2-40B4-BE49-F238E27FC236}">
                <a16:creationId xmlns:a16="http://schemas.microsoft.com/office/drawing/2014/main" id="{7D30D4DF-D4B8-416E-926A-506396ED64EB}"/>
              </a:ext>
            </a:extLst>
          </p:cNvPr>
          <p:cNvPicPr>
            <a:picLocks noGrp="1" noChangeAspect="1"/>
          </p:cNvPicPr>
          <p:nvPr>
            <p:ph sz="half" idx="2"/>
          </p:nvPr>
        </p:nvPicPr>
        <p:blipFill>
          <a:blip r:embed="rId3"/>
          <a:stretch>
            <a:fillRect/>
          </a:stretch>
        </p:blipFill>
        <p:spPr>
          <a:xfrm>
            <a:off x="7138275" y="1833978"/>
            <a:ext cx="3249450" cy="4334632"/>
          </a:xfrm>
          <a:prstGeom prst="rect">
            <a:avLst/>
          </a:prstGeom>
        </p:spPr>
      </p:pic>
    </p:spTree>
    <p:extLst>
      <p:ext uri="{BB962C8B-B14F-4D97-AF65-F5344CB8AC3E}">
        <p14:creationId xmlns:p14="http://schemas.microsoft.com/office/powerpoint/2010/main" val="51205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B113-E2E6-4794-95EE-AAE5110DC4E2}"/>
              </a:ext>
            </a:extLst>
          </p:cNvPr>
          <p:cNvSpPr>
            <a:spLocks noGrp="1"/>
          </p:cNvSpPr>
          <p:nvPr>
            <p:ph type="title"/>
          </p:nvPr>
        </p:nvSpPr>
        <p:spPr/>
        <p:txBody>
          <a:bodyPr/>
          <a:lstStyle/>
          <a:p>
            <a:r>
              <a:rPr lang="en-AU" dirty="0"/>
              <a:t>* What’s the answer?</a:t>
            </a:r>
          </a:p>
        </p:txBody>
      </p:sp>
      <p:sp>
        <p:nvSpPr>
          <p:cNvPr id="3" name="Content Placeholder 2">
            <a:extLst>
              <a:ext uri="{FF2B5EF4-FFF2-40B4-BE49-F238E27FC236}">
                <a16:creationId xmlns:a16="http://schemas.microsoft.com/office/drawing/2014/main" id="{A389B386-3EFE-4CDE-8FDE-33A094DE33BC}"/>
              </a:ext>
            </a:extLst>
          </p:cNvPr>
          <p:cNvSpPr>
            <a:spLocks noGrp="1"/>
          </p:cNvSpPr>
          <p:nvPr>
            <p:ph idx="1"/>
          </p:nvPr>
        </p:nvSpPr>
        <p:spPr/>
        <p:txBody>
          <a:bodyPr/>
          <a:lstStyle/>
          <a:p>
            <a:r>
              <a:rPr lang="en-AU" dirty="0"/>
              <a:t>The salary of a manager of an average size supermarket is around $120,000.  </a:t>
            </a:r>
          </a:p>
        </p:txBody>
      </p:sp>
      <p:pic>
        <p:nvPicPr>
          <p:cNvPr id="4" name="Content Placeholder 4" descr="A person in a tie in a grocery store&#10;&#10;Description automatically generated with low confidence">
            <a:extLst>
              <a:ext uri="{FF2B5EF4-FFF2-40B4-BE49-F238E27FC236}">
                <a16:creationId xmlns:a16="http://schemas.microsoft.com/office/drawing/2014/main" id="{A860A1AF-2967-421F-BEF2-7364A6250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681" y="3713185"/>
            <a:ext cx="3120817" cy="2075706"/>
          </a:xfrm>
          <a:prstGeom prst="rect">
            <a:avLst/>
          </a:prstGeom>
        </p:spPr>
      </p:pic>
    </p:spTree>
    <p:extLst>
      <p:ext uri="{BB962C8B-B14F-4D97-AF65-F5344CB8AC3E}">
        <p14:creationId xmlns:p14="http://schemas.microsoft.com/office/powerpoint/2010/main" val="335568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F25E-0E0C-CD43-94F9-FB8112280534}"/>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9666F0C6-52AC-CD4A-B02E-53EAB70C06D6}"/>
              </a:ext>
            </a:extLst>
          </p:cNvPr>
          <p:cNvSpPr>
            <a:spLocks noGrp="1"/>
          </p:cNvSpPr>
          <p:nvPr>
            <p:ph idx="1"/>
          </p:nvPr>
        </p:nvSpPr>
        <p:spPr/>
        <p:txBody>
          <a:bodyPr>
            <a:normAutofit fontScale="92500" lnSpcReduction="20000"/>
          </a:bodyPr>
          <a:lstStyle/>
          <a:p>
            <a:pPr marL="0" indent="0">
              <a:buNone/>
            </a:pPr>
            <a:r>
              <a:rPr lang="en-US" dirty="0"/>
              <a:t>Analysis of project data.</a:t>
            </a:r>
          </a:p>
          <a:p>
            <a:pPr marL="0" indent="0">
              <a:buNone/>
            </a:pPr>
            <a:r>
              <a:rPr lang="en-US" b="1" dirty="0"/>
              <a:t>‘Bonus’ data – the effects of Covid and of post-Covid labour shortages on the industries.</a:t>
            </a:r>
          </a:p>
          <a:p>
            <a:pPr marL="0" lvl="0" indent="0">
              <a:lnSpc>
                <a:spcPct val="107000"/>
              </a:lnSpc>
              <a:buNone/>
            </a:pPr>
            <a:r>
              <a:rPr lang="en-US" dirty="0"/>
              <a:t>Outputs, by end of February 2023:  </a:t>
            </a: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A short overview report of the project findings, </a:t>
            </a: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Targeted ‘at a glance’ documents for the five identified beneficiaries/stakeholder groups: </a:t>
            </a:r>
          </a:p>
          <a:p>
            <a:pPr marL="1046163" indent="-285750">
              <a:buFont typeface="Wingdings" panose="05000000000000000000" pitchFamily="2" charset="2"/>
              <a:buChar char="Ø"/>
            </a:pPr>
            <a:r>
              <a:rPr lang="en-AU" sz="1800" dirty="0">
                <a:latin typeface="Arial" panose="020B0604020202020204" pitchFamily="34" charset="0"/>
                <a:ea typeface="Calibri" panose="020F0502020204030204" pitchFamily="34" charset="0"/>
              </a:rPr>
              <a:t>t</a:t>
            </a:r>
            <a:r>
              <a:rPr lang="en-AU" sz="1800" dirty="0">
                <a:effectLst/>
                <a:latin typeface="Arial" panose="020B0604020202020204" pitchFamily="34" charset="0"/>
                <a:ea typeface="Calibri" panose="020F0502020204030204" pitchFamily="34" charset="0"/>
              </a:rPr>
              <a:t>he Australian public, at all stages of their careers</a:t>
            </a:r>
          </a:p>
          <a:p>
            <a:pPr marL="1046163" indent="-285750">
              <a:buFont typeface="Wingdings" panose="05000000000000000000" pitchFamily="2" charset="2"/>
              <a:buChar char="Ø"/>
            </a:pPr>
            <a:r>
              <a:rPr lang="en-AU" sz="1800" dirty="0">
                <a:effectLst/>
                <a:latin typeface="Arial" panose="020B0604020202020204" pitchFamily="34" charset="0"/>
                <a:ea typeface="Calibri" panose="020F0502020204030204" pitchFamily="34" charset="0"/>
              </a:rPr>
              <a:t>careers advisers, </a:t>
            </a:r>
          </a:p>
          <a:p>
            <a:pPr marL="1046163" indent="-285750">
              <a:buFont typeface="Wingdings" panose="05000000000000000000" pitchFamily="2" charset="2"/>
              <a:buChar char="Ø"/>
            </a:pPr>
            <a:r>
              <a:rPr lang="en-AU" sz="1800" dirty="0">
                <a:effectLst/>
                <a:latin typeface="Arial" panose="020B0604020202020204" pitchFamily="34" charset="0"/>
                <a:ea typeface="Calibri" panose="020F0502020204030204" pitchFamily="34" charset="0"/>
              </a:rPr>
              <a:t>career influencers, </a:t>
            </a:r>
          </a:p>
          <a:p>
            <a:pPr marL="1046163" indent="-285750">
              <a:buFont typeface="Wingdings" panose="05000000000000000000" pitchFamily="2" charset="2"/>
              <a:buChar char="Ø"/>
            </a:pPr>
            <a:r>
              <a:rPr lang="en-AU" sz="1800" dirty="0">
                <a:effectLst/>
                <a:latin typeface="Arial" panose="020B0604020202020204" pitchFamily="34" charset="0"/>
                <a:ea typeface="Calibri" panose="020F0502020204030204" pitchFamily="34" charset="0"/>
              </a:rPr>
              <a:t>employers, </a:t>
            </a:r>
          </a:p>
          <a:p>
            <a:pPr marL="1046163" indent="-285750">
              <a:buFont typeface="Wingdings" panose="05000000000000000000" pitchFamily="2" charset="2"/>
              <a:buChar char="Ø"/>
            </a:pPr>
            <a:r>
              <a:rPr lang="en-AU" sz="1800" dirty="0">
                <a:effectLst/>
                <a:latin typeface="Arial" panose="020B0604020202020204" pitchFamily="34" charset="0"/>
                <a:ea typeface="Calibri" panose="020F0502020204030204" pitchFamily="34" charset="0"/>
              </a:rPr>
              <a:t>policy makers.</a:t>
            </a:r>
            <a:endParaRPr lang="en-US" dirty="0"/>
          </a:p>
          <a:p>
            <a:pPr marL="0" indent="0">
              <a:buNone/>
            </a:pPr>
            <a:r>
              <a:rPr lang="en-US" sz="1600" dirty="0"/>
              <a:t>The research project web site is at  </a:t>
            </a:r>
            <a:r>
              <a:rPr lang="en-AU" sz="1600" u="sng" dirty="0">
                <a:solidFill>
                  <a:srgbClr val="0000FF"/>
                </a:solidFill>
                <a:effectLst/>
                <a:ea typeface="Times New Roman" panose="02020603050405020304" pitchFamily="18" charset="0"/>
                <a:cs typeface="Times New Roman" panose="02020603050405020304" pitchFamily="18" charset="0"/>
                <a:hlinkClick r:id="rId2"/>
              </a:rPr>
              <a:t>http://federation.edu.au/schools/school-of-education/research/research-groups/rave-researching-adult-and-vocational-education</a:t>
            </a:r>
            <a:endParaRPr lang="en-AU" sz="1600" dirty="0">
              <a:effectLst/>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41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FC84-C97D-1142-BD3C-4A3A84B01DF1}"/>
              </a:ext>
            </a:extLst>
          </p:cNvPr>
          <p:cNvSpPr>
            <a:spLocks noGrp="1"/>
          </p:cNvSpPr>
          <p:nvPr>
            <p:ph type="title"/>
          </p:nvPr>
        </p:nvSpPr>
        <p:spPr/>
        <p:txBody>
          <a:bodyPr/>
          <a:lstStyle/>
          <a:p>
            <a:r>
              <a:rPr lang="en-US" dirty="0"/>
              <a:t>What are we investigating?</a:t>
            </a:r>
          </a:p>
        </p:txBody>
      </p:sp>
      <p:sp>
        <p:nvSpPr>
          <p:cNvPr id="3" name="Content Placeholder 2">
            <a:extLst>
              <a:ext uri="{FF2B5EF4-FFF2-40B4-BE49-F238E27FC236}">
                <a16:creationId xmlns:a16="http://schemas.microsoft.com/office/drawing/2014/main" id="{EF37B6E0-601F-4D46-9542-B4D67A0CE52A}"/>
              </a:ext>
            </a:extLst>
          </p:cNvPr>
          <p:cNvSpPr>
            <a:spLocks noGrp="1"/>
          </p:cNvSpPr>
          <p:nvPr>
            <p:ph idx="1"/>
          </p:nvPr>
        </p:nvSpPr>
        <p:spPr/>
        <p:txBody>
          <a:bodyPr/>
          <a:lstStyle/>
          <a:p>
            <a:r>
              <a:rPr lang="en-US" dirty="0"/>
              <a:t>In-depth research in retail and hospitality industries to better understand available careers, and perceptions held about career prospects.</a:t>
            </a:r>
          </a:p>
          <a:p>
            <a:r>
              <a:rPr lang="en-US" dirty="0"/>
              <a:t>To find ways in which these perceptions can be improved.</a:t>
            </a:r>
          </a:p>
          <a:p>
            <a:r>
              <a:rPr lang="en-US" dirty="0"/>
              <a:t>To work towards better career choices, especially for young people, and better career prospects in the industries.</a:t>
            </a:r>
          </a:p>
          <a:p>
            <a:pPr marL="0" indent="0">
              <a:buNone/>
            </a:pPr>
            <a:endParaRPr lang="en-US" dirty="0"/>
          </a:p>
          <a:p>
            <a:pPr marL="0" indent="0">
              <a:buNone/>
            </a:pPr>
            <a:r>
              <a:rPr lang="en-US" dirty="0"/>
              <a:t>Funded by the National Careers Institute. </a:t>
            </a:r>
          </a:p>
          <a:p>
            <a:pPr marL="0" indent="0">
              <a:buNone/>
            </a:pPr>
            <a:r>
              <a:rPr lang="en-US" dirty="0"/>
              <a:t>The project began in April 2021 and finishes in early 2023.</a:t>
            </a:r>
          </a:p>
          <a:p>
            <a:endParaRPr lang="en-US" dirty="0"/>
          </a:p>
        </p:txBody>
      </p:sp>
    </p:spTree>
    <p:extLst>
      <p:ext uri="{BB962C8B-B14F-4D97-AF65-F5344CB8AC3E}">
        <p14:creationId xmlns:p14="http://schemas.microsoft.com/office/powerpoint/2010/main" val="350409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DE07-2F45-4066-878F-C93A358EA8D1}"/>
              </a:ext>
            </a:extLst>
          </p:cNvPr>
          <p:cNvSpPr>
            <a:spLocks noGrp="1"/>
          </p:cNvSpPr>
          <p:nvPr>
            <p:ph type="title"/>
          </p:nvPr>
        </p:nvSpPr>
        <p:spPr/>
        <p:txBody>
          <a:bodyPr/>
          <a:lstStyle/>
          <a:p>
            <a:r>
              <a:rPr lang="en-AU" dirty="0"/>
              <a:t>Background</a:t>
            </a:r>
          </a:p>
        </p:txBody>
      </p:sp>
      <p:sp>
        <p:nvSpPr>
          <p:cNvPr id="3" name="Text Placeholder 2">
            <a:extLst>
              <a:ext uri="{FF2B5EF4-FFF2-40B4-BE49-F238E27FC236}">
                <a16:creationId xmlns:a16="http://schemas.microsoft.com/office/drawing/2014/main" id="{4BA4CB97-BB4C-43CB-9814-3D29A779E88C}"/>
              </a:ext>
            </a:extLst>
          </p:cNvPr>
          <p:cNvSpPr>
            <a:spLocks noGrp="1"/>
          </p:cNvSpPr>
          <p:nvPr>
            <p:ph type="body" idx="1"/>
          </p:nvPr>
        </p:nvSpPr>
        <p:spPr>
          <a:xfrm>
            <a:off x="839788" y="1681163"/>
            <a:ext cx="5157787" cy="452437"/>
          </a:xfrm>
        </p:spPr>
        <p:txBody>
          <a:bodyPr/>
          <a:lstStyle/>
          <a:p>
            <a:r>
              <a:rPr lang="en-AU" dirty="0"/>
              <a:t>Rationale for the project</a:t>
            </a:r>
          </a:p>
        </p:txBody>
      </p:sp>
      <p:sp>
        <p:nvSpPr>
          <p:cNvPr id="4" name="Content Placeholder 3">
            <a:extLst>
              <a:ext uri="{FF2B5EF4-FFF2-40B4-BE49-F238E27FC236}">
                <a16:creationId xmlns:a16="http://schemas.microsoft.com/office/drawing/2014/main" id="{DD687AAC-1CD3-4EAC-9242-7E393C56DD66}"/>
              </a:ext>
            </a:extLst>
          </p:cNvPr>
          <p:cNvSpPr>
            <a:spLocks noGrp="1"/>
          </p:cNvSpPr>
          <p:nvPr>
            <p:ph sz="half" idx="2"/>
          </p:nvPr>
        </p:nvSpPr>
        <p:spPr/>
        <p:txBody>
          <a:bodyPr>
            <a:normAutofit fontScale="70000" lnSpcReduction="20000"/>
          </a:bodyPr>
          <a:lstStyle/>
          <a:p>
            <a:r>
              <a:rPr lang="en-AU"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Retail</a:t>
            </a:r>
            <a:r>
              <a:rPr lang="en-AU"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hospitality industries employ around 20 per cent of the Australian workforce, operating throughout Australia, yet the industries suffer from low prestige.</a:t>
            </a:r>
          </a:p>
          <a:p>
            <a:r>
              <a:rPr lang="en-AU"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This historically low perception discourages people from imagining worthwhile careers in those sectors, and can contribute to poor self-image for those working in the industries.</a:t>
            </a:r>
          </a:p>
          <a:p>
            <a:r>
              <a:rPr lang="en-AU"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Yet the COVID-19 crisis has shown just how vital both of these sectors are for the Australian public and the national economy.</a:t>
            </a:r>
          </a:p>
          <a:p>
            <a:r>
              <a:rPr lang="en-AU"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They are recognised internationally, for example by the OECD, as low-status </a:t>
            </a:r>
            <a:r>
              <a:rPr lang="en-AU" sz="2800" dirty="0">
                <a:effectLst/>
                <a:latin typeface="Calibri" panose="020F0502020204030204" pitchFamily="34" charset="0"/>
                <a:ea typeface="Calibri" panose="020F0502020204030204" pitchFamily="34" charset="0"/>
                <a:cs typeface="Calibri" panose="020F0502020204030204" pitchFamily="34" charset="0"/>
              </a:rPr>
              <a:t>occupations which have become more valued during the crisis.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Text Placeholder 4">
            <a:extLst>
              <a:ext uri="{FF2B5EF4-FFF2-40B4-BE49-F238E27FC236}">
                <a16:creationId xmlns:a16="http://schemas.microsoft.com/office/drawing/2014/main" id="{9150A976-5856-41EE-80E4-B0878517C256}"/>
              </a:ext>
            </a:extLst>
          </p:cNvPr>
          <p:cNvSpPr>
            <a:spLocks noGrp="1"/>
          </p:cNvSpPr>
          <p:nvPr>
            <p:ph type="body" sz="quarter" idx="3"/>
          </p:nvPr>
        </p:nvSpPr>
        <p:spPr/>
        <p:txBody>
          <a:bodyPr/>
          <a:lstStyle/>
          <a:p>
            <a:endParaRPr lang="en-AU" dirty="0"/>
          </a:p>
        </p:txBody>
      </p:sp>
      <p:pic>
        <p:nvPicPr>
          <p:cNvPr id="3074" name="Picture 2" descr="Supermarkets apply strict face mask rules in Melbourne, Mitchell Shire -  Inside FMCG">
            <a:extLst>
              <a:ext uri="{FF2B5EF4-FFF2-40B4-BE49-F238E27FC236}">
                <a16:creationId xmlns:a16="http://schemas.microsoft.com/office/drawing/2014/main" id="{9CC47473-91C9-424F-9CF8-DB380554A588}"/>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87557" y="190738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 Mask Required Sign. Vertical Warning Signage For Restaurant, Cafe And  Retail Business. Royalty Free Cliparts, Vectors, And Stock Illustration.  Image 150313421.">
            <a:extLst>
              <a:ext uri="{FF2B5EF4-FFF2-40B4-BE49-F238E27FC236}">
                <a16:creationId xmlns:a16="http://schemas.microsoft.com/office/drawing/2014/main" id="{9311CBFE-3549-4873-A99E-26A2C834A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1304" y="3821113"/>
            <a:ext cx="226843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50+ Best Cafe Pictures [HD] | Download Free Images on Unsplash">
            <a:extLst>
              <a:ext uri="{FF2B5EF4-FFF2-40B4-BE49-F238E27FC236}">
                <a16:creationId xmlns:a16="http://schemas.microsoft.com/office/drawing/2014/main" id="{ED4FA532-5E5D-4625-B9C0-7A0C7E674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227" y="3759200"/>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3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2AEC-710B-3B4A-9E39-5625DA62E873}"/>
              </a:ext>
            </a:extLst>
          </p:cNvPr>
          <p:cNvSpPr>
            <a:spLocks noGrp="1"/>
          </p:cNvSpPr>
          <p:nvPr>
            <p:ph type="title"/>
          </p:nvPr>
        </p:nvSpPr>
        <p:spPr/>
        <p:txBody>
          <a:bodyPr/>
          <a:lstStyle/>
          <a:p>
            <a:r>
              <a:rPr lang="en-US" dirty="0"/>
              <a:t>What is the problem?</a:t>
            </a:r>
          </a:p>
        </p:txBody>
      </p:sp>
      <p:sp>
        <p:nvSpPr>
          <p:cNvPr id="3" name="Content Placeholder 2">
            <a:extLst>
              <a:ext uri="{FF2B5EF4-FFF2-40B4-BE49-F238E27FC236}">
                <a16:creationId xmlns:a16="http://schemas.microsoft.com/office/drawing/2014/main" id="{5A77769A-86D2-E54D-B1B5-57FD345791A4}"/>
              </a:ext>
            </a:extLst>
          </p:cNvPr>
          <p:cNvSpPr>
            <a:spLocks noGrp="1"/>
          </p:cNvSpPr>
          <p:nvPr>
            <p:ph idx="1"/>
          </p:nvPr>
        </p:nvSpPr>
        <p:spPr/>
        <p:txBody>
          <a:bodyPr>
            <a:normAutofit lnSpcReduction="10000"/>
          </a:bodyPr>
          <a:lstStyle/>
          <a:p>
            <a:r>
              <a:rPr lang="en-US" dirty="0"/>
              <a:t>Industries often perceived as low skill;</a:t>
            </a:r>
          </a:p>
          <a:p>
            <a:r>
              <a:rPr lang="en-US" dirty="0"/>
              <a:t>Perceptions reinforced by low levels of qualifications uptake;</a:t>
            </a:r>
          </a:p>
          <a:p>
            <a:r>
              <a:rPr lang="en-US" dirty="0"/>
              <a:t>Not seen as university graduate destinations;</a:t>
            </a:r>
          </a:p>
          <a:p>
            <a:r>
              <a:rPr lang="en-US" dirty="0"/>
              <a:t>Seen as “female” industries and therefore less significant;</a:t>
            </a:r>
          </a:p>
          <a:p>
            <a:r>
              <a:rPr lang="en-US" dirty="0"/>
              <a:t>Impacts on pay and conditions, and perceptions of pay and conditions in the industries;</a:t>
            </a:r>
          </a:p>
          <a:p>
            <a:r>
              <a:rPr lang="en-US" dirty="0"/>
              <a:t>“The thing you do before the thing you want to do”.</a:t>
            </a:r>
          </a:p>
          <a:p>
            <a:pPr marL="0" indent="0">
              <a:buNone/>
            </a:pPr>
            <a:br>
              <a:rPr lang="en-US" dirty="0"/>
            </a:br>
            <a:r>
              <a:rPr lang="en-US" i="1" dirty="0"/>
              <a:t>We had discovered all of the above in previous research projects, and we wanted to do something about it!</a:t>
            </a:r>
          </a:p>
          <a:p>
            <a:endParaRPr lang="en-US" dirty="0"/>
          </a:p>
        </p:txBody>
      </p:sp>
    </p:spTree>
    <p:extLst>
      <p:ext uri="{BB962C8B-B14F-4D97-AF65-F5344CB8AC3E}">
        <p14:creationId xmlns:p14="http://schemas.microsoft.com/office/powerpoint/2010/main" val="347770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EE69-C3C7-9046-BE0A-EE8E02BF6DC4}"/>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859BAF4F-23DC-2947-9D2A-D8A58FB30B55}"/>
              </a:ext>
            </a:extLst>
          </p:cNvPr>
          <p:cNvSpPr>
            <a:spLocks noGrp="1"/>
          </p:cNvSpPr>
          <p:nvPr>
            <p:ph idx="1"/>
          </p:nvPr>
        </p:nvSpPr>
        <p:spPr/>
        <p:txBody>
          <a:bodyPr>
            <a:normAutofit lnSpcReduction="10000"/>
          </a:bodyPr>
          <a:lstStyle/>
          <a:p>
            <a:pPr lvl="0"/>
            <a:r>
              <a:rPr lang="en-AU" dirty="0"/>
              <a:t>What careers are available in the retail and hospitality industries?</a:t>
            </a:r>
          </a:p>
          <a:p>
            <a:pPr lvl="0"/>
            <a:r>
              <a:rPr lang="en-AU" dirty="0"/>
              <a:t>What are the perceptions of the following groups of people about available careers in these industries, and how are these perceptions gained?</a:t>
            </a:r>
          </a:p>
          <a:p>
            <a:pPr lvl="2">
              <a:buFont typeface="Wingdings" panose="05000000000000000000" pitchFamily="2" charset="2"/>
              <a:buChar char="Ø"/>
            </a:pPr>
            <a:r>
              <a:rPr lang="en-AU" dirty="0"/>
              <a:t> workers in the industries;</a:t>
            </a:r>
          </a:p>
          <a:p>
            <a:pPr lvl="2">
              <a:buFont typeface="Wingdings" panose="05000000000000000000" pitchFamily="2" charset="2"/>
              <a:buChar char="Ø"/>
            </a:pPr>
            <a:r>
              <a:rPr lang="en-AU" dirty="0"/>
              <a:t> young people at school, and university students;</a:t>
            </a:r>
          </a:p>
          <a:p>
            <a:pPr lvl="2">
              <a:buFont typeface="Wingdings" panose="05000000000000000000" pitchFamily="2" charset="2"/>
              <a:buChar char="Ø"/>
            </a:pPr>
            <a:r>
              <a:rPr lang="en-AU" dirty="0"/>
              <a:t> school staff, and staff in agencies advising adults on careers; </a:t>
            </a:r>
          </a:p>
          <a:p>
            <a:pPr lvl="2">
              <a:buFont typeface="Wingdings" panose="05000000000000000000" pitchFamily="2" charset="2"/>
              <a:buChar char="Ø"/>
            </a:pPr>
            <a:r>
              <a:rPr lang="en-AU" dirty="0"/>
              <a:t> the general public in Australia.</a:t>
            </a:r>
          </a:p>
          <a:p>
            <a:pPr lvl="0"/>
            <a:r>
              <a:rPr lang="en-AU" dirty="0"/>
              <a:t>How could careers in these industries be made more visible, more attractive, and easier to navigate? </a:t>
            </a:r>
          </a:p>
          <a:p>
            <a:pPr lvl="0"/>
            <a:r>
              <a:rPr lang="en-AU" dirty="0"/>
              <a:t>What would be the associated benefits, and for whom?</a:t>
            </a:r>
          </a:p>
          <a:p>
            <a:endParaRPr lang="en-US" dirty="0"/>
          </a:p>
        </p:txBody>
      </p:sp>
    </p:spTree>
    <p:extLst>
      <p:ext uri="{BB962C8B-B14F-4D97-AF65-F5344CB8AC3E}">
        <p14:creationId xmlns:p14="http://schemas.microsoft.com/office/powerpoint/2010/main" val="99094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DD5C-EE5D-174F-B3D9-9E664043C302}"/>
              </a:ext>
            </a:extLst>
          </p:cNvPr>
          <p:cNvSpPr>
            <a:spLocks noGrp="1"/>
          </p:cNvSpPr>
          <p:nvPr>
            <p:ph type="title"/>
          </p:nvPr>
        </p:nvSpPr>
        <p:spPr/>
        <p:txBody>
          <a:bodyPr/>
          <a:lstStyle/>
          <a:p>
            <a:r>
              <a:rPr lang="en-US" dirty="0"/>
              <a:t>Method – all phases now completed</a:t>
            </a:r>
          </a:p>
        </p:txBody>
      </p:sp>
      <p:sp>
        <p:nvSpPr>
          <p:cNvPr id="3" name="Content Placeholder 2">
            <a:extLst>
              <a:ext uri="{FF2B5EF4-FFF2-40B4-BE49-F238E27FC236}">
                <a16:creationId xmlns:a16="http://schemas.microsoft.com/office/drawing/2014/main" id="{CCAEE257-F5FA-6345-989D-B1570B479A53}"/>
              </a:ext>
            </a:extLst>
          </p:cNvPr>
          <p:cNvSpPr>
            <a:spLocks noGrp="1"/>
          </p:cNvSpPr>
          <p:nvPr>
            <p:ph idx="1"/>
          </p:nvPr>
        </p:nvSpPr>
        <p:spPr/>
        <p:txBody>
          <a:bodyPr>
            <a:normAutofit lnSpcReduction="10000"/>
          </a:bodyPr>
          <a:lstStyle/>
          <a:p>
            <a:r>
              <a:rPr lang="en-US" dirty="0"/>
              <a:t>Analysis of data from three previous research projects;  </a:t>
            </a:r>
          </a:p>
          <a:p>
            <a:r>
              <a:rPr lang="en-US" dirty="0"/>
              <a:t>Analysis of Australian Bureau of Statistics, National Centre of Vocational Education Research, ‘On Track’ (school-leaver data from the State of Victoria);</a:t>
            </a:r>
          </a:p>
          <a:p>
            <a:r>
              <a:rPr lang="en-US" dirty="0"/>
              <a:t>Interviews with key stakeholders and experts in the industries and the careers sector;</a:t>
            </a:r>
          </a:p>
          <a:p>
            <a:r>
              <a:rPr lang="en-US" dirty="0"/>
              <a:t>Seven case studies of retail and hospitality companies;</a:t>
            </a:r>
            <a:endParaRPr lang="en-US" dirty="0">
              <a:solidFill>
                <a:srgbClr val="00B050"/>
              </a:solidFill>
            </a:endParaRPr>
          </a:p>
          <a:p>
            <a:r>
              <a:rPr lang="en-US" dirty="0"/>
              <a:t>Career practitioners’ survey and matched ‘general public’ survey;</a:t>
            </a:r>
            <a:endParaRPr lang="en-US" dirty="0">
              <a:solidFill>
                <a:srgbClr val="00B050"/>
              </a:solidFill>
            </a:endParaRPr>
          </a:p>
          <a:p>
            <a:r>
              <a:rPr lang="en-US" dirty="0"/>
              <a:t>Tertiary student and recent school-leaver focus groups;</a:t>
            </a:r>
          </a:p>
          <a:p>
            <a:r>
              <a:rPr lang="en-US" dirty="0"/>
              <a:t>International comparisons (Switzerland and Germany).</a:t>
            </a:r>
          </a:p>
          <a:p>
            <a:endParaRPr lang="en-US" dirty="0"/>
          </a:p>
        </p:txBody>
      </p:sp>
    </p:spTree>
    <p:extLst>
      <p:ext uri="{BB962C8B-B14F-4D97-AF65-F5344CB8AC3E}">
        <p14:creationId xmlns:p14="http://schemas.microsoft.com/office/powerpoint/2010/main" val="51650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A21D-39FE-4F43-8D82-F6D88E960773}"/>
              </a:ext>
            </a:extLst>
          </p:cNvPr>
          <p:cNvSpPr>
            <a:spLocks noGrp="1"/>
          </p:cNvSpPr>
          <p:nvPr>
            <p:ph type="title"/>
          </p:nvPr>
        </p:nvSpPr>
        <p:spPr/>
        <p:txBody>
          <a:bodyPr/>
          <a:lstStyle/>
          <a:p>
            <a:r>
              <a:rPr lang="en-AU" dirty="0"/>
              <a:t>Preliminary phase from national data </a:t>
            </a:r>
            <a:r>
              <a:rPr lang="en-AU" sz="4000" dirty="0"/>
              <a:t>(presented in detail at OctoberVET 2021)</a:t>
            </a:r>
          </a:p>
        </p:txBody>
      </p:sp>
      <p:sp>
        <p:nvSpPr>
          <p:cNvPr id="3" name="Content Placeholder 2">
            <a:extLst>
              <a:ext uri="{FF2B5EF4-FFF2-40B4-BE49-F238E27FC236}">
                <a16:creationId xmlns:a16="http://schemas.microsoft.com/office/drawing/2014/main" id="{38A7D41B-7E84-4725-9029-D34216F4BDEE}"/>
              </a:ext>
            </a:extLst>
          </p:cNvPr>
          <p:cNvSpPr>
            <a:spLocks noGrp="1"/>
          </p:cNvSpPr>
          <p:nvPr>
            <p:ph idx="1"/>
          </p:nvPr>
        </p:nvSpPr>
        <p:spPr/>
        <p:txBody>
          <a:bodyPr>
            <a:normAutofit fontScale="92500" lnSpcReduction="10000"/>
          </a:bodyPr>
          <a:lstStyle/>
          <a:p>
            <a:r>
              <a:rPr lang="en-AU" dirty="0"/>
              <a:t>Even taking ‘main job’ only, 15% of workers are in retail and hospitality-specific occupations. </a:t>
            </a:r>
          </a:p>
          <a:p>
            <a:r>
              <a:rPr lang="en-AU" dirty="0"/>
              <a:t>40% more work in retail than hospitality. Almost 1 in 20 workers are sales assistants alone. But four times as many are trained in hospitality.</a:t>
            </a:r>
          </a:p>
          <a:p>
            <a:pPr>
              <a:spcAft>
                <a:spcPts val="500"/>
              </a:spcAft>
            </a:pPr>
            <a:r>
              <a:rPr lang="en-AU" dirty="0"/>
              <a:t>VET enrolments in hospitality and retail (20%) qualifications were 263,761 in 2017; there were 3.4 million in VET qualifications in total.</a:t>
            </a:r>
          </a:p>
          <a:p>
            <a:pPr marL="1341438" indent="0">
              <a:buNone/>
            </a:pPr>
            <a:r>
              <a:rPr lang="en-AU" dirty="0"/>
              <a:t>Only 7.75% of VET is provided for 15.50% of the workforce</a:t>
            </a:r>
          </a:p>
          <a:p>
            <a:pPr marL="1341438" indent="0">
              <a:buNone/>
            </a:pPr>
            <a:endParaRPr lang="en-AU" dirty="0"/>
          </a:p>
          <a:p>
            <a:pPr marL="539750" indent="-539750"/>
            <a:r>
              <a:rPr lang="en-AU" b="1" dirty="0"/>
              <a:t>Five people per 100 employed in retail were being trained</a:t>
            </a:r>
          </a:p>
          <a:p>
            <a:pPr marL="539750" indent="-539750"/>
            <a:r>
              <a:rPr lang="en-AU" b="1" dirty="0"/>
              <a:t>31 people per 100 employed in hospitality  were being trained</a:t>
            </a:r>
          </a:p>
          <a:p>
            <a:pPr marL="1341438" indent="-1341438"/>
            <a:endParaRPr lang="en-AU" dirty="0"/>
          </a:p>
        </p:txBody>
      </p:sp>
      <p:sp>
        <p:nvSpPr>
          <p:cNvPr id="10" name="Arrow: Right 9">
            <a:extLst>
              <a:ext uri="{FF2B5EF4-FFF2-40B4-BE49-F238E27FC236}">
                <a16:creationId xmlns:a16="http://schemas.microsoft.com/office/drawing/2014/main" id="{6C84DFB3-9345-4CA4-AD54-C2114477ECC0}"/>
              </a:ext>
            </a:extLst>
          </p:cNvPr>
          <p:cNvSpPr/>
          <p:nvPr/>
        </p:nvSpPr>
        <p:spPr>
          <a:xfrm>
            <a:off x="1053737" y="42712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9424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0710-1843-264D-95A5-8364F7C95BCD}"/>
              </a:ext>
            </a:extLst>
          </p:cNvPr>
          <p:cNvSpPr>
            <a:spLocks noGrp="1"/>
          </p:cNvSpPr>
          <p:nvPr>
            <p:ph type="title"/>
          </p:nvPr>
        </p:nvSpPr>
        <p:spPr/>
        <p:txBody>
          <a:bodyPr/>
          <a:lstStyle/>
          <a:p>
            <a:r>
              <a:rPr lang="en-US" dirty="0"/>
              <a:t>Some key findings from stakeholder interviews and company case studies</a:t>
            </a:r>
          </a:p>
        </p:txBody>
      </p:sp>
      <p:sp>
        <p:nvSpPr>
          <p:cNvPr id="3" name="Content Placeholder 2">
            <a:extLst>
              <a:ext uri="{FF2B5EF4-FFF2-40B4-BE49-F238E27FC236}">
                <a16:creationId xmlns:a16="http://schemas.microsoft.com/office/drawing/2014/main" id="{08122219-49E5-F948-B205-7058F2B4F1E0}"/>
              </a:ext>
            </a:extLst>
          </p:cNvPr>
          <p:cNvSpPr>
            <a:spLocks noGrp="1"/>
          </p:cNvSpPr>
          <p:nvPr>
            <p:ph idx="1"/>
          </p:nvPr>
        </p:nvSpPr>
        <p:spPr/>
        <p:txBody>
          <a:bodyPr/>
          <a:lstStyle/>
          <a:p>
            <a:r>
              <a:rPr lang="en-US" dirty="0"/>
              <a:t>There is a very wide variety of career paths open to staff in both industries – especially in retail.</a:t>
            </a:r>
          </a:p>
          <a:p>
            <a:r>
              <a:rPr lang="en-US" dirty="0"/>
              <a:t>Young people can rise very quickly through the management ranks in both industries.</a:t>
            </a:r>
          </a:p>
          <a:p>
            <a:r>
              <a:rPr lang="en-US" dirty="0"/>
              <a:t>Young people (early-mid 20s) can achieve high levels of responsibility and earn high salaries unlike many other industry areas.</a:t>
            </a:r>
          </a:p>
          <a:p>
            <a:r>
              <a:rPr lang="en-US" dirty="0"/>
              <a:t>These facts are not well-known to the general public.</a:t>
            </a:r>
          </a:p>
          <a:p>
            <a:r>
              <a:rPr lang="en-US" dirty="0"/>
              <a:t>Public perceptions of both industries may have worsened as a result of the Covid pandemic.</a:t>
            </a:r>
          </a:p>
          <a:p>
            <a:pPr marL="0" indent="0">
              <a:buNone/>
            </a:pPr>
            <a:endParaRPr lang="en-US" dirty="0"/>
          </a:p>
        </p:txBody>
      </p:sp>
    </p:spTree>
    <p:extLst>
      <p:ext uri="{BB962C8B-B14F-4D97-AF65-F5344CB8AC3E}">
        <p14:creationId xmlns:p14="http://schemas.microsoft.com/office/powerpoint/2010/main" val="259380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2089</Words>
  <Application>Microsoft Office PowerPoint</Application>
  <PresentationFormat>Widescreen</PresentationFormat>
  <Paragraphs>177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Symbol</vt:lpstr>
      <vt:lpstr>Wingdings</vt:lpstr>
      <vt:lpstr>Office Theme</vt:lpstr>
      <vt:lpstr>Career practitioners’ views of careers in retail and hospitality</vt:lpstr>
      <vt:lpstr>Careers in everyday industries: Potential benefits of increased visibility – research project </vt:lpstr>
      <vt:lpstr>What are we investigating?</vt:lpstr>
      <vt:lpstr>Background</vt:lpstr>
      <vt:lpstr>What is the problem?</vt:lpstr>
      <vt:lpstr>Research questions</vt:lpstr>
      <vt:lpstr>Method – all phases now completed</vt:lpstr>
      <vt:lpstr>Preliminary phase from national data (presented in detail at OctoberVET 2021)</vt:lpstr>
      <vt:lpstr>Some key findings from stakeholder interviews and company case studies</vt:lpstr>
      <vt:lpstr>Young managers in retail and hospitality</vt:lpstr>
      <vt:lpstr>Career Practitioners’ Survey</vt:lpstr>
      <vt:lpstr>Some key findings</vt:lpstr>
      <vt:lpstr>How do career practitioners access information about careers in the industries?</vt:lpstr>
      <vt:lpstr>Approx. what proportion of your own students profess an interest in a career in the industries?</vt:lpstr>
      <vt:lpstr>Seeking career practitioner views about the industries</vt:lpstr>
      <vt:lpstr>New roles</vt:lpstr>
      <vt:lpstr>Good news stories</vt:lpstr>
      <vt:lpstr>Q. Finally, what advice would you give a retail or hospitality manager or corporate staff about attracting people to their industries? </vt:lpstr>
      <vt:lpstr>The next phase of survey analysis</vt:lpstr>
      <vt:lpstr>International phase – Germany and Switzerland</vt:lpstr>
      <vt:lpstr>* What’s the answer?</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everyday industries: Potential benefits of increased visibility</dc:title>
  <dc:creator>Andy Smith</dc:creator>
  <cp:lastModifiedBy>Erica Smith</cp:lastModifiedBy>
  <cp:revision>29</cp:revision>
  <cp:lastPrinted>2022-11-23T02:00:04Z</cp:lastPrinted>
  <dcterms:created xsi:type="dcterms:W3CDTF">2022-03-02T21:35:34Z</dcterms:created>
  <dcterms:modified xsi:type="dcterms:W3CDTF">2022-11-23T02:00:06Z</dcterms:modified>
</cp:coreProperties>
</file>