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02" r:id="rId2"/>
    <p:sldMasterId id="2147483698" r:id="rId3"/>
    <p:sldMasterId id="2147483706" r:id="rId4"/>
    <p:sldMasterId id="2147483690" r:id="rId5"/>
    <p:sldMasterId id="2147483681" r:id="rId6"/>
    <p:sldMasterId id="2147483671" r:id="rId7"/>
  </p:sldMasterIdLst>
  <p:notesMasterIdLst>
    <p:notesMasterId r:id="rId57"/>
  </p:notesMasterIdLst>
  <p:handoutMasterIdLst>
    <p:handoutMasterId r:id="rId58"/>
  </p:handoutMasterIdLst>
  <p:sldIdLst>
    <p:sldId id="271" r:id="rId8"/>
    <p:sldId id="439" r:id="rId9"/>
    <p:sldId id="474" r:id="rId10"/>
    <p:sldId id="475" r:id="rId11"/>
    <p:sldId id="419" r:id="rId12"/>
    <p:sldId id="482" r:id="rId13"/>
    <p:sldId id="483" r:id="rId14"/>
    <p:sldId id="517" r:id="rId15"/>
    <p:sldId id="421" r:id="rId16"/>
    <p:sldId id="420" r:id="rId17"/>
    <p:sldId id="287" r:id="rId18"/>
    <p:sldId id="422" r:id="rId19"/>
    <p:sldId id="423" r:id="rId20"/>
    <p:sldId id="424" r:id="rId21"/>
    <p:sldId id="436" r:id="rId22"/>
    <p:sldId id="425" r:id="rId23"/>
    <p:sldId id="437" r:id="rId24"/>
    <p:sldId id="443" r:id="rId25"/>
    <p:sldId id="444" r:id="rId26"/>
    <p:sldId id="445" r:id="rId27"/>
    <p:sldId id="470" r:id="rId28"/>
    <p:sldId id="446" r:id="rId29"/>
    <p:sldId id="453" r:id="rId30"/>
    <p:sldId id="464" r:id="rId31"/>
    <p:sldId id="476" r:id="rId32"/>
    <p:sldId id="479" r:id="rId33"/>
    <p:sldId id="480" r:id="rId34"/>
    <p:sldId id="481" r:id="rId35"/>
    <p:sldId id="505" r:id="rId36"/>
    <p:sldId id="506" r:id="rId37"/>
    <p:sldId id="508" r:id="rId38"/>
    <p:sldId id="509" r:id="rId39"/>
    <p:sldId id="510" r:id="rId40"/>
    <p:sldId id="511" r:id="rId41"/>
    <p:sldId id="516" r:id="rId42"/>
    <p:sldId id="514" r:id="rId43"/>
    <p:sldId id="515" r:id="rId44"/>
    <p:sldId id="513" r:id="rId45"/>
    <p:sldId id="490" r:id="rId46"/>
    <p:sldId id="500" r:id="rId47"/>
    <p:sldId id="496" r:id="rId48"/>
    <p:sldId id="501" r:id="rId49"/>
    <p:sldId id="502" r:id="rId50"/>
    <p:sldId id="503" r:id="rId51"/>
    <p:sldId id="504" r:id="rId52"/>
    <p:sldId id="497" r:id="rId53"/>
    <p:sldId id="498" r:id="rId54"/>
    <p:sldId id="499" r:id="rId55"/>
    <p:sldId id="518" r:id="rId56"/>
  </p:sldIdLst>
  <p:sldSz cx="9144000" cy="6858000" type="screen4x3"/>
  <p:notesSz cx="9144000" cy="6858000"/>
  <p:defaultText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94495" autoAdjust="0"/>
  </p:normalViewPr>
  <p:slideViewPr>
    <p:cSldViewPr snapToGrid="0" snapToObjects="1">
      <p:cViewPr>
        <p:scale>
          <a:sx n="100" d="100"/>
          <a:sy n="100" d="100"/>
        </p:scale>
        <p:origin x="-968"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AB43721-2BB9-E449-8855-DB1EDB7A7F90}" type="datetime1">
              <a:rPr lang="en-US" smtClean="0"/>
              <a:pPr/>
              <a:t>24/10/17</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319E37F-65DF-2F40-B86C-0D95321FD04A}" type="slidenum">
              <a:rPr lang="en-US" smtClean="0"/>
              <a:pPr/>
              <a:t>‹#›</a:t>
            </a:fld>
            <a:endParaRPr lang="en-US" dirty="0"/>
          </a:p>
        </p:txBody>
      </p:sp>
    </p:spTree>
    <p:extLst>
      <p:ext uri="{BB962C8B-B14F-4D97-AF65-F5344CB8AC3E}">
        <p14:creationId xmlns:p14="http://schemas.microsoft.com/office/powerpoint/2010/main" val="1332366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816B40F-1D48-214C-B3ED-13D83F74CBD9}" type="datetime1">
              <a:rPr lang="en-US" smtClean="0"/>
              <a:pPr/>
              <a:t>24/10/17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387A0A4-37F0-1340-86CA-F84E6CE4BF24}" type="slidenum">
              <a:rPr lang="en-US" smtClean="0"/>
              <a:pPr/>
              <a:t>‹#›</a:t>
            </a:fld>
            <a:endParaRPr lang="en-US" dirty="0"/>
          </a:p>
        </p:txBody>
      </p:sp>
    </p:spTree>
    <p:extLst>
      <p:ext uri="{BB962C8B-B14F-4D97-AF65-F5344CB8AC3E}">
        <p14:creationId xmlns:p14="http://schemas.microsoft.com/office/powerpoint/2010/main" val="2251434578"/>
      </p:ext>
    </p:extLst>
  </p:cSld>
  <p:clrMap bg1="lt1" tx1="dk1" bg2="lt2" tx2="dk2" accent1="accent1" accent2="accent2" accent3="accent3" accent4="accent4" accent5="accent5" accent6="accent6" hlink="hlink" folHlink="folHlink"/>
  <p:hf hdr="0" ftr="0" dt="0"/>
  <p:notesStyle>
    <a:lvl1pPr marL="0" algn="l" defTabSz="511989" rtl="0" eaLnBrk="1" latinLnBrk="0" hangingPunct="1">
      <a:defRPr sz="1300" kern="1200">
        <a:solidFill>
          <a:schemeClr val="tx1"/>
        </a:solidFill>
        <a:latin typeface="+mn-lt"/>
        <a:ea typeface="+mn-ea"/>
        <a:cs typeface="+mn-cs"/>
      </a:defRPr>
    </a:lvl1pPr>
    <a:lvl2pPr marL="511989" algn="l" defTabSz="511989" rtl="0" eaLnBrk="1" latinLnBrk="0" hangingPunct="1">
      <a:defRPr sz="1300" kern="1200">
        <a:solidFill>
          <a:schemeClr val="tx1"/>
        </a:solidFill>
        <a:latin typeface="+mn-lt"/>
        <a:ea typeface="+mn-ea"/>
        <a:cs typeface="+mn-cs"/>
      </a:defRPr>
    </a:lvl2pPr>
    <a:lvl3pPr marL="1023978" algn="l" defTabSz="511989" rtl="0" eaLnBrk="1" latinLnBrk="0" hangingPunct="1">
      <a:defRPr sz="1300" kern="1200">
        <a:solidFill>
          <a:schemeClr val="tx1"/>
        </a:solidFill>
        <a:latin typeface="+mn-lt"/>
        <a:ea typeface="+mn-ea"/>
        <a:cs typeface="+mn-cs"/>
      </a:defRPr>
    </a:lvl3pPr>
    <a:lvl4pPr marL="1535967" algn="l" defTabSz="511989" rtl="0" eaLnBrk="1" latinLnBrk="0" hangingPunct="1">
      <a:defRPr sz="1300" kern="1200">
        <a:solidFill>
          <a:schemeClr val="tx1"/>
        </a:solidFill>
        <a:latin typeface="+mn-lt"/>
        <a:ea typeface="+mn-ea"/>
        <a:cs typeface="+mn-cs"/>
      </a:defRPr>
    </a:lvl4pPr>
    <a:lvl5pPr marL="2047957" algn="l" defTabSz="511989" rtl="0" eaLnBrk="1" latinLnBrk="0" hangingPunct="1">
      <a:defRPr sz="1300" kern="1200">
        <a:solidFill>
          <a:schemeClr val="tx1"/>
        </a:solidFill>
        <a:latin typeface="+mn-lt"/>
        <a:ea typeface="+mn-ea"/>
        <a:cs typeface="+mn-cs"/>
      </a:defRPr>
    </a:lvl5pPr>
    <a:lvl6pPr marL="2559946" algn="l" defTabSz="511989" rtl="0" eaLnBrk="1" latinLnBrk="0" hangingPunct="1">
      <a:defRPr sz="1300" kern="1200">
        <a:solidFill>
          <a:schemeClr val="tx1"/>
        </a:solidFill>
        <a:latin typeface="+mn-lt"/>
        <a:ea typeface="+mn-ea"/>
        <a:cs typeface="+mn-cs"/>
      </a:defRPr>
    </a:lvl6pPr>
    <a:lvl7pPr marL="3071935" algn="l" defTabSz="511989" rtl="0" eaLnBrk="1" latinLnBrk="0" hangingPunct="1">
      <a:defRPr sz="1300" kern="1200">
        <a:solidFill>
          <a:schemeClr val="tx1"/>
        </a:solidFill>
        <a:latin typeface="+mn-lt"/>
        <a:ea typeface="+mn-ea"/>
        <a:cs typeface="+mn-cs"/>
      </a:defRPr>
    </a:lvl7pPr>
    <a:lvl8pPr marL="3583924" algn="l" defTabSz="511989" rtl="0" eaLnBrk="1" latinLnBrk="0" hangingPunct="1">
      <a:defRPr sz="1300" kern="1200">
        <a:solidFill>
          <a:schemeClr val="tx1"/>
        </a:solidFill>
        <a:latin typeface="+mn-lt"/>
        <a:ea typeface="+mn-ea"/>
        <a:cs typeface="+mn-cs"/>
      </a:defRPr>
    </a:lvl8pPr>
    <a:lvl9pPr marL="4095913" algn="l" defTabSz="51198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974E94DA-C6E5-4B00-803B-EAFD21C1ADFC}" type="slidenum">
              <a:rPr lang="en-AU" smtClean="0">
                <a:solidFill>
                  <a:prstClr val="black"/>
                </a:solidFill>
              </a:rPr>
              <a:pPr>
                <a:defRPr/>
              </a:pPr>
              <a:t>6</a:t>
            </a:fld>
            <a:endParaRPr lang="en-AU" dirty="0">
              <a:solidFill>
                <a:prstClr val="black"/>
              </a:solidFill>
            </a:endParaRPr>
          </a:p>
        </p:txBody>
      </p:sp>
    </p:spTree>
    <p:extLst>
      <p:ext uri="{BB962C8B-B14F-4D97-AF65-F5344CB8AC3E}">
        <p14:creationId xmlns:p14="http://schemas.microsoft.com/office/powerpoint/2010/main" val="309421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974E94DA-C6E5-4B00-803B-EAFD21C1ADFC}" type="slidenum">
              <a:rPr lang="en-AU" smtClean="0"/>
              <a:pPr>
                <a:defRPr/>
              </a:pPr>
              <a:t>7</a:t>
            </a:fld>
            <a:endParaRPr lang="en-AU" dirty="0"/>
          </a:p>
        </p:txBody>
      </p:sp>
    </p:spTree>
    <p:extLst>
      <p:ext uri="{BB962C8B-B14F-4D97-AF65-F5344CB8AC3E}">
        <p14:creationId xmlns:p14="http://schemas.microsoft.com/office/powerpoint/2010/main" val="90884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8</a:t>
            </a:fld>
            <a:endParaRPr lang="en-US" dirty="0"/>
          </a:p>
        </p:txBody>
      </p:sp>
    </p:spTree>
    <p:extLst>
      <p:ext uri="{BB962C8B-B14F-4D97-AF65-F5344CB8AC3E}">
        <p14:creationId xmlns:p14="http://schemas.microsoft.com/office/powerpoint/2010/main" val="217283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11</a:t>
            </a:fld>
            <a:endParaRPr lang="en-US" dirty="0"/>
          </a:p>
        </p:txBody>
      </p:sp>
    </p:spTree>
    <p:extLst>
      <p:ext uri="{BB962C8B-B14F-4D97-AF65-F5344CB8AC3E}">
        <p14:creationId xmlns:p14="http://schemas.microsoft.com/office/powerpoint/2010/main" val="217283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15</a:t>
            </a:fld>
            <a:endParaRPr lang="en-US" dirty="0"/>
          </a:p>
        </p:txBody>
      </p:sp>
    </p:spTree>
    <p:extLst>
      <p:ext uri="{BB962C8B-B14F-4D97-AF65-F5344CB8AC3E}">
        <p14:creationId xmlns:p14="http://schemas.microsoft.com/office/powerpoint/2010/main" val="217283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7A0A4-37F0-1340-86CA-F84E6CE4BF24}" type="slidenum">
              <a:rPr lang="en-US" smtClean="0"/>
              <a:pPr/>
              <a:t>17</a:t>
            </a:fld>
            <a:endParaRPr lang="en-US" dirty="0"/>
          </a:p>
        </p:txBody>
      </p:sp>
    </p:spTree>
    <p:extLst>
      <p:ext uri="{BB962C8B-B14F-4D97-AF65-F5344CB8AC3E}">
        <p14:creationId xmlns:p14="http://schemas.microsoft.com/office/powerpoint/2010/main" val="217283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9"/>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685800" y="3395378"/>
            <a:ext cx="7772400" cy="2243423"/>
          </a:xfrm>
        </p:spPr>
        <p:txBody>
          <a:bodyPr/>
          <a:lstStyle>
            <a:lvl1pPr marL="0" indent="0" algn="l">
              <a:buNone/>
              <a:defRPr>
                <a:solidFill>
                  <a:srgbClr val="FFFFFF"/>
                </a:solidFill>
              </a:defRPr>
            </a:lvl1pPr>
            <a:lvl2pPr marL="511989" indent="0" algn="ctr">
              <a:buNone/>
              <a:defRPr>
                <a:solidFill>
                  <a:schemeClr val="tx1">
                    <a:tint val="75000"/>
                  </a:schemeClr>
                </a:solidFill>
              </a:defRPr>
            </a:lvl2pPr>
            <a:lvl3pPr marL="1023978" indent="0" algn="ctr">
              <a:buNone/>
              <a:defRPr>
                <a:solidFill>
                  <a:schemeClr val="tx1">
                    <a:tint val="75000"/>
                  </a:schemeClr>
                </a:solidFill>
              </a:defRPr>
            </a:lvl3pPr>
            <a:lvl4pPr marL="1535967" indent="0" algn="ctr">
              <a:buNone/>
              <a:defRPr>
                <a:solidFill>
                  <a:schemeClr val="tx1">
                    <a:tint val="75000"/>
                  </a:schemeClr>
                </a:solidFill>
              </a:defRPr>
            </a:lvl4pPr>
            <a:lvl5pPr marL="2047957" indent="0" algn="ctr">
              <a:buNone/>
              <a:defRPr>
                <a:solidFill>
                  <a:schemeClr val="tx1">
                    <a:tint val="75000"/>
                  </a:schemeClr>
                </a:solidFill>
              </a:defRPr>
            </a:lvl5pPr>
            <a:lvl6pPr marL="2559946" indent="0" algn="ctr">
              <a:buNone/>
              <a:defRPr>
                <a:solidFill>
                  <a:schemeClr val="tx1">
                    <a:tint val="75000"/>
                  </a:schemeClr>
                </a:solidFill>
              </a:defRPr>
            </a:lvl6pPr>
            <a:lvl7pPr marL="3071935" indent="0" algn="ctr">
              <a:buNone/>
              <a:defRPr>
                <a:solidFill>
                  <a:schemeClr val="tx1">
                    <a:tint val="75000"/>
                  </a:schemeClr>
                </a:solidFill>
              </a:defRPr>
            </a:lvl7pPr>
            <a:lvl8pPr marL="3583924" indent="0" algn="ctr">
              <a:buNone/>
              <a:defRPr>
                <a:solidFill>
                  <a:schemeClr val="tx1">
                    <a:tint val="75000"/>
                  </a:schemeClr>
                </a:solidFill>
              </a:defRPr>
            </a:lvl8pPr>
            <a:lvl9pPr marL="4095913"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9"/>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8"/>
            <a:ext cx="7772400" cy="2243423"/>
          </a:xfrm>
        </p:spPr>
        <p:txBody>
          <a:bodyPr/>
          <a:lstStyle>
            <a:lvl1pPr marL="0" indent="0" algn="l">
              <a:buNone/>
              <a:defRPr>
                <a:solidFill>
                  <a:srgbClr val="777877"/>
                </a:solidFill>
              </a:defRPr>
            </a:lvl1pPr>
            <a:lvl2pPr marL="511989" indent="0" algn="ctr">
              <a:buNone/>
              <a:defRPr>
                <a:solidFill>
                  <a:schemeClr val="tx1">
                    <a:tint val="75000"/>
                  </a:schemeClr>
                </a:solidFill>
              </a:defRPr>
            </a:lvl2pPr>
            <a:lvl3pPr marL="1023978" indent="0" algn="ctr">
              <a:buNone/>
              <a:defRPr>
                <a:solidFill>
                  <a:schemeClr val="tx1">
                    <a:tint val="75000"/>
                  </a:schemeClr>
                </a:solidFill>
              </a:defRPr>
            </a:lvl3pPr>
            <a:lvl4pPr marL="1535967" indent="0" algn="ctr">
              <a:buNone/>
              <a:defRPr>
                <a:solidFill>
                  <a:schemeClr val="tx1">
                    <a:tint val="75000"/>
                  </a:schemeClr>
                </a:solidFill>
              </a:defRPr>
            </a:lvl4pPr>
            <a:lvl5pPr marL="2047957" indent="0" algn="ctr">
              <a:buNone/>
              <a:defRPr>
                <a:solidFill>
                  <a:schemeClr val="tx1">
                    <a:tint val="75000"/>
                  </a:schemeClr>
                </a:solidFill>
              </a:defRPr>
            </a:lvl5pPr>
            <a:lvl6pPr marL="2559946" indent="0" algn="ctr">
              <a:buNone/>
              <a:defRPr>
                <a:solidFill>
                  <a:schemeClr val="tx1">
                    <a:tint val="75000"/>
                  </a:schemeClr>
                </a:solidFill>
              </a:defRPr>
            </a:lvl6pPr>
            <a:lvl7pPr marL="3071935" indent="0" algn="ctr">
              <a:buNone/>
              <a:defRPr>
                <a:solidFill>
                  <a:schemeClr val="tx1">
                    <a:tint val="75000"/>
                  </a:schemeClr>
                </a:solidFill>
              </a:defRPr>
            </a:lvl7pPr>
            <a:lvl8pPr marL="3583924" indent="0" algn="ctr">
              <a:buNone/>
              <a:defRPr>
                <a:solidFill>
                  <a:schemeClr val="tx1">
                    <a:tint val="75000"/>
                  </a:schemeClr>
                </a:solidFill>
              </a:defRPr>
            </a:lvl8pPr>
            <a:lvl9pPr marL="4095913"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9"/>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8"/>
            <a:ext cx="7772400" cy="2243423"/>
          </a:xfrm>
        </p:spPr>
        <p:txBody>
          <a:bodyPr/>
          <a:lstStyle>
            <a:lvl1pPr marL="0" indent="0" algn="l">
              <a:buNone/>
              <a:defRPr>
                <a:solidFill>
                  <a:schemeClr val="tx1">
                    <a:tint val="75000"/>
                  </a:schemeClr>
                </a:solidFill>
              </a:defRPr>
            </a:lvl1pPr>
            <a:lvl2pPr marL="511989" indent="0" algn="ctr">
              <a:buNone/>
              <a:defRPr>
                <a:solidFill>
                  <a:schemeClr val="tx1">
                    <a:tint val="75000"/>
                  </a:schemeClr>
                </a:solidFill>
              </a:defRPr>
            </a:lvl2pPr>
            <a:lvl3pPr marL="1023978" indent="0" algn="ctr">
              <a:buNone/>
              <a:defRPr>
                <a:solidFill>
                  <a:schemeClr val="tx1">
                    <a:tint val="75000"/>
                  </a:schemeClr>
                </a:solidFill>
              </a:defRPr>
            </a:lvl3pPr>
            <a:lvl4pPr marL="1535967" indent="0" algn="ctr">
              <a:buNone/>
              <a:defRPr>
                <a:solidFill>
                  <a:schemeClr val="tx1">
                    <a:tint val="75000"/>
                  </a:schemeClr>
                </a:solidFill>
              </a:defRPr>
            </a:lvl4pPr>
            <a:lvl5pPr marL="2047957" indent="0" algn="ctr">
              <a:buNone/>
              <a:defRPr>
                <a:solidFill>
                  <a:schemeClr val="tx1">
                    <a:tint val="75000"/>
                  </a:schemeClr>
                </a:solidFill>
              </a:defRPr>
            </a:lvl5pPr>
            <a:lvl6pPr marL="2559946" indent="0" algn="ctr">
              <a:buNone/>
              <a:defRPr>
                <a:solidFill>
                  <a:schemeClr val="tx1">
                    <a:tint val="75000"/>
                  </a:schemeClr>
                </a:solidFill>
              </a:defRPr>
            </a:lvl6pPr>
            <a:lvl7pPr marL="3071935" indent="0" algn="ctr">
              <a:buNone/>
              <a:defRPr>
                <a:solidFill>
                  <a:schemeClr val="tx1">
                    <a:tint val="75000"/>
                  </a:schemeClr>
                </a:solidFill>
              </a:defRPr>
            </a:lvl7pPr>
            <a:lvl8pPr marL="3583924" indent="0" algn="ctr">
              <a:buNone/>
              <a:defRPr>
                <a:solidFill>
                  <a:schemeClr val="tx1">
                    <a:tint val="75000"/>
                  </a:schemeClr>
                </a:solidFill>
              </a:defRPr>
            </a:lvl8pPr>
            <a:lvl9pPr marL="4095913"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7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7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700" b="1"/>
            </a:lvl1pPr>
            <a:lvl2pPr marL="511989" indent="0">
              <a:buNone/>
              <a:defRPr sz="2300" b="1"/>
            </a:lvl2pPr>
            <a:lvl3pPr marL="1023978" indent="0">
              <a:buNone/>
              <a:defRPr sz="2000" b="1"/>
            </a:lvl3pPr>
            <a:lvl4pPr marL="1535967" indent="0">
              <a:buNone/>
              <a:defRPr sz="1800" b="1"/>
            </a:lvl4pPr>
            <a:lvl5pPr marL="2047957" indent="0">
              <a:buNone/>
              <a:defRPr sz="1800" b="1"/>
            </a:lvl5pPr>
            <a:lvl6pPr marL="2559946" indent="0">
              <a:buNone/>
              <a:defRPr sz="1800" b="1"/>
            </a:lvl6pPr>
            <a:lvl7pPr marL="3071935" indent="0">
              <a:buNone/>
              <a:defRPr sz="1800" b="1"/>
            </a:lvl7pPr>
            <a:lvl8pPr marL="3583924" indent="0">
              <a:buNone/>
              <a:defRPr sz="1800" b="1"/>
            </a:lvl8pPr>
            <a:lvl9pPr marL="4095913" indent="0">
              <a:buNone/>
              <a:defRPr sz="1800" b="1"/>
            </a:lvl9pPr>
          </a:lstStyle>
          <a:p>
            <a:pPr lvl="0"/>
            <a:r>
              <a:rPr lang="en-AU"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6" y="1535114"/>
            <a:ext cx="4041775" cy="639763"/>
          </a:xfrm>
        </p:spPr>
        <p:txBody>
          <a:bodyPr anchor="b"/>
          <a:lstStyle>
            <a:lvl1pPr marL="0" indent="0">
              <a:buNone/>
              <a:defRPr sz="2700" b="1"/>
            </a:lvl1pPr>
            <a:lvl2pPr marL="511989" indent="0">
              <a:buNone/>
              <a:defRPr sz="2300" b="1"/>
            </a:lvl2pPr>
            <a:lvl3pPr marL="1023978" indent="0">
              <a:buNone/>
              <a:defRPr sz="2000" b="1"/>
            </a:lvl3pPr>
            <a:lvl4pPr marL="1535967" indent="0">
              <a:buNone/>
              <a:defRPr sz="1800" b="1"/>
            </a:lvl4pPr>
            <a:lvl5pPr marL="2047957" indent="0">
              <a:buNone/>
              <a:defRPr sz="1800" b="1"/>
            </a:lvl5pPr>
            <a:lvl6pPr marL="2559946" indent="0">
              <a:buNone/>
              <a:defRPr sz="1800" b="1"/>
            </a:lvl6pPr>
            <a:lvl7pPr marL="3071935" indent="0">
              <a:buNone/>
              <a:defRPr sz="1800" b="1"/>
            </a:lvl7pPr>
            <a:lvl8pPr marL="3583924" indent="0">
              <a:buNone/>
              <a:defRPr sz="1800" b="1"/>
            </a:lvl8pPr>
            <a:lvl9pPr marL="4095913" indent="0">
              <a:buNone/>
              <a:defRPr sz="1800" b="1"/>
            </a:lvl9pPr>
          </a:lstStyle>
          <a:p>
            <a:pPr lvl="0"/>
            <a:r>
              <a:rPr lang="en-AU"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1"/>
          </a:xfrm>
        </p:spPr>
        <p:txBody>
          <a:bodyPr anchor="t"/>
          <a:lstStyle>
            <a:lvl1pPr algn="l">
              <a:defRPr sz="23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700"/>
            </a:lvl1pPr>
            <a:lvl2pPr>
              <a:defRPr sz="27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600"/>
            </a:lvl1pPr>
            <a:lvl2pPr marL="511989" indent="0">
              <a:buNone/>
              <a:defRPr sz="1300"/>
            </a:lvl2pPr>
            <a:lvl3pPr marL="1023978" indent="0">
              <a:buNone/>
              <a:defRPr sz="1100"/>
            </a:lvl3pPr>
            <a:lvl4pPr marL="1535967" indent="0">
              <a:buNone/>
              <a:defRPr sz="1000"/>
            </a:lvl4pPr>
            <a:lvl5pPr marL="2047957" indent="0">
              <a:buNone/>
              <a:defRPr sz="1000"/>
            </a:lvl5pPr>
            <a:lvl6pPr marL="2559946" indent="0">
              <a:buNone/>
              <a:defRPr sz="1000"/>
            </a:lvl6pPr>
            <a:lvl7pPr marL="3071935" indent="0">
              <a:buNone/>
              <a:defRPr sz="1000"/>
            </a:lvl7pPr>
            <a:lvl8pPr marL="3583924" indent="0">
              <a:buNone/>
              <a:defRPr sz="1000"/>
            </a:lvl8pPr>
            <a:lvl9pPr marL="4095913" indent="0">
              <a:buNone/>
              <a:defRPr sz="10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800600"/>
            <a:ext cx="8229600" cy="566739"/>
          </a:xfrm>
        </p:spPr>
        <p:txBody>
          <a:bodyPr anchor="b"/>
          <a:lstStyle>
            <a:lvl1pPr algn="l">
              <a:defRPr sz="23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1" y="612775"/>
            <a:ext cx="8229600" cy="4114800"/>
          </a:xfrm>
        </p:spPr>
        <p:txBody>
          <a:bodyPr/>
          <a:lstStyle>
            <a:lvl1pPr marL="0" indent="0">
              <a:buNone/>
              <a:defRPr sz="3600"/>
            </a:lvl1pPr>
            <a:lvl2pPr marL="511989" indent="0">
              <a:buNone/>
              <a:defRPr sz="3100"/>
            </a:lvl2pPr>
            <a:lvl3pPr marL="1023978" indent="0">
              <a:buNone/>
              <a:defRPr sz="2700"/>
            </a:lvl3pPr>
            <a:lvl4pPr marL="1535967" indent="0">
              <a:buNone/>
              <a:defRPr sz="2300"/>
            </a:lvl4pPr>
            <a:lvl5pPr marL="2047957" indent="0">
              <a:buNone/>
              <a:defRPr sz="2300"/>
            </a:lvl5pPr>
            <a:lvl6pPr marL="2559946" indent="0">
              <a:buNone/>
              <a:defRPr sz="2300"/>
            </a:lvl6pPr>
            <a:lvl7pPr marL="3071935" indent="0">
              <a:buNone/>
              <a:defRPr sz="2300"/>
            </a:lvl7pPr>
            <a:lvl8pPr marL="3583924" indent="0">
              <a:buNone/>
              <a:defRPr sz="2300"/>
            </a:lvl8pPr>
            <a:lvl9pPr marL="4095913" indent="0">
              <a:buNone/>
              <a:defRPr sz="2300"/>
            </a:lvl9pPr>
          </a:lstStyle>
          <a:p>
            <a:r>
              <a:rPr lang="en-AU" dirty="0" smtClean="0"/>
              <a:t>Click icon to add picture</a:t>
            </a:r>
            <a:endParaRPr lang="en-US" dirty="0"/>
          </a:p>
        </p:txBody>
      </p:sp>
      <p:sp>
        <p:nvSpPr>
          <p:cNvPr id="4" name="Text Placeholder 3"/>
          <p:cNvSpPr>
            <a:spLocks noGrp="1"/>
          </p:cNvSpPr>
          <p:nvPr>
            <p:ph type="body" sz="half" idx="2"/>
          </p:nvPr>
        </p:nvSpPr>
        <p:spPr>
          <a:xfrm>
            <a:off x="457201" y="5367338"/>
            <a:ext cx="8229600" cy="804863"/>
          </a:xfrm>
        </p:spPr>
        <p:txBody>
          <a:bodyPr/>
          <a:lstStyle>
            <a:lvl1pPr marL="0" indent="0">
              <a:buNone/>
              <a:defRPr sz="1600"/>
            </a:lvl1pPr>
            <a:lvl2pPr marL="511989" indent="0">
              <a:buNone/>
              <a:defRPr sz="1300"/>
            </a:lvl2pPr>
            <a:lvl3pPr marL="1023978" indent="0">
              <a:buNone/>
              <a:defRPr sz="1100"/>
            </a:lvl3pPr>
            <a:lvl4pPr marL="1535967" indent="0">
              <a:buNone/>
              <a:defRPr sz="1000"/>
            </a:lvl4pPr>
            <a:lvl5pPr marL="2047957" indent="0">
              <a:buNone/>
              <a:defRPr sz="1000"/>
            </a:lvl5pPr>
            <a:lvl6pPr marL="2559946" indent="0">
              <a:buNone/>
              <a:defRPr sz="1000"/>
            </a:lvl6pPr>
            <a:lvl7pPr marL="3071935" indent="0">
              <a:buNone/>
              <a:defRPr sz="1000"/>
            </a:lvl7pPr>
            <a:lvl8pPr marL="3583924" indent="0">
              <a:buNone/>
              <a:defRPr sz="1000"/>
            </a:lvl8pPr>
            <a:lvl9pPr marL="4095913" indent="0">
              <a:buNone/>
              <a:defRPr sz="10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9"/>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8"/>
            <a:ext cx="7772400" cy="2243423"/>
          </a:xfrm>
        </p:spPr>
        <p:txBody>
          <a:bodyPr/>
          <a:lstStyle>
            <a:lvl1pPr marL="0" indent="0" algn="l">
              <a:buNone/>
              <a:defRPr>
                <a:solidFill>
                  <a:schemeClr val="tx1">
                    <a:tint val="75000"/>
                  </a:schemeClr>
                </a:solidFill>
              </a:defRPr>
            </a:lvl1pPr>
            <a:lvl2pPr marL="511989" indent="0" algn="ctr">
              <a:buNone/>
              <a:defRPr>
                <a:solidFill>
                  <a:schemeClr val="tx1">
                    <a:tint val="75000"/>
                  </a:schemeClr>
                </a:solidFill>
              </a:defRPr>
            </a:lvl2pPr>
            <a:lvl3pPr marL="1023978" indent="0" algn="ctr">
              <a:buNone/>
              <a:defRPr>
                <a:solidFill>
                  <a:schemeClr val="tx1">
                    <a:tint val="75000"/>
                  </a:schemeClr>
                </a:solidFill>
              </a:defRPr>
            </a:lvl3pPr>
            <a:lvl4pPr marL="1535967" indent="0" algn="ctr">
              <a:buNone/>
              <a:defRPr>
                <a:solidFill>
                  <a:schemeClr val="tx1">
                    <a:tint val="75000"/>
                  </a:schemeClr>
                </a:solidFill>
              </a:defRPr>
            </a:lvl4pPr>
            <a:lvl5pPr marL="2047957" indent="0" algn="ctr">
              <a:buNone/>
              <a:defRPr>
                <a:solidFill>
                  <a:schemeClr val="tx1">
                    <a:tint val="75000"/>
                  </a:schemeClr>
                </a:solidFill>
              </a:defRPr>
            </a:lvl5pPr>
            <a:lvl6pPr marL="2559946" indent="0" algn="ctr">
              <a:buNone/>
              <a:defRPr>
                <a:solidFill>
                  <a:schemeClr val="tx1">
                    <a:tint val="75000"/>
                  </a:schemeClr>
                </a:solidFill>
              </a:defRPr>
            </a:lvl6pPr>
            <a:lvl7pPr marL="3071935" indent="0" algn="ctr">
              <a:buNone/>
              <a:defRPr>
                <a:solidFill>
                  <a:schemeClr val="tx1">
                    <a:tint val="75000"/>
                  </a:schemeClr>
                </a:solidFill>
              </a:defRPr>
            </a:lvl7pPr>
            <a:lvl8pPr marL="3583924" indent="0" algn="ctr">
              <a:buNone/>
              <a:defRPr>
                <a:solidFill>
                  <a:schemeClr val="tx1">
                    <a:tint val="75000"/>
                  </a:schemeClr>
                </a:solidFill>
              </a:defRPr>
            </a:lvl8pPr>
            <a:lvl9pPr marL="4095913" indent="0" algn="ctr">
              <a:buNone/>
              <a:defRPr>
                <a:solidFill>
                  <a:schemeClr val="tx1">
                    <a:tint val="75000"/>
                  </a:schemeClr>
                </a:solidFill>
              </a:defRPr>
            </a:lvl9pPr>
          </a:lstStyle>
          <a:p>
            <a:r>
              <a:rPr lang="en-AU" dirty="0" smtClean="0"/>
              <a:t>Click to edit Master subtitle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7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7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700" b="1"/>
            </a:lvl1pPr>
            <a:lvl2pPr marL="511989" indent="0">
              <a:buNone/>
              <a:defRPr sz="2300" b="1"/>
            </a:lvl2pPr>
            <a:lvl3pPr marL="1023978" indent="0">
              <a:buNone/>
              <a:defRPr sz="2000" b="1"/>
            </a:lvl3pPr>
            <a:lvl4pPr marL="1535967" indent="0">
              <a:buNone/>
              <a:defRPr sz="1800" b="1"/>
            </a:lvl4pPr>
            <a:lvl5pPr marL="2047957" indent="0">
              <a:buNone/>
              <a:defRPr sz="1800" b="1"/>
            </a:lvl5pPr>
            <a:lvl6pPr marL="2559946" indent="0">
              <a:buNone/>
              <a:defRPr sz="1800" b="1"/>
            </a:lvl6pPr>
            <a:lvl7pPr marL="3071935" indent="0">
              <a:buNone/>
              <a:defRPr sz="1800" b="1"/>
            </a:lvl7pPr>
            <a:lvl8pPr marL="3583924" indent="0">
              <a:buNone/>
              <a:defRPr sz="1800" b="1"/>
            </a:lvl8pPr>
            <a:lvl9pPr marL="4095913" indent="0">
              <a:buNone/>
              <a:defRPr sz="1800" b="1"/>
            </a:lvl9pPr>
          </a:lstStyle>
          <a:p>
            <a:pPr lvl="0"/>
            <a:r>
              <a:rPr lang="en-AU"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6" y="1535114"/>
            <a:ext cx="4041775" cy="639763"/>
          </a:xfrm>
        </p:spPr>
        <p:txBody>
          <a:bodyPr anchor="b"/>
          <a:lstStyle>
            <a:lvl1pPr marL="0" indent="0">
              <a:buNone/>
              <a:defRPr sz="2700" b="1"/>
            </a:lvl1pPr>
            <a:lvl2pPr marL="511989" indent="0">
              <a:buNone/>
              <a:defRPr sz="2300" b="1"/>
            </a:lvl2pPr>
            <a:lvl3pPr marL="1023978" indent="0">
              <a:buNone/>
              <a:defRPr sz="2000" b="1"/>
            </a:lvl3pPr>
            <a:lvl4pPr marL="1535967" indent="0">
              <a:buNone/>
              <a:defRPr sz="1800" b="1"/>
            </a:lvl4pPr>
            <a:lvl5pPr marL="2047957" indent="0">
              <a:buNone/>
              <a:defRPr sz="1800" b="1"/>
            </a:lvl5pPr>
            <a:lvl6pPr marL="2559946" indent="0">
              <a:buNone/>
              <a:defRPr sz="1800" b="1"/>
            </a:lvl6pPr>
            <a:lvl7pPr marL="3071935" indent="0">
              <a:buNone/>
              <a:defRPr sz="1800" b="1"/>
            </a:lvl7pPr>
            <a:lvl8pPr marL="3583924" indent="0">
              <a:buNone/>
              <a:defRPr sz="1800" b="1"/>
            </a:lvl8pPr>
            <a:lvl9pPr marL="4095913" indent="0">
              <a:buNone/>
              <a:defRPr sz="1800" b="1"/>
            </a:lvl9pPr>
          </a:lstStyle>
          <a:p>
            <a:pPr lvl="0"/>
            <a:r>
              <a:rPr lang="en-AU"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1"/>
          </a:xfrm>
        </p:spPr>
        <p:txBody>
          <a:bodyPr anchor="t"/>
          <a:lstStyle>
            <a:lvl1pPr algn="l">
              <a:defRPr sz="23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700"/>
            </a:lvl1pPr>
            <a:lvl2pPr>
              <a:defRPr sz="27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600"/>
            </a:lvl1pPr>
            <a:lvl2pPr marL="511989" indent="0">
              <a:buNone/>
              <a:defRPr sz="1300"/>
            </a:lvl2pPr>
            <a:lvl3pPr marL="1023978" indent="0">
              <a:buNone/>
              <a:defRPr sz="1100"/>
            </a:lvl3pPr>
            <a:lvl4pPr marL="1535967" indent="0">
              <a:buNone/>
              <a:defRPr sz="1000"/>
            </a:lvl4pPr>
            <a:lvl5pPr marL="2047957" indent="0">
              <a:buNone/>
              <a:defRPr sz="1000"/>
            </a:lvl5pPr>
            <a:lvl6pPr marL="2559946" indent="0">
              <a:buNone/>
              <a:defRPr sz="1000"/>
            </a:lvl6pPr>
            <a:lvl7pPr marL="3071935" indent="0">
              <a:buNone/>
              <a:defRPr sz="1000"/>
            </a:lvl7pPr>
            <a:lvl8pPr marL="3583924" indent="0">
              <a:buNone/>
              <a:defRPr sz="1000"/>
            </a:lvl8pPr>
            <a:lvl9pPr marL="4095913" indent="0">
              <a:buNone/>
              <a:defRPr sz="1000"/>
            </a:lvl9pPr>
          </a:lstStyle>
          <a:p>
            <a:pPr lvl="0"/>
            <a:r>
              <a:rPr lang="en-AU"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800600"/>
            <a:ext cx="8229600" cy="566739"/>
          </a:xfrm>
        </p:spPr>
        <p:txBody>
          <a:bodyPr anchor="b"/>
          <a:lstStyle>
            <a:lvl1pPr algn="l">
              <a:defRPr sz="23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1" y="612775"/>
            <a:ext cx="8229600" cy="4114800"/>
          </a:xfrm>
        </p:spPr>
        <p:txBody>
          <a:bodyPr/>
          <a:lstStyle>
            <a:lvl1pPr marL="0" indent="0">
              <a:buNone/>
              <a:defRPr sz="3600"/>
            </a:lvl1pPr>
            <a:lvl2pPr marL="511989" indent="0">
              <a:buNone/>
              <a:defRPr sz="3100"/>
            </a:lvl2pPr>
            <a:lvl3pPr marL="1023978" indent="0">
              <a:buNone/>
              <a:defRPr sz="2700"/>
            </a:lvl3pPr>
            <a:lvl4pPr marL="1535967" indent="0">
              <a:buNone/>
              <a:defRPr sz="2300"/>
            </a:lvl4pPr>
            <a:lvl5pPr marL="2047957" indent="0">
              <a:buNone/>
              <a:defRPr sz="2300"/>
            </a:lvl5pPr>
            <a:lvl6pPr marL="2559946" indent="0">
              <a:buNone/>
              <a:defRPr sz="2300"/>
            </a:lvl6pPr>
            <a:lvl7pPr marL="3071935" indent="0">
              <a:buNone/>
              <a:defRPr sz="2300"/>
            </a:lvl7pPr>
            <a:lvl8pPr marL="3583924" indent="0">
              <a:buNone/>
              <a:defRPr sz="2300"/>
            </a:lvl8pPr>
            <a:lvl9pPr marL="4095913" indent="0">
              <a:buNone/>
              <a:defRPr sz="2300"/>
            </a:lvl9pPr>
          </a:lstStyle>
          <a:p>
            <a:r>
              <a:rPr lang="en-AU" dirty="0" smtClean="0"/>
              <a:t>Click icon to add picture</a:t>
            </a:r>
            <a:endParaRPr lang="en-US" dirty="0"/>
          </a:p>
        </p:txBody>
      </p:sp>
      <p:sp>
        <p:nvSpPr>
          <p:cNvPr id="4" name="Text Placeholder 3"/>
          <p:cNvSpPr>
            <a:spLocks noGrp="1"/>
          </p:cNvSpPr>
          <p:nvPr>
            <p:ph type="body" sz="half" idx="2"/>
          </p:nvPr>
        </p:nvSpPr>
        <p:spPr>
          <a:xfrm>
            <a:off x="457201" y="5367338"/>
            <a:ext cx="8229600" cy="804863"/>
          </a:xfrm>
        </p:spPr>
        <p:txBody>
          <a:bodyPr/>
          <a:lstStyle>
            <a:lvl1pPr marL="0" indent="0">
              <a:buNone/>
              <a:defRPr sz="1600"/>
            </a:lvl1pPr>
            <a:lvl2pPr marL="511989" indent="0">
              <a:buNone/>
              <a:defRPr sz="1300"/>
            </a:lvl2pPr>
            <a:lvl3pPr marL="1023978" indent="0">
              <a:buNone/>
              <a:defRPr sz="1100"/>
            </a:lvl3pPr>
            <a:lvl4pPr marL="1535967" indent="0">
              <a:buNone/>
              <a:defRPr sz="1000"/>
            </a:lvl4pPr>
            <a:lvl5pPr marL="2047957" indent="0">
              <a:buNone/>
              <a:defRPr sz="1000"/>
            </a:lvl5pPr>
            <a:lvl6pPr marL="2559946" indent="0">
              <a:buNone/>
              <a:defRPr sz="1000"/>
            </a:lvl6pPr>
            <a:lvl7pPr marL="3071935" indent="0">
              <a:buNone/>
              <a:defRPr sz="1000"/>
            </a:lvl7pPr>
            <a:lvl8pPr marL="3583924" indent="0">
              <a:buNone/>
              <a:defRPr sz="1000"/>
            </a:lvl8pPr>
            <a:lvl9pPr marL="4095913" indent="0">
              <a:buNone/>
              <a:defRPr sz="1000"/>
            </a:lvl9pPr>
          </a:lstStyle>
          <a:p>
            <a:pPr lvl="0"/>
            <a:r>
              <a:rPr lang="en-AU"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6"/>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716866"/>
            <a:ext cx="7772400" cy="1921934"/>
          </a:xfrm>
        </p:spPr>
        <p:txBody>
          <a:bodyPr/>
          <a:lstStyle>
            <a:lvl1pPr marL="0" indent="0" algn="l">
              <a:buNone/>
              <a:defRPr>
                <a:solidFill>
                  <a:schemeClr val="tx1">
                    <a:tint val="75000"/>
                  </a:schemeClr>
                </a:solidFill>
              </a:defRPr>
            </a:lvl1pPr>
            <a:lvl2pPr marL="511989" indent="0" algn="ctr">
              <a:buNone/>
              <a:defRPr>
                <a:solidFill>
                  <a:schemeClr val="tx1">
                    <a:tint val="75000"/>
                  </a:schemeClr>
                </a:solidFill>
              </a:defRPr>
            </a:lvl2pPr>
            <a:lvl3pPr marL="1023978" indent="0" algn="ctr">
              <a:buNone/>
              <a:defRPr>
                <a:solidFill>
                  <a:schemeClr val="tx1">
                    <a:tint val="75000"/>
                  </a:schemeClr>
                </a:solidFill>
              </a:defRPr>
            </a:lvl3pPr>
            <a:lvl4pPr marL="1535967" indent="0" algn="ctr">
              <a:buNone/>
              <a:defRPr>
                <a:solidFill>
                  <a:schemeClr val="tx1">
                    <a:tint val="75000"/>
                  </a:schemeClr>
                </a:solidFill>
              </a:defRPr>
            </a:lvl4pPr>
            <a:lvl5pPr marL="2047957" indent="0" algn="ctr">
              <a:buNone/>
              <a:defRPr>
                <a:solidFill>
                  <a:schemeClr val="tx1">
                    <a:tint val="75000"/>
                  </a:schemeClr>
                </a:solidFill>
              </a:defRPr>
            </a:lvl5pPr>
            <a:lvl6pPr marL="2559946" indent="0" algn="ctr">
              <a:buNone/>
              <a:defRPr>
                <a:solidFill>
                  <a:schemeClr val="tx1">
                    <a:tint val="75000"/>
                  </a:schemeClr>
                </a:solidFill>
              </a:defRPr>
            </a:lvl6pPr>
            <a:lvl7pPr marL="3071935" indent="0" algn="ctr">
              <a:buNone/>
              <a:defRPr>
                <a:solidFill>
                  <a:schemeClr val="tx1">
                    <a:tint val="75000"/>
                  </a:schemeClr>
                </a:solidFill>
              </a:defRPr>
            </a:lvl7pPr>
            <a:lvl8pPr marL="3583924" indent="0" algn="ctr">
              <a:buNone/>
              <a:defRPr>
                <a:solidFill>
                  <a:schemeClr val="tx1">
                    <a:tint val="75000"/>
                  </a:schemeClr>
                </a:solidFill>
              </a:defRPr>
            </a:lvl8pPr>
            <a:lvl9pPr marL="4095913"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36A965-BE18-DA4B-B9B1-3D3097AE788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7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marL="0" indent="0">
              <a:defRPr sz="27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456269"/>
            <a:ext cx="8229600" cy="3369732"/>
          </a:xfrm>
        </p:spPr>
        <p:txBody>
          <a:bodyPr anchor="ct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700" b="1"/>
            </a:lvl1pPr>
            <a:lvl2pPr marL="511989" indent="0">
              <a:buNone/>
              <a:defRPr sz="2300" b="1"/>
            </a:lvl2pPr>
            <a:lvl3pPr marL="1023978" indent="0">
              <a:buNone/>
              <a:defRPr sz="2000" b="1"/>
            </a:lvl3pPr>
            <a:lvl4pPr marL="1535967" indent="0">
              <a:buNone/>
              <a:defRPr sz="1800" b="1"/>
            </a:lvl4pPr>
            <a:lvl5pPr marL="2047957" indent="0">
              <a:buNone/>
              <a:defRPr sz="1800" b="1"/>
            </a:lvl5pPr>
            <a:lvl6pPr marL="2559946" indent="0">
              <a:buNone/>
              <a:defRPr sz="1800" b="1"/>
            </a:lvl6pPr>
            <a:lvl7pPr marL="3071935" indent="0">
              <a:buNone/>
              <a:defRPr sz="1800" b="1"/>
            </a:lvl7pPr>
            <a:lvl8pPr marL="3583924" indent="0">
              <a:buNone/>
              <a:defRPr sz="1800" b="1"/>
            </a:lvl8pPr>
            <a:lvl9pPr marL="4095913" indent="0">
              <a:buNone/>
              <a:defRPr sz="18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6" y="1535114"/>
            <a:ext cx="4041775" cy="639763"/>
          </a:xfrm>
        </p:spPr>
        <p:txBody>
          <a:bodyPr anchor="b"/>
          <a:lstStyle>
            <a:lvl1pPr marL="0" indent="0">
              <a:buNone/>
              <a:defRPr sz="2700" b="1"/>
            </a:lvl1pPr>
            <a:lvl2pPr marL="511989" indent="0">
              <a:buNone/>
              <a:defRPr sz="2300" b="1"/>
            </a:lvl2pPr>
            <a:lvl3pPr marL="1023978" indent="0">
              <a:buNone/>
              <a:defRPr sz="2000" b="1"/>
            </a:lvl3pPr>
            <a:lvl4pPr marL="1535967" indent="0">
              <a:buNone/>
              <a:defRPr sz="1800" b="1"/>
            </a:lvl4pPr>
            <a:lvl5pPr marL="2047957" indent="0">
              <a:buNone/>
              <a:defRPr sz="1800" b="1"/>
            </a:lvl5pPr>
            <a:lvl6pPr marL="2559946" indent="0">
              <a:buNone/>
              <a:defRPr sz="1800" b="1"/>
            </a:lvl6pPr>
            <a:lvl7pPr marL="3071935" indent="0">
              <a:buNone/>
              <a:defRPr sz="1800" b="1"/>
            </a:lvl7pPr>
            <a:lvl8pPr marL="3583924" indent="0">
              <a:buNone/>
              <a:defRPr sz="1800" b="1"/>
            </a:lvl8pPr>
            <a:lvl9pPr marL="4095913" indent="0">
              <a:buNone/>
              <a:defRPr sz="1800" b="1"/>
            </a:lvl9pPr>
          </a:lstStyle>
          <a:p>
            <a:pPr lvl="0"/>
            <a:r>
              <a:rPr lang="en-AU"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36A965-BE18-DA4B-B9B1-3D3097AE788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36A965-BE18-DA4B-B9B1-3D3097AE788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1"/>
          </a:xfrm>
        </p:spPr>
        <p:txBody>
          <a:bodyPr anchor="t"/>
          <a:lstStyle>
            <a:lvl1pPr algn="l">
              <a:defRPr sz="23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1"/>
            <a:ext cx="5111750" cy="5687483"/>
          </a:xfrm>
        </p:spPr>
        <p:txBody>
          <a:bodyPr/>
          <a:lstStyle>
            <a:lvl1pPr>
              <a:defRPr sz="2700"/>
            </a:lvl1pPr>
            <a:lvl2pPr>
              <a:defRPr sz="27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600"/>
            </a:lvl1pPr>
            <a:lvl2pPr marL="511989" indent="0">
              <a:buNone/>
              <a:defRPr sz="1300"/>
            </a:lvl2pPr>
            <a:lvl3pPr marL="1023978" indent="0">
              <a:buNone/>
              <a:defRPr sz="1100"/>
            </a:lvl3pPr>
            <a:lvl4pPr marL="1535967" indent="0">
              <a:buNone/>
              <a:defRPr sz="1000"/>
            </a:lvl4pPr>
            <a:lvl5pPr marL="2047957" indent="0">
              <a:buNone/>
              <a:defRPr sz="1000"/>
            </a:lvl5pPr>
            <a:lvl6pPr marL="2559946" indent="0">
              <a:buNone/>
              <a:defRPr sz="1000"/>
            </a:lvl6pPr>
            <a:lvl7pPr marL="3071935" indent="0">
              <a:buNone/>
              <a:defRPr sz="1000"/>
            </a:lvl7pPr>
            <a:lvl8pPr marL="3583924" indent="0">
              <a:buNone/>
              <a:defRPr sz="1000"/>
            </a:lvl8pPr>
            <a:lvl9pPr marL="4095913" indent="0">
              <a:buNone/>
              <a:defRPr sz="10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800600"/>
            <a:ext cx="8322732" cy="566739"/>
          </a:xfrm>
        </p:spPr>
        <p:txBody>
          <a:bodyPr anchor="b"/>
          <a:lstStyle>
            <a:lvl1pPr algn="l">
              <a:defRPr sz="23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457201" y="612775"/>
            <a:ext cx="8322733" cy="4114800"/>
          </a:xfrm>
        </p:spPr>
        <p:txBody>
          <a:bodyPr/>
          <a:lstStyle>
            <a:lvl1pPr marL="0" indent="0">
              <a:buNone/>
              <a:defRPr sz="3600"/>
            </a:lvl1pPr>
            <a:lvl2pPr marL="511989" indent="0">
              <a:buNone/>
              <a:defRPr sz="3100"/>
            </a:lvl2pPr>
            <a:lvl3pPr marL="1023978" indent="0">
              <a:buNone/>
              <a:defRPr sz="2700"/>
            </a:lvl3pPr>
            <a:lvl4pPr marL="1535967" indent="0">
              <a:buNone/>
              <a:defRPr sz="2300"/>
            </a:lvl4pPr>
            <a:lvl5pPr marL="2047957" indent="0">
              <a:buNone/>
              <a:defRPr sz="2300"/>
            </a:lvl5pPr>
            <a:lvl6pPr marL="2559946" indent="0">
              <a:buNone/>
              <a:defRPr sz="2300"/>
            </a:lvl6pPr>
            <a:lvl7pPr marL="3071935" indent="0">
              <a:buNone/>
              <a:defRPr sz="2300"/>
            </a:lvl7pPr>
            <a:lvl8pPr marL="3583924" indent="0">
              <a:buNone/>
              <a:defRPr sz="2300"/>
            </a:lvl8pPr>
            <a:lvl9pPr marL="4095913" indent="0">
              <a:buNone/>
              <a:defRPr sz="2300"/>
            </a:lvl9pPr>
          </a:lstStyle>
          <a:p>
            <a:endParaRPr lang="en-US" dirty="0"/>
          </a:p>
        </p:txBody>
      </p:sp>
      <p:sp>
        <p:nvSpPr>
          <p:cNvPr id="4" name="Text Placeholder 3"/>
          <p:cNvSpPr>
            <a:spLocks noGrp="1"/>
          </p:cNvSpPr>
          <p:nvPr>
            <p:ph type="body" sz="half" idx="2"/>
          </p:nvPr>
        </p:nvSpPr>
        <p:spPr>
          <a:xfrm>
            <a:off x="457201" y="5367339"/>
            <a:ext cx="8322732" cy="618595"/>
          </a:xfrm>
        </p:spPr>
        <p:txBody>
          <a:bodyPr/>
          <a:lstStyle>
            <a:lvl1pPr marL="0" indent="0">
              <a:buNone/>
              <a:defRPr sz="1600"/>
            </a:lvl1pPr>
            <a:lvl2pPr marL="511989" indent="0">
              <a:buNone/>
              <a:defRPr sz="1300"/>
            </a:lvl2pPr>
            <a:lvl3pPr marL="1023978" indent="0">
              <a:buNone/>
              <a:defRPr sz="1100"/>
            </a:lvl3pPr>
            <a:lvl4pPr marL="1535967" indent="0">
              <a:buNone/>
              <a:defRPr sz="1000"/>
            </a:lvl4pPr>
            <a:lvl5pPr marL="2047957" indent="0">
              <a:buNone/>
              <a:defRPr sz="1000"/>
            </a:lvl5pPr>
            <a:lvl6pPr marL="2559946" indent="0">
              <a:buNone/>
              <a:defRPr sz="1000"/>
            </a:lvl6pPr>
            <a:lvl7pPr marL="3071935" indent="0">
              <a:buNone/>
              <a:defRPr sz="1000"/>
            </a:lvl7pPr>
            <a:lvl8pPr marL="3583924" indent="0">
              <a:buNone/>
              <a:defRPr sz="1000"/>
            </a:lvl8pPr>
            <a:lvl9pPr marL="4095913" indent="0">
              <a:buNone/>
              <a:defRPr sz="1000"/>
            </a:lvl9pPr>
          </a:lstStyle>
          <a:p>
            <a:pPr lvl="0"/>
            <a:r>
              <a:rPr lang="en-AU"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36A965-BE18-DA4B-B9B1-3D3097AE788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836713"/>
            <a:ext cx="8244464" cy="720080"/>
          </a:xfrm>
          <a:prstGeom prst="rect">
            <a:avLst/>
          </a:prstGeom>
        </p:spPr>
        <p:txBody>
          <a:bodyPr anchor="ctr"/>
          <a:lstStyle>
            <a:lvl1pPr algn="ctr">
              <a:defRPr sz="3600" b="1">
                <a:solidFill>
                  <a:srgbClr val="00172F"/>
                </a:solidFill>
              </a:defRPr>
            </a:lvl1pPr>
          </a:lstStyle>
          <a:p>
            <a:r>
              <a:rPr lang="en-US" dirty="0" smtClean="0"/>
              <a:t>Calibri Bold—36pt—#002347</a:t>
            </a:r>
            <a:endParaRPr lang="en-AU" dirty="0"/>
          </a:p>
        </p:txBody>
      </p:sp>
      <p:sp>
        <p:nvSpPr>
          <p:cNvPr id="4" name="Content Placeholder 3"/>
          <p:cNvSpPr>
            <a:spLocks noGrp="1"/>
          </p:cNvSpPr>
          <p:nvPr>
            <p:ph sz="quarter" idx="10" hasCustomPrompt="1"/>
          </p:nvPr>
        </p:nvSpPr>
        <p:spPr>
          <a:xfrm>
            <a:off x="612000" y="1772816"/>
            <a:ext cx="8136464" cy="3959647"/>
          </a:xfrm>
          <a:prstGeom prst="rect">
            <a:avLst/>
          </a:prstGeom>
        </p:spPr>
        <p:txBody>
          <a:bodyPr/>
          <a:lstStyle>
            <a:lvl1pPr>
              <a:defRPr/>
            </a:lvl1pPr>
          </a:lstStyle>
          <a:p>
            <a:pPr lvl="0"/>
            <a:r>
              <a:rPr lang="en-US" dirty="0" smtClean="0"/>
              <a:t>Arial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4907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9"/>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8"/>
            <a:ext cx="7772400" cy="2243423"/>
          </a:xfrm>
        </p:spPr>
        <p:txBody>
          <a:bodyPr/>
          <a:lstStyle>
            <a:lvl1pPr marL="0" indent="0" algn="l">
              <a:buNone/>
              <a:defRPr>
                <a:solidFill>
                  <a:srgbClr val="FFFFFF"/>
                </a:solidFill>
              </a:defRPr>
            </a:lvl1pPr>
            <a:lvl2pPr marL="511989" indent="0" algn="ctr">
              <a:buNone/>
              <a:defRPr>
                <a:solidFill>
                  <a:schemeClr val="tx1">
                    <a:tint val="75000"/>
                  </a:schemeClr>
                </a:solidFill>
              </a:defRPr>
            </a:lvl2pPr>
            <a:lvl3pPr marL="1023978" indent="0" algn="ctr">
              <a:buNone/>
              <a:defRPr>
                <a:solidFill>
                  <a:schemeClr val="tx1">
                    <a:tint val="75000"/>
                  </a:schemeClr>
                </a:solidFill>
              </a:defRPr>
            </a:lvl3pPr>
            <a:lvl4pPr marL="1535967" indent="0" algn="ctr">
              <a:buNone/>
              <a:defRPr>
                <a:solidFill>
                  <a:schemeClr val="tx1">
                    <a:tint val="75000"/>
                  </a:schemeClr>
                </a:solidFill>
              </a:defRPr>
            </a:lvl4pPr>
            <a:lvl5pPr marL="2047957" indent="0" algn="ctr">
              <a:buNone/>
              <a:defRPr>
                <a:solidFill>
                  <a:schemeClr val="tx1">
                    <a:tint val="75000"/>
                  </a:schemeClr>
                </a:solidFill>
              </a:defRPr>
            </a:lvl5pPr>
            <a:lvl6pPr marL="2559946" indent="0" algn="ctr">
              <a:buNone/>
              <a:defRPr>
                <a:solidFill>
                  <a:schemeClr val="tx1">
                    <a:tint val="75000"/>
                  </a:schemeClr>
                </a:solidFill>
              </a:defRPr>
            </a:lvl6pPr>
            <a:lvl7pPr marL="3071935" indent="0" algn="ctr">
              <a:buNone/>
              <a:defRPr>
                <a:solidFill>
                  <a:schemeClr val="tx1">
                    <a:tint val="75000"/>
                  </a:schemeClr>
                </a:solidFill>
              </a:defRPr>
            </a:lvl7pPr>
            <a:lvl8pPr marL="3583924" indent="0" algn="ctr">
              <a:buNone/>
              <a:defRPr>
                <a:solidFill>
                  <a:schemeClr val="tx1">
                    <a:tint val="75000"/>
                  </a:schemeClr>
                </a:solidFill>
              </a:defRPr>
            </a:lvl8pPr>
            <a:lvl9pPr marL="4095913" indent="0" algn="ctr">
              <a:buNone/>
              <a:defRPr>
                <a:solidFill>
                  <a:schemeClr val="tx1">
                    <a:tint val="75000"/>
                  </a:schemeClr>
                </a:solidFill>
              </a:defRPr>
            </a:lvl9pPr>
          </a:lstStyle>
          <a:p>
            <a:r>
              <a:rPr lang="en-AU"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4E19B-D82B-AB45-8F97-CE85449579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0438"/>
            <a:ext cx="7772400" cy="1719739"/>
          </a:xfrm>
        </p:spPr>
        <p:txBody>
          <a:bodyPr anchor="b"/>
          <a:lstStyle/>
          <a:p>
            <a:r>
              <a:rPr lang="en-AU" dirty="0" smtClean="0"/>
              <a:t>Click to edit Master title style</a:t>
            </a:r>
            <a:endParaRPr lang="en-US" dirty="0"/>
          </a:p>
        </p:txBody>
      </p:sp>
      <p:sp>
        <p:nvSpPr>
          <p:cNvPr id="3" name="Subtitle 2"/>
          <p:cNvSpPr>
            <a:spLocks noGrp="1"/>
          </p:cNvSpPr>
          <p:nvPr>
            <p:ph type="subTitle" idx="1"/>
          </p:nvPr>
        </p:nvSpPr>
        <p:spPr>
          <a:xfrm>
            <a:off x="685800" y="3395378"/>
            <a:ext cx="7772400" cy="2243423"/>
          </a:xfrm>
        </p:spPr>
        <p:txBody>
          <a:bodyPr/>
          <a:lstStyle>
            <a:lvl1pPr marL="0" indent="0" algn="l">
              <a:buNone/>
              <a:defRPr>
                <a:solidFill>
                  <a:srgbClr val="777877"/>
                </a:solidFill>
              </a:defRPr>
            </a:lvl1pPr>
            <a:lvl2pPr marL="511989" indent="0" algn="ctr">
              <a:buNone/>
              <a:defRPr>
                <a:solidFill>
                  <a:schemeClr val="tx1">
                    <a:tint val="75000"/>
                  </a:schemeClr>
                </a:solidFill>
              </a:defRPr>
            </a:lvl2pPr>
            <a:lvl3pPr marL="1023978" indent="0" algn="ctr">
              <a:buNone/>
              <a:defRPr>
                <a:solidFill>
                  <a:schemeClr val="tx1">
                    <a:tint val="75000"/>
                  </a:schemeClr>
                </a:solidFill>
              </a:defRPr>
            </a:lvl3pPr>
            <a:lvl4pPr marL="1535967" indent="0" algn="ctr">
              <a:buNone/>
              <a:defRPr>
                <a:solidFill>
                  <a:schemeClr val="tx1">
                    <a:tint val="75000"/>
                  </a:schemeClr>
                </a:solidFill>
              </a:defRPr>
            </a:lvl4pPr>
            <a:lvl5pPr marL="2047957" indent="0" algn="ctr">
              <a:buNone/>
              <a:defRPr>
                <a:solidFill>
                  <a:schemeClr val="tx1">
                    <a:tint val="75000"/>
                  </a:schemeClr>
                </a:solidFill>
              </a:defRPr>
            </a:lvl5pPr>
            <a:lvl6pPr marL="2559946" indent="0" algn="ctr">
              <a:buNone/>
              <a:defRPr>
                <a:solidFill>
                  <a:schemeClr val="tx1">
                    <a:tint val="75000"/>
                  </a:schemeClr>
                </a:solidFill>
              </a:defRPr>
            </a:lvl6pPr>
            <a:lvl7pPr marL="3071935" indent="0" algn="ctr">
              <a:buNone/>
              <a:defRPr>
                <a:solidFill>
                  <a:schemeClr val="tx1">
                    <a:tint val="75000"/>
                  </a:schemeClr>
                </a:solidFill>
              </a:defRPr>
            </a:lvl7pPr>
            <a:lvl8pPr marL="3583924" indent="0" algn="ctr">
              <a:buNone/>
              <a:defRPr>
                <a:solidFill>
                  <a:schemeClr val="tx1">
                    <a:tint val="75000"/>
                  </a:schemeClr>
                </a:solidFill>
              </a:defRPr>
            </a:lvl8pPr>
            <a:lvl9pPr marL="4095913" indent="0" algn="ctr">
              <a:buNone/>
              <a:defRPr>
                <a:solidFill>
                  <a:schemeClr val="tx1">
                    <a:tint val="75000"/>
                  </a:schemeClr>
                </a:solidFill>
              </a:defRPr>
            </a:lvl9pPr>
          </a:lstStyle>
          <a:p>
            <a:r>
              <a:rPr lang="en-AU" dirty="0" smtClean="0"/>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863602"/>
            <a:ext cx="8229600" cy="4165599"/>
          </a:xfrm>
        </p:spPr>
        <p:txBody>
          <a:bodyPr anchor="ctr"/>
          <a:lstStyle/>
          <a:p>
            <a:r>
              <a:rPr lang="en-AU"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3.xml"/><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theme" Target="../theme/theme4.xml"/><Relationship Id="rId5"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5.xml"/><Relationship Id="rId9"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6.xml"/><Relationship Id="rId9" Type="http://schemas.openxmlformats.org/officeDocument/2006/relationships/image" Target="../media/image6.jpe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theme" Target="../theme/theme7.xml"/><Relationship Id="rId10" Type="http://schemas.openxmlformats.org/officeDocument/2006/relationships/image" Target="../media/image7.jpe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701799"/>
            <a:ext cx="8229600" cy="1143000"/>
          </a:xfrm>
          <a:prstGeom prst="rect">
            <a:avLst/>
          </a:prstGeom>
        </p:spPr>
        <p:txBody>
          <a:bodyPr vert="horz" lIns="102398" tIns="51199" rIns="102398" bIns="51199"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2980268"/>
            <a:ext cx="8229600" cy="2531534"/>
          </a:xfrm>
          <a:prstGeom prst="rect">
            <a:avLst/>
          </a:prstGeom>
        </p:spPr>
        <p:txBody>
          <a:bodyPr vert="horz" lIns="102398" tIns="51199" rIns="102398" bIns="51199" rtlCol="0">
            <a:normAutofit/>
          </a:bodyPr>
          <a:lstStyle/>
          <a:p>
            <a:pPr lvl="0"/>
            <a:r>
              <a:rPr lang="en-AU" dirty="0" smtClean="0"/>
              <a:t>Click to edit Master text styles</a:t>
            </a:r>
          </a:p>
          <a:p>
            <a:pPr lvl="0"/>
            <a:r>
              <a:rPr lang="en-AU" dirty="0" smtClean="0"/>
              <a:t>Second level</a:t>
            </a:r>
          </a:p>
        </p:txBody>
      </p:sp>
      <p:sp>
        <p:nvSpPr>
          <p:cNvPr id="4" name="TextBox 3"/>
          <p:cNvSpPr txBox="1"/>
          <p:nvPr/>
        </p:nvSpPr>
        <p:spPr>
          <a:xfrm>
            <a:off x="457201" y="330200"/>
            <a:ext cx="8229600" cy="411175"/>
          </a:xfrm>
          <a:prstGeom prst="rect">
            <a:avLst/>
          </a:prstGeom>
          <a:noFill/>
        </p:spPr>
        <p:txBody>
          <a:bodyPr wrap="square" lIns="102398" tIns="51199" rIns="102398" bIns="51199"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iming>
    <p:tnLst>
      <p:par>
        <p:cTn xmlns:p14="http://schemas.microsoft.com/office/powerpoint/2010/main" id="1" dur="indefinite" restart="never" nodeType="tmRoot"/>
      </p:par>
    </p:tnLst>
  </p:timing>
  <p:hf hdr="0" dt="0"/>
  <p:txStyles>
    <p:titleStyle>
      <a:lvl1pPr algn="l" defTabSz="511989" rtl="0" eaLnBrk="1" latinLnBrk="0" hangingPunct="1">
        <a:spcBef>
          <a:spcPct val="0"/>
        </a:spcBef>
        <a:buNone/>
        <a:defRPr sz="4000" b="1" kern="1200">
          <a:solidFill>
            <a:srgbClr val="FFFFFF"/>
          </a:solidFill>
          <a:latin typeface="+mj-lt"/>
          <a:ea typeface="+mj-ea"/>
          <a:cs typeface="+mj-cs"/>
        </a:defRPr>
      </a:lvl1pPr>
    </p:titleStyle>
    <p:bodyStyle>
      <a:lvl1pPr marL="0" indent="0" algn="l" defTabSz="511989" rtl="0" eaLnBrk="1" latinLnBrk="0" hangingPunct="1">
        <a:spcBef>
          <a:spcPts val="560"/>
        </a:spcBef>
        <a:buFont typeface="Arial"/>
        <a:buNone/>
        <a:defRPr sz="2000" kern="1200">
          <a:solidFill>
            <a:schemeClr val="bg1"/>
          </a:solidFill>
          <a:latin typeface="+mn-lt"/>
          <a:ea typeface="+mn-ea"/>
          <a:cs typeface="+mn-cs"/>
        </a:defRPr>
      </a:lvl1pPr>
      <a:lvl2pPr marL="831983" indent="-319993" algn="l" defTabSz="511989" rtl="0" eaLnBrk="1" latinLnBrk="0" hangingPunct="1">
        <a:spcBef>
          <a:spcPct val="20000"/>
        </a:spcBef>
        <a:buFont typeface="Arial"/>
        <a:buChar char="•"/>
        <a:defRPr sz="2700" kern="1200">
          <a:solidFill>
            <a:schemeClr val="bg1"/>
          </a:solidFill>
          <a:latin typeface="+mn-lt"/>
          <a:ea typeface="+mn-ea"/>
          <a:cs typeface="+mn-cs"/>
        </a:defRPr>
      </a:lvl2pPr>
      <a:lvl3pPr marL="1279973" indent="-255995" algn="l" defTabSz="511989" rtl="0" eaLnBrk="1" latinLnBrk="0" hangingPunct="1">
        <a:spcBef>
          <a:spcPct val="20000"/>
        </a:spcBef>
        <a:buFont typeface="Arial"/>
        <a:buChar char="•"/>
        <a:defRPr sz="2300" kern="1200">
          <a:solidFill>
            <a:schemeClr val="bg1"/>
          </a:solidFill>
          <a:latin typeface="+mn-lt"/>
          <a:ea typeface="+mn-ea"/>
          <a:cs typeface="+mn-cs"/>
        </a:defRPr>
      </a:lvl3pPr>
      <a:lvl4pPr marL="1791962" indent="-255995" algn="l" defTabSz="511989" rtl="0" eaLnBrk="1" latinLnBrk="0" hangingPunct="1">
        <a:spcBef>
          <a:spcPct val="20000"/>
        </a:spcBef>
        <a:buClr>
          <a:schemeClr val="bg1"/>
        </a:buClr>
        <a:buFont typeface="Lucida Grande"/>
        <a:buChar char="&gt;"/>
        <a:defRPr sz="2300" kern="1200">
          <a:solidFill>
            <a:schemeClr val="bg1"/>
          </a:solidFill>
          <a:latin typeface="+mn-lt"/>
          <a:ea typeface="+mn-ea"/>
          <a:cs typeface="+mn-cs"/>
        </a:defRPr>
      </a:lvl4pPr>
      <a:lvl5pPr marL="2303951" indent="-255995" algn="l" defTabSz="511989" rtl="0" eaLnBrk="1" latinLnBrk="0" hangingPunct="1">
        <a:spcBef>
          <a:spcPct val="20000"/>
        </a:spcBef>
        <a:buFont typeface="Arial"/>
        <a:buChar char="»"/>
        <a:defRPr sz="2300" kern="1200">
          <a:solidFill>
            <a:schemeClr val="bg1"/>
          </a:solidFill>
          <a:latin typeface="+mn-lt"/>
          <a:ea typeface="+mn-ea"/>
          <a:cs typeface="+mn-cs"/>
        </a:defRPr>
      </a:lvl5pPr>
      <a:lvl6pPr marL="2815940" indent="-255995" algn="l" defTabSz="511989" rtl="0" eaLnBrk="1" latinLnBrk="0" hangingPunct="1">
        <a:spcBef>
          <a:spcPct val="20000"/>
        </a:spcBef>
        <a:buFont typeface="Arial"/>
        <a:buChar char="•"/>
        <a:defRPr sz="2300" kern="1200">
          <a:solidFill>
            <a:schemeClr val="tx1"/>
          </a:solidFill>
          <a:latin typeface="+mn-lt"/>
          <a:ea typeface="+mn-ea"/>
          <a:cs typeface="+mn-cs"/>
        </a:defRPr>
      </a:lvl6pPr>
      <a:lvl7pPr marL="3327929" indent="-255995" algn="l" defTabSz="511989" rtl="0" eaLnBrk="1" latinLnBrk="0" hangingPunct="1">
        <a:spcBef>
          <a:spcPct val="20000"/>
        </a:spcBef>
        <a:buFont typeface="Arial"/>
        <a:buChar char="•"/>
        <a:defRPr sz="2300" kern="1200">
          <a:solidFill>
            <a:schemeClr val="tx1"/>
          </a:solidFill>
          <a:latin typeface="+mn-lt"/>
          <a:ea typeface="+mn-ea"/>
          <a:cs typeface="+mn-cs"/>
        </a:defRPr>
      </a:lvl7pPr>
      <a:lvl8pPr marL="3839918" indent="-255995" algn="l" defTabSz="511989" rtl="0" eaLnBrk="1" latinLnBrk="0" hangingPunct="1">
        <a:spcBef>
          <a:spcPct val="20000"/>
        </a:spcBef>
        <a:buFont typeface="Arial"/>
        <a:buChar char="•"/>
        <a:defRPr sz="2300" kern="1200">
          <a:solidFill>
            <a:schemeClr val="tx1"/>
          </a:solidFill>
          <a:latin typeface="+mn-lt"/>
          <a:ea typeface="+mn-ea"/>
          <a:cs typeface="+mn-cs"/>
        </a:defRPr>
      </a:lvl8pPr>
      <a:lvl9pPr marL="4351907" indent="-255995" algn="l" defTabSz="51198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701799"/>
            <a:ext cx="8229600" cy="1143000"/>
          </a:xfrm>
          <a:prstGeom prst="rect">
            <a:avLst/>
          </a:prstGeom>
        </p:spPr>
        <p:txBody>
          <a:bodyPr vert="horz" lIns="102398" tIns="51199" rIns="102398" bIns="51199"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1" y="2980268"/>
            <a:ext cx="8229600" cy="2531534"/>
          </a:xfrm>
          <a:prstGeom prst="rect">
            <a:avLst/>
          </a:prstGeom>
        </p:spPr>
        <p:txBody>
          <a:bodyPr vert="horz" lIns="102398" tIns="51199" rIns="102398" bIns="51199"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Box 6"/>
          <p:cNvSpPr txBox="1"/>
          <p:nvPr/>
        </p:nvSpPr>
        <p:spPr>
          <a:xfrm>
            <a:off x="457201" y="330200"/>
            <a:ext cx="8229600" cy="411175"/>
          </a:xfrm>
          <a:prstGeom prst="rect">
            <a:avLst/>
          </a:prstGeom>
          <a:noFill/>
        </p:spPr>
        <p:txBody>
          <a:bodyPr wrap="square" lIns="102398" tIns="51199" rIns="102398" bIns="51199" rtlCol="0">
            <a:spAutoFit/>
          </a:bodyPr>
          <a:lstStyle/>
          <a:p>
            <a:pPr algn="r"/>
            <a:r>
              <a:rPr lang="en-US" dirty="0" smtClean="0">
                <a:solidFill>
                  <a:schemeClr val="tx2"/>
                </a:solidFill>
              </a:rPr>
              <a:t>Faculty,</a:t>
            </a:r>
            <a:r>
              <a:rPr lang="en-US" baseline="0" dirty="0" smtClean="0">
                <a:solidFill>
                  <a:schemeClr val="tx2"/>
                </a:solidFill>
              </a:rPr>
              <a:t> school or centre title here</a:t>
            </a:r>
            <a:endParaRPr lang="en-US" dirty="0">
              <a:solidFill>
                <a:schemeClr val="tx2"/>
              </a:solidFill>
            </a:endParaRPr>
          </a:p>
        </p:txBody>
      </p:sp>
      <p:sp>
        <p:nvSpPr>
          <p:cNvPr id="5" name="Footer Placeholder 4"/>
          <p:cNvSpPr>
            <a:spLocks noGrp="1"/>
          </p:cNvSpPr>
          <p:nvPr>
            <p:ph type="ftr" sz="quarter" idx="3"/>
          </p:nvPr>
        </p:nvSpPr>
        <p:spPr>
          <a:xfrm>
            <a:off x="457201" y="6224056"/>
            <a:ext cx="3530600" cy="227543"/>
          </a:xfrm>
          <a:prstGeom prst="rect">
            <a:avLst/>
          </a:prstGeom>
        </p:spPr>
        <p:txBody>
          <a:bodyPr vert="horz" lIns="102398" tIns="51199" rIns="102398" bIns="51199" rtlCol="0" anchor="ctr"/>
          <a:lstStyle>
            <a:lvl1pPr algn="l">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9" y="6224056"/>
            <a:ext cx="931333" cy="227543"/>
          </a:xfrm>
          <a:prstGeom prst="rect">
            <a:avLst/>
          </a:prstGeom>
        </p:spPr>
        <p:txBody>
          <a:bodyPr vert="horz" lIns="102398" tIns="51199" rIns="102398" bIns="51199" rtlCol="0" anchor="ctr"/>
          <a:lstStyle>
            <a:lvl1pPr algn="r">
              <a:defRPr sz="11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iming>
    <p:tnLst>
      <p:par>
        <p:cTn xmlns:p14="http://schemas.microsoft.com/office/powerpoint/2010/main" id="1" dur="indefinite" restart="never" nodeType="tmRoot"/>
      </p:par>
    </p:tnLst>
  </p:timing>
  <p:hf hdr="0" dt="0"/>
  <p:txStyles>
    <p:titleStyle>
      <a:lvl1pPr algn="l" defTabSz="511989" rtl="0" eaLnBrk="1" latinLnBrk="0" hangingPunct="1">
        <a:spcBef>
          <a:spcPct val="0"/>
        </a:spcBef>
        <a:buNone/>
        <a:defRPr sz="4000" b="1" kern="1200">
          <a:solidFill>
            <a:srgbClr val="FFFFFF"/>
          </a:solidFill>
          <a:latin typeface="+mj-lt"/>
          <a:ea typeface="+mj-ea"/>
          <a:cs typeface="+mj-cs"/>
        </a:defRPr>
      </a:lvl1pPr>
    </p:titleStyle>
    <p:bodyStyle>
      <a:lvl1pPr marL="0" indent="0" algn="l" defTabSz="511989" rtl="0" eaLnBrk="1" latinLnBrk="0" hangingPunct="1">
        <a:spcBef>
          <a:spcPts val="560"/>
        </a:spcBef>
        <a:buFont typeface="Arial"/>
        <a:buNone/>
        <a:defRPr sz="2700" kern="1200">
          <a:solidFill>
            <a:schemeClr val="bg1"/>
          </a:solidFill>
          <a:latin typeface="+mn-lt"/>
          <a:ea typeface="+mn-ea"/>
          <a:cs typeface="+mn-cs"/>
        </a:defRPr>
      </a:lvl1pPr>
      <a:lvl2pPr marL="831983" indent="-319993" algn="l" defTabSz="511989" rtl="0" eaLnBrk="1" latinLnBrk="0" hangingPunct="1">
        <a:spcBef>
          <a:spcPct val="20000"/>
        </a:spcBef>
        <a:buFont typeface="Arial"/>
        <a:buChar char="•"/>
        <a:defRPr sz="2700" kern="1200">
          <a:solidFill>
            <a:schemeClr val="bg1"/>
          </a:solidFill>
          <a:latin typeface="+mn-lt"/>
          <a:ea typeface="+mn-ea"/>
          <a:cs typeface="+mn-cs"/>
        </a:defRPr>
      </a:lvl2pPr>
      <a:lvl3pPr marL="1279973" indent="-255995" algn="l" defTabSz="511989" rtl="0" eaLnBrk="1" latinLnBrk="0" hangingPunct="1">
        <a:spcBef>
          <a:spcPct val="20000"/>
        </a:spcBef>
        <a:buFont typeface="Arial"/>
        <a:buChar char="•"/>
        <a:defRPr sz="2300" kern="1200">
          <a:solidFill>
            <a:schemeClr val="bg1"/>
          </a:solidFill>
          <a:latin typeface="+mn-lt"/>
          <a:ea typeface="+mn-ea"/>
          <a:cs typeface="+mn-cs"/>
        </a:defRPr>
      </a:lvl3pPr>
      <a:lvl4pPr marL="1791962" indent="-255995" algn="l" defTabSz="511989" rtl="0" eaLnBrk="1" latinLnBrk="0" hangingPunct="1">
        <a:spcBef>
          <a:spcPct val="20000"/>
        </a:spcBef>
        <a:buClr>
          <a:schemeClr val="bg1"/>
        </a:buClr>
        <a:buFont typeface="Lucida Grande"/>
        <a:buChar char="&gt;"/>
        <a:defRPr sz="2300" kern="1200">
          <a:solidFill>
            <a:schemeClr val="bg1"/>
          </a:solidFill>
          <a:latin typeface="+mn-lt"/>
          <a:ea typeface="+mn-ea"/>
          <a:cs typeface="+mn-cs"/>
        </a:defRPr>
      </a:lvl4pPr>
      <a:lvl5pPr marL="2303951" indent="-255995" algn="l" defTabSz="511989" rtl="0" eaLnBrk="1" latinLnBrk="0" hangingPunct="1">
        <a:spcBef>
          <a:spcPct val="20000"/>
        </a:spcBef>
        <a:buFont typeface="Arial"/>
        <a:buChar char="»"/>
        <a:defRPr sz="2300" kern="1200">
          <a:solidFill>
            <a:schemeClr val="bg1"/>
          </a:solidFill>
          <a:latin typeface="+mn-lt"/>
          <a:ea typeface="+mn-ea"/>
          <a:cs typeface="+mn-cs"/>
        </a:defRPr>
      </a:lvl5pPr>
      <a:lvl6pPr marL="2815940" indent="-255995" algn="l" defTabSz="511989" rtl="0" eaLnBrk="1" latinLnBrk="0" hangingPunct="1">
        <a:spcBef>
          <a:spcPct val="20000"/>
        </a:spcBef>
        <a:buFont typeface="Arial"/>
        <a:buChar char="•"/>
        <a:defRPr sz="2300" kern="1200">
          <a:solidFill>
            <a:schemeClr val="tx1"/>
          </a:solidFill>
          <a:latin typeface="+mn-lt"/>
          <a:ea typeface="+mn-ea"/>
          <a:cs typeface="+mn-cs"/>
        </a:defRPr>
      </a:lvl6pPr>
      <a:lvl7pPr marL="3327929" indent="-255995" algn="l" defTabSz="511989" rtl="0" eaLnBrk="1" latinLnBrk="0" hangingPunct="1">
        <a:spcBef>
          <a:spcPct val="20000"/>
        </a:spcBef>
        <a:buFont typeface="Arial"/>
        <a:buChar char="•"/>
        <a:defRPr sz="2300" kern="1200">
          <a:solidFill>
            <a:schemeClr val="tx1"/>
          </a:solidFill>
          <a:latin typeface="+mn-lt"/>
          <a:ea typeface="+mn-ea"/>
          <a:cs typeface="+mn-cs"/>
        </a:defRPr>
      </a:lvl7pPr>
      <a:lvl8pPr marL="3839918" indent="-255995" algn="l" defTabSz="511989" rtl="0" eaLnBrk="1" latinLnBrk="0" hangingPunct="1">
        <a:spcBef>
          <a:spcPct val="20000"/>
        </a:spcBef>
        <a:buFont typeface="Arial"/>
        <a:buChar char="•"/>
        <a:defRPr sz="2300" kern="1200">
          <a:solidFill>
            <a:schemeClr val="tx1"/>
          </a:solidFill>
          <a:latin typeface="+mn-lt"/>
          <a:ea typeface="+mn-ea"/>
          <a:cs typeface="+mn-cs"/>
        </a:defRPr>
      </a:lvl8pPr>
      <a:lvl9pPr marL="4351907" indent="-255995" algn="l" defTabSz="51198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701799"/>
            <a:ext cx="8229600" cy="1143000"/>
          </a:xfrm>
          <a:prstGeom prst="rect">
            <a:avLst/>
          </a:prstGeom>
        </p:spPr>
        <p:txBody>
          <a:bodyPr vert="horz" lIns="102398" tIns="51199" rIns="102398" bIns="51199"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1" y="2980268"/>
            <a:ext cx="8229600" cy="2531534"/>
          </a:xfrm>
          <a:prstGeom prst="rect">
            <a:avLst/>
          </a:prstGeom>
        </p:spPr>
        <p:txBody>
          <a:bodyPr vert="horz" lIns="102398" tIns="51199" rIns="102398" bIns="51199"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Box 3"/>
          <p:cNvSpPr txBox="1"/>
          <p:nvPr/>
        </p:nvSpPr>
        <p:spPr>
          <a:xfrm>
            <a:off x="457201" y="330200"/>
            <a:ext cx="8229600" cy="411175"/>
          </a:xfrm>
          <a:prstGeom prst="rect">
            <a:avLst/>
          </a:prstGeom>
          <a:noFill/>
        </p:spPr>
        <p:txBody>
          <a:bodyPr wrap="square" lIns="102398" tIns="51199" rIns="102398" bIns="51199" rtlCol="0">
            <a:spAutoFit/>
          </a:bodyPr>
          <a:lstStyle/>
          <a:p>
            <a:pPr algn="r"/>
            <a:r>
              <a:rPr lang="en-US" dirty="0" smtClean="0">
                <a:solidFill>
                  <a:srgbClr val="004A8D"/>
                </a:solidFill>
              </a:rPr>
              <a:t>Faculty,</a:t>
            </a:r>
            <a:r>
              <a:rPr lang="en-US" baseline="0" dirty="0" smtClean="0">
                <a:solidFill>
                  <a:srgbClr val="004A8D"/>
                </a:solidFill>
              </a:rPr>
              <a:t> school or centre title here</a:t>
            </a:r>
            <a:endParaRPr lang="en-US" dirty="0">
              <a:solidFill>
                <a:srgbClr val="004A8D"/>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iming>
    <p:tnLst>
      <p:par>
        <p:cTn xmlns:p14="http://schemas.microsoft.com/office/powerpoint/2010/main" id="1" dur="indefinite" restart="never" nodeType="tmRoot"/>
      </p:par>
    </p:tnLst>
  </p:timing>
  <p:hf hdr="0" dt="0"/>
  <p:txStyles>
    <p:titleStyle>
      <a:lvl1pPr algn="l" defTabSz="511989" rtl="0" eaLnBrk="1" latinLnBrk="0" hangingPunct="1">
        <a:spcBef>
          <a:spcPct val="0"/>
        </a:spcBef>
        <a:buNone/>
        <a:defRPr sz="4000" b="1" kern="1200">
          <a:solidFill>
            <a:srgbClr val="004A8D"/>
          </a:solidFill>
          <a:latin typeface="+mj-lt"/>
          <a:ea typeface="+mj-ea"/>
          <a:cs typeface="+mj-cs"/>
        </a:defRPr>
      </a:lvl1pPr>
    </p:titleStyle>
    <p:bodyStyle>
      <a:lvl1pPr marL="0" indent="0" algn="l" defTabSz="511989" rtl="0" eaLnBrk="1" latinLnBrk="0" hangingPunct="1">
        <a:spcBef>
          <a:spcPts val="560"/>
        </a:spcBef>
        <a:buFont typeface="Arial"/>
        <a:buNone/>
        <a:defRPr sz="2700" kern="1200">
          <a:solidFill>
            <a:schemeClr val="accent1"/>
          </a:solidFill>
          <a:latin typeface="+mn-lt"/>
          <a:ea typeface="+mn-ea"/>
          <a:cs typeface="+mn-cs"/>
        </a:defRPr>
      </a:lvl1pPr>
      <a:lvl2pPr marL="831983" indent="-319993" algn="l" defTabSz="511989" rtl="0" eaLnBrk="1" latinLnBrk="0" hangingPunct="1">
        <a:spcBef>
          <a:spcPct val="20000"/>
        </a:spcBef>
        <a:buFont typeface="Arial"/>
        <a:buChar char="•"/>
        <a:defRPr sz="2700" kern="1200">
          <a:solidFill>
            <a:schemeClr val="accent1"/>
          </a:solidFill>
          <a:latin typeface="+mn-lt"/>
          <a:ea typeface="+mn-ea"/>
          <a:cs typeface="+mn-cs"/>
        </a:defRPr>
      </a:lvl2pPr>
      <a:lvl3pPr marL="1279973" indent="-255995" algn="l" defTabSz="511989" rtl="0" eaLnBrk="1" latinLnBrk="0" hangingPunct="1">
        <a:spcBef>
          <a:spcPct val="20000"/>
        </a:spcBef>
        <a:buFont typeface="Arial"/>
        <a:buChar char="•"/>
        <a:defRPr sz="2300" kern="1200">
          <a:solidFill>
            <a:schemeClr val="accent1"/>
          </a:solidFill>
          <a:latin typeface="+mn-lt"/>
          <a:ea typeface="+mn-ea"/>
          <a:cs typeface="+mn-cs"/>
        </a:defRPr>
      </a:lvl3pPr>
      <a:lvl4pPr marL="1791962" indent="-255995" algn="l" defTabSz="511989" rtl="0" eaLnBrk="1" latinLnBrk="0" hangingPunct="1">
        <a:spcBef>
          <a:spcPct val="20000"/>
        </a:spcBef>
        <a:buClr>
          <a:schemeClr val="bg1"/>
        </a:buClr>
        <a:buFont typeface="Lucida Grande"/>
        <a:buChar char="&gt;"/>
        <a:defRPr sz="2300" kern="1200">
          <a:solidFill>
            <a:schemeClr val="accent1"/>
          </a:solidFill>
          <a:latin typeface="+mn-lt"/>
          <a:ea typeface="+mn-ea"/>
          <a:cs typeface="+mn-cs"/>
        </a:defRPr>
      </a:lvl4pPr>
      <a:lvl5pPr marL="2303951" indent="-255995" algn="l" defTabSz="511989" rtl="0" eaLnBrk="1" latinLnBrk="0" hangingPunct="1">
        <a:spcBef>
          <a:spcPct val="20000"/>
        </a:spcBef>
        <a:buFont typeface="Arial"/>
        <a:buChar char="»"/>
        <a:defRPr sz="2300" kern="1200">
          <a:solidFill>
            <a:schemeClr val="accent1"/>
          </a:solidFill>
          <a:latin typeface="+mn-lt"/>
          <a:ea typeface="+mn-ea"/>
          <a:cs typeface="+mn-cs"/>
        </a:defRPr>
      </a:lvl5pPr>
      <a:lvl6pPr marL="2815940" indent="-255995" algn="l" defTabSz="511989" rtl="0" eaLnBrk="1" latinLnBrk="0" hangingPunct="1">
        <a:spcBef>
          <a:spcPct val="20000"/>
        </a:spcBef>
        <a:buFont typeface="Arial"/>
        <a:buChar char="•"/>
        <a:defRPr sz="2300" kern="1200">
          <a:solidFill>
            <a:schemeClr val="tx1"/>
          </a:solidFill>
          <a:latin typeface="+mn-lt"/>
          <a:ea typeface="+mn-ea"/>
          <a:cs typeface="+mn-cs"/>
        </a:defRPr>
      </a:lvl6pPr>
      <a:lvl7pPr marL="3327929" indent="-255995" algn="l" defTabSz="511989" rtl="0" eaLnBrk="1" latinLnBrk="0" hangingPunct="1">
        <a:spcBef>
          <a:spcPct val="20000"/>
        </a:spcBef>
        <a:buFont typeface="Arial"/>
        <a:buChar char="•"/>
        <a:defRPr sz="2300" kern="1200">
          <a:solidFill>
            <a:schemeClr val="tx1"/>
          </a:solidFill>
          <a:latin typeface="+mn-lt"/>
          <a:ea typeface="+mn-ea"/>
          <a:cs typeface="+mn-cs"/>
        </a:defRPr>
      </a:lvl7pPr>
      <a:lvl8pPr marL="3839918" indent="-255995" algn="l" defTabSz="511989" rtl="0" eaLnBrk="1" latinLnBrk="0" hangingPunct="1">
        <a:spcBef>
          <a:spcPct val="20000"/>
        </a:spcBef>
        <a:buFont typeface="Arial"/>
        <a:buChar char="•"/>
        <a:defRPr sz="2300" kern="1200">
          <a:solidFill>
            <a:schemeClr val="tx1"/>
          </a:solidFill>
          <a:latin typeface="+mn-lt"/>
          <a:ea typeface="+mn-ea"/>
          <a:cs typeface="+mn-cs"/>
        </a:defRPr>
      </a:lvl8pPr>
      <a:lvl9pPr marL="4351907" indent="-255995" algn="l" defTabSz="51198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701799"/>
            <a:ext cx="8229600" cy="1143000"/>
          </a:xfrm>
          <a:prstGeom prst="rect">
            <a:avLst/>
          </a:prstGeom>
        </p:spPr>
        <p:txBody>
          <a:bodyPr vert="horz" lIns="102398" tIns="51199" rIns="102398" bIns="51199" rtlCol="0" anchor="b">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1" y="2980268"/>
            <a:ext cx="8229600" cy="2531534"/>
          </a:xfrm>
          <a:prstGeom prst="rect">
            <a:avLst/>
          </a:prstGeom>
        </p:spPr>
        <p:txBody>
          <a:bodyPr vert="horz" lIns="102398" tIns="51199" rIns="102398" bIns="51199"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Box 6"/>
          <p:cNvSpPr txBox="1"/>
          <p:nvPr/>
        </p:nvSpPr>
        <p:spPr>
          <a:xfrm>
            <a:off x="457201" y="330200"/>
            <a:ext cx="8229600" cy="411175"/>
          </a:xfrm>
          <a:prstGeom prst="rect">
            <a:avLst/>
          </a:prstGeom>
          <a:noFill/>
        </p:spPr>
        <p:txBody>
          <a:bodyPr wrap="square" lIns="102398" tIns="51199" rIns="102398" bIns="51199" rtlCol="0">
            <a:spAutoFit/>
          </a:bodyPr>
          <a:lstStyle/>
          <a:p>
            <a:pPr algn="r"/>
            <a:r>
              <a:rPr lang="en-US" dirty="0" smtClean="0">
                <a:solidFill>
                  <a:srgbClr val="004A8D"/>
                </a:solidFill>
              </a:rPr>
              <a:t>Faculty,</a:t>
            </a:r>
            <a:r>
              <a:rPr lang="en-US" baseline="0" dirty="0" smtClean="0">
                <a:solidFill>
                  <a:srgbClr val="004A8D"/>
                </a:solidFill>
              </a:rPr>
              <a:t> school or centre title here</a:t>
            </a:r>
            <a:endParaRPr lang="en-US" dirty="0">
              <a:solidFill>
                <a:srgbClr val="004A8D"/>
              </a:solidFill>
            </a:endParaRPr>
          </a:p>
        </p:txBody>
      </p:sp>
      <p:sp>
        <p:nvSpPr>
          <p:cNvPr id="5" name="Footer Placeholder 4"/>
          <p:cNvSpPr>
            <a:spLocks noGrp="1"/>
          </p:cNvSpPr>
          <p:nvPr>
            <p:ph type="ftr" sz="quarter" idx="3"/>
          </p:nvPr>
        </p:nvSpPr>
        <p:spPr>
          <a:xfrm>
            <a:off x="457201" y="6224056"/>
            <a:ext cx="3530600" cy="227543"/>
          </a:xfrm>
          <a:prstGeom prst="rect">
            <a:avLst/>
          </a:prstGeom>
        </p:spPr>
        <p:txBody>
          <a:bodyPr vert="horz" lIns="102398" tIns="51199" rIns="102398" bIns="51199" rtlCol="0" anchor="ctr"/>
          <a:lstStyle>
            <a:lvl1pPr algn="l">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3069" y="6224056"/>
            <a:ext cx="931333" cy="227543"/>
          </a:xfrm>
          <a:prstGeom prst="rect">
            <a:avLst/>
          </a:prstGeom>
        </p:spPr>
        <p:txBody>
          <a:bodyPr vert="horz" lIns="102398" tIns="51199" rIns="102398" bIns="51199" rtlCol="0" anchor="ctr"/>
          <a:lstStyle>
            <a:lvl1pPr algn="r">
              <a:defRPr sz="11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iming>
    <p:tnLst>
      <p:par>
        <p:cTn xmlns:p14="http://schemas.microsoft.com/office/powerpoint/2010/main" id="1" dur="indefinite" restart="never" nodeType="tmRoot"/>
      </p:par>
    </p:tnLst>
  </p:timing>
  <p:hf hdr="0" dt="0"/>
  <p:txStyles>
    <p:titleStyle>
      <a:lvl1pPr algn="l" defTabSz="511989" rtl="0" eaLnBrk="1" latinLnBrk="0" hangingPunct="1">
        <a:spcBef>
          <a:spcPct val="0"/>
        </a:spcBef>
        <a:buNone/>
        <a:defRPr sz="4000" b="1" kern="1200">
          <a:solidFill>
            <a:srgbClr val="004A8D"/>
          </a:solidFill>
          <a:latin typeface="+mj-lt"/>
          <a:ea typeface="+mj-ea"/>
          <a:cs typeface="+mj-cs"/>
        </a:defRPr>
      </a:lvl1pPr>
    </p:titleStyle>
    <p:bodyStyle>
      <a:lvl1pPr marL="0" indent="0" algn="l" defTabSz="511989" rtl="0" eaLnBrk="1" latinLnBrk="0" hangingPunct="1">
        <a:spcBef>
          <a:spcPts val="560"/>
        </a:spcBef>
        <a:buFont typeface="Arial"/>
        <a:buNone/>
        <a:defRPr sz="2700" kern="1200">
          <a:solidFill>
            <a:schemeClr val="accent1"/>
          </a:solidFill>
          <a:latin typeface="+mn-lt"/>
          <a:ea typeface="+mn-ea"/>
          <a:cs typeface="+mn-cs"/>
        </a:defRPr>
      </a:lvl1pPr>
      <a:lvl2pPr marL="831983" indent="-319993" algn="l" defTabSz="511989" rtl="0" eaLnBrk="1" latinLnBrk="0" hangingPunct="1">
        <a:spcBef>
          <a:spcPct val="20000"/>
        </a:spcBef>
        <a:buFont typeface="Arial"/>
        <a:buChar char="•"/>
        <a:defRPr sz="2700" kern="1200">
          <a:solidFill>
            <a:schemeClr val="accent1"/>
          </a:solidFill>
          <a:latin typeface="+mn-lt"/>
          <a:ea typeface="+mn-ea"/>
          <a:cs typeface="+mn-cs"/>
        </a:defRPr>
      </a:lvl2pPr>
      <a:lvl3pPr marL="1279973" indent="-255995" algn="l" defTabSz="511989" rtl="0" eaLnBrk="1" latinLnBrk="0" hangingPunct="1">
        <a:spcBef>
          <a:spcPct val="20000"/>
        </a:spcBef>
        <a:buFont typeface="Arial"/>
        <a:buChar char="•"/>
        <a:defRPr sz="2300" kern="1200">
          <a:solidFill>
            <a:schemeClr val="accent1"/>
          </a:solidFill>
          <a:latin typeface="+mn-lt"/>
          <a:ea typeface="+mn-ea"/>
          <a:cs typeface="+mn-cs"/>
        </a:defRPr>
      </a:lvl3pPr>
      <a:lvl4pPr marL="1791962" indent="-255995" algn="l" defTabSz="511989" rtl="0" eaLnBrk="1" latinLnBrk="0" hangingPunct="1">
        <a:spcBef>
          <a:spcPct val="20000"/>
        </a:spcBef>
        <a:buClr>
          <a:schemeClr val="bg1"/>
        </a:buClr>
        <a:buFont typeface="Lucida Grande"/>
        <a:buChar char="&gt;"/>
        <a:defRPr sz="2300" kern="1200">
          <a:solidFill>
            <a:schemeClr val="accent1"/>
          </a:solidFill>
          <a:latin typeface="+mn-lt"/>
          <a:ea typeface="+mn-ea"/>
          <a:cs typeface="+mn-cs"/>
        </a:defRPr>
      </a:lvl4pPr>
      <a:lvl5pPr marL="2303951" indent="-255995" algn="l" defTabSz="511989" rtl="0" eaLnBrk="1" latinLnBrk="0" hangingPunct="1">
        <a:spcBef>
          <a:spcPct val="20000"/>
        </a:spcBef>
        <a:buFont typeface="Arial"/>
        <a:buChar char="»"/>
        <a:defRPr sz="2300" kern="1200">
          <a:solidFill>
            <a:schemeClr val="accent1"/>
          </a:solidFill>
          <a:latin typeface="+mn-lt"/>
          <a:ea typeface="+mn-ea"/>
          <a:cs typeface="+mn-cs"/>
        </a:defRPr>
      </a:lvl5pPr>
      <a:lvl6pPr marL="2815940" indent="-255995" algn="l" defTabSz="511989" rtl="0" eaLnBrk="1" latinLnBrk="0" hangingPunct="1">
        <a:spcBef>
          <a:spcPct val="20000"/>
        </a:spcBef>
        <a:buFont typeface="Arial"/>
        <a:buChar char="•"/>
        <a:defRPr sz="2300" kern="1200">
          <a:solidFill>
            <a:schemeClr val="tx1"/>
          </a:solidFill>
          <a:latin typeface="+mn-lt"/>
          <a:ea typeface="+mn-ea"/>
          <a:cs typeface="+mn-cs"/>
        </a:defRPr>
      </a:lvl6pPr>
      <a:lvl7pPr marL="3327929" indent="-255995" algn="l" defTabSz="511989" rtl="0" eaLnBrk="1" latinLnBrk="0" hangingPunct="1">
        <a:spcBef>
          <a:spcPct val="20000"/>
        </a:spcBef>
        <a:buFont typeface="Arial"/>
        <a:buChar char="•"/>
        <a:defRPr sz="2300" kern="1200">
          <a:solidFill>
            <a:schemeClr val="tx1"/>
          </a:solidFill>
          <a:latin typeface="+mn-lt"/>
          <a:ea typeface="+mn-ea"/>
          <a:cs typeface="+mn-cs"/>
        </a:defRPr>
      </a:lvl7pPr>
      <a:lvl8pPr marL="3839918" indent="-255995" algn="l" defTabSz="511989" rtl="0" eaLnBrk="1" latinLnBrk="0" hangingPunct="1">
        <a:spcBef>
          <a:spcPct val="20000"/>
        </a:spcBef>
        <a:buFont typeface="Arial"/>
        <a:buChar char="•"/>
        <a:defRPr sz="2300" kern="1200">
          <a:solidFill>
            <a:schemeClr val="tx1"/>
          </a:solidFill>
          <a:latin typeface="+mn-lt"/>
          <a:ea typeface="+mn-ea"/>
          <a:cs typeface="+mn-cs"/>
        </a:defRPr>
      </a:lvl8pPr>
      <a:lvl9pPr marL="4351907" indent="-255995" algn="l" defTabSz="51198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102398" tIns="51199" rIns="102398" bIns="51199"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102398" tIns="51199" rIns="102398" bIns="51199"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57200" y="6493934"/>
            <a:ext cx="5562600" cy="227543"/>
          </a:xfrm>
          <a:prstGeom prst="rect">
            <a:avLst/>
          </a:prstGeom>
        </p:spPr>
        <p:txBody>
          <a:bodyPr vert="horz" lIns="102398" tIns="51199" rIns="102398" bIns="51199" rtlCol="0" anchor="ctr"/>
          <a:lstStyle>
            <a:lvl1pPr algn="l">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1" y="6493934"/>
            <a:ext cx="2133600" cy="227543"/>
          </a:xfrm>
          <a:prstGeom prst="rect">
            <a:avLst/>
          </a:prstGeom>
        </p:spPr>
        <p:txBody>
          <a:bodyPr vert="horz" lIns="102398" tIns="51199" rIns="102398" bIns="51199" rtlCol="0" anchor="ctr"/>
          <a:lstStyle>
            <a:lvl1pPr algn="r">
              <a:defRPr sz="1100">
                <a:solidFill>
                  <a:schemeClr val="tx1">
                    <a:tint val="75000"/>
                  </a:schemeClr>
                </a:solidFill>
              </a:defRPr>
            </a:lvl1pPr>
          </a:lstStyle>
          <a:p>
            <a:fld id="{AF84E19B-D82B-AB45-8F97-CE85449579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xmlns:p14="http://schemas.microsoft.com/office/powerpoint/2010/main" id="1" dur="indefinite" restart="never" nodeType="tmRoot"/>
      </p:par>
    </p:tnLst>
  </p:timing>
  <p:hf hdr="0" dt="0"/>
  <p:txStyles>
    <p:titleStyle>
      <a:lvl1pPr algn="l" defTabSz="511989" rtl="0" eaLnBrk="1" latinLnBrk="0" hangingPunct="1">
        <a:spcBef>
          <a:spcPct val="0"/>
        </a:spcBef>
        <a:buNone/>
        <a:defRPr sz="4000" b="1" kern="1200">
          <a:solidFill>
            <a:srgbClr val="004A8D"/>
          </a:solidFill>
          <a:latin typeface="+mj-lt"/>
          <a:ea typeface="+mj-ea"/>
          <a:cs typeface="+mj-cs"/>
        </a:defRPr>
      </a:lvl1pPr>
    </p:titleStyle>
    <p:bodyStyle>
      <a:lvl1pPr marL="0" indent="0" algn="l" defTabSz="511989" rtl="0" eaLnBrk="1" latinLnBrk="0" hangingPunct="1">
        <a:spcBef>
          <a:spcPts val="560"/>
        </a:spcBef>
        <a:buFont typeface="Arial"/>
        <a:buNone/>
        <a:defRPr sz="2700" kern="1200">
          <a:solidFill>
            <a:srgbClr val="004A8D"/>
          </a:solidFill>
          <a:latin typeface="+mn-lt"/>
          <a:ea typeface="+mn-ea"/>
          <a:cs typeface="+mn-cs"/>
        </a:defRPr>
      </a:lvl1pPr>
      <a:lvl2pPr marL="831983" indent="-319993" algn="l" defTabSz="511989" rtl="0" eaLnBrk="1" latinLnBrk="0" hangingPunct="1">
        <a:spcBef>
          <a:spcPct val="20000"/>
        </a:spcBef>
        <a:buFont typeface="Arial"/>
        <a:buChar char="•"/>
        <a:defRPr sz="2700" kern="1200">
          <a:solidFill>
            <a:srgbClr val="004A8D"/>
          </a:solidFill>
          <a:latin typeface="+mn-lt"/>
          <a:ea typeface="+mn-ea"/>
          <a:cs typeface="+mn-cs"/>
        </a:defRPr>
      </a:lvl2pPr>
      <a:lvl3pPr marL="1279973" indent="-255995" algn="l" defTabSz="511989" rtl="0" eaLnBrk="1" latinLnBrk="0" hangingPunct="1">
        <a:spcBef>
          <a:spcPct val="20000"/>
        </a:spcBef>
        <a:buFont typeface="Arial"/>
        <a:buChar char="•"/>
        <a:defRPr sz="2300" kern="1200">
          <a:solidFill>
            <a:srgbClr val="777877"/>
          </a:solidFill>
          <a:latin typeface="+mn-lt"/>
          <a:ea typeface="+mn-ea"/>
          <a:cs typeface="+mn-cs"/>
        </a:defRPr>
      </a:lvl3pPr>
      <a:lvl4pPr marL="1791962" indent="-255995" algn="l" defTabSz="511989" rtl="0" eaLnBrk="1" latinLnBrk="0" hangingPunct="1">
        <a:spcBef>
          <a:spcPct val="20000"/>
        </a:spcBef>
        <a:buClr>
          <a:schemeClr val="accent1"/>
        </a:buClr>
        <a:buFont typeface="Lucida Grande"/>
        <a:buChar char="&gt;"/>
        <a:defRPr sz="2300" kern="1200">
          <a:solidFill>
            <a:srgbClr val="777877"/>
          </a:solidFill>
          <a:latin typeface="+mn-lt"/>
          <a:ea typeface="+mn-ea"/>
          <a:cs typeface="+mn-cs"/>
        </a:defRPr>
      </a:lvl4pPr>
      <a:lvl5pPr marL="2303951" indent="-255995" algn="l" defTabSz="511989" rtl="0" eaLnBrk="1" latinLnBrk="0" hangingPunct="1">
        <a:spcBef>
          <a:spcPct val="20000"/>
        </a:spcBef>
        <a:buFont typeface="Arial"/>
        <a:buChar char="»"/>
        <a:defRPr sz="2300" kern="1200">
          <a:solidFill>
            <a:srgbClr val="777877"/>
          </a:solidFill>
          <a:latin typeface="+mn-lt"/>
          <a:ea typeface="+mn-ea"/>
          <a:cs typeface="+mn-cs"/>
        </a:defRPr>
      </a:lvl5pPr>
      <a:lvl6pPr marL="2815940" indent="-255995" algn="l" defTabSz="511989" rtl="0" eaLnBrk="1" latinLnBrk="0" hangingPunct="1">
        <a:spcBef>
          <a:spcPct val="20000"/>
        </a:spcBef>
        <a:buFont typeface="Arial"/>
        <a:buChar char="•"/>
        <a:defRPr sz="2300" kern="1200">
          <a:solidFill>
            <a:schemeClr val="tx1"/>
          </a:solidFill>
          <a:latin typeface="+mn-lt"/>
          <a:ea typeface="+mn-ea"/>
          <a:cs typeface="+mn-cs"/>
        </a:defRPr>
      </a:lvl6pPr>
      <a:lvl7pPr marL="3327929" indent="-255995" algn="l" defTabSz="511989" rtl="0" eaLnBrk="1" latinLnBrk="0" hangingPunct="1">
        <a:spcBef>
          <a:spcPct val="20000"/>
        </a:spcBef>
        <a:buFont typeface="Arial"/>
        <a:buChar char="•"/>
        <a:defRPr sz="2300" kern="1200">
          <a:solidFill>
            <a:schemeClr val="tx1"/>
          </a:solidFill>
          <a:latin typeface="+mn-lt"/>
          <a:ea typeface="+mn-ea"/>
          <a:cs typeface="+mn-cs"/>
        </a:defRPr>
      </a:lvl7pPr>
      <a:lvl8pPr marL="3839918" indent="-255995" algn="l" defTabSz="511989" rtl="0" eaLnBrk="1" latinLnBrk="0" hangingPunct="1">
        <a:spcBef>
          <a:spcPct val="20000"/>
        </a:spcBef>
        <a:buFont typeface="Arial"/>
        <a:buChar char="•"/>
        <a:defRPr sz="2300" kern="1200">
          <a:solidFill>
            <a:schemeClr val="tx1"/>
          </a:solidFill>
          <a:latin typeface="+mn-lt"/>
          <a:ea typeface="+mn-ea"/>
          <a:cs typeface="+mn-cs"/>
        </a:defRPr>
      </a:lvl8pPr>
      <a:lvl9pPr marL="4351907" indent="-255995" algn="l" defTabSz="51198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102398" tIns="51199" rIns="102398" bIns="51199"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102398" tIns="51199" rIns="102398" bIns="51199"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 id="2147483689" r:id="rId7"/>
  </p:sldLayoutIdLst>
  <p:timing>
    <p:tnLst>
      <p:par>
        <p:cTn xmlns:p14="http://schemas.microsoft.com/office/powerpoint/2010/main" id="1" dur="indefinite" restart="never" nodeType="tmRoot"/>
      </p:par>
    </p:tnLst>
  </p:timing>
  <p:hf hdr="0" dt="0"/>
  <p:txStyles>
    <p:titleStyle>
      <a:lvl1pPr algn="l" defTabSz="511989" rtl="0" eaLnBrk="1" latinLnBrk="0" hangingPunct="1">
        <a:spcBef>
          <a:spcPct val="0"/>
        </a:spcBef>
        <a:buNone/>
        <a:defRPr sz="4000" b="1" kern="1200">
          <a:solidFill>
            <a:schemeClr val="tx2"/>
          </a:solidFill>
          <a:latin typeface="+mj-lt"/>
          <a:ea typeface="+mj-ea"/>
          <a:cs typeface="+mj-cs"/>
        </a:defRPr>
      </a:lvl1pPr>
    </p:titleStyle>
    <p:bodyStyle>
      <a:lvl1pPr marL="0" indent="0" algn="l" defTabSz="511989" rtl="0" eaLnBrk="1" latinLnBrk="0" hangingPunct="1">
        <a:spcBef>
          <a:spcPts val="560"/>
        </a:spcBef>
        <a:buFont typeface="Arial"/>
        <a:buNone/>
        <a:defRPr sz="2700" kern="1200">
          <a:solidFill>
            <a:srgbClr val="004A8D"/>
          </a:solidFill>
          <a:latin typeface="+mn-lt"/>
          <a:ea typeface="+mn-ea"/>
          <a:cs typeface="+mn-cs"/>
        </a:defRPr>
      </a:lvl1pPr>
      <a:lvl2pPr marL="831983" indent="-319993" algn="l" defTabSz="511989" rtl="0" eaLnBrk="1" latinLnBrk="0" hangingPunct="1">
        <a:spcBef>
          <a:spcPct val="20000"/>
        </a:spcBef>
        <a:buFont typeface="Arial"/>
        <a:buChar char="•"/>
        <a:defRPr sz="2700" kern="1200">
          <a:solidFill>
            <a:srgbClr val="004A8D"/>
          </a:solidFill>
          <a:latin typeface="+mn-lt"/>
          <a:ea typeface="+mn-ea"/>
          <a:cs typeface="+mn-cs"/>
        </a:defRPr>
      </a:lvl2pPr>
      <a:lvl3pPr marL="1279973" indent="-255995" algn="l" defTabSz="511989" rtl="0" eaLnBrk="1" latinLnBrk="0" hangingPunct="1">
        <a:spcBef>
          <a:spcPct val="20000"/>
        </a:spcBef>
        <a:buFont typeface="Arial"/>
        <a:buChar char="•"/>
        <a:defRPr sz="2300" kern="1200">
          <a:solidFill>
            <a:srgbClr val="777877"/>
          </a:solidFill>
          <a:latin typeface="+mn-lt"/>
          <a:ea typeface="+mn-ea"/>
          <a:cs typeface="+mn-cs"/>
        </a:defRPr>
      </a:lvl3pPr>
      <a:lvl4pPr marL="1791962" indent="-255995" algn="l" defTabSz="511989" rtl="0" eaLnBrk="1" latinLnBrk="0" hangingPunct="1">
        <a:spcBef>
          <a:spcPct val="20000"/>
        </a:spcBef>
        <a:buClr>
          <a:schemeClr val="accent1"/>
        </a:buClr>
        <a:buFont typeface="Lucida Grande"/>
        <a:buChar char="&gt;"/>
        <a:defRPr sz="2300" kern="1200">
          <a:solidFill>
            <a:srgbClr val="777877"/>
          </a:solidFill>
          <a:latin typeface="+mn-lt"/>
          <a:ea typeface="+mn-ea"/>
          <a:cs typeface="+mn-cs"/>
        </a:defRPr>
      </a:lvl4pPr>
      <a:lvl5pPr marL="2303951" indent="-255995" algn="l" defTabSz="511989" rtl="0" eaLnBrk="1" latinLnBrk="0" hangingPunct="1">
        <a:spcBef>
          <a:spcPct val="20000"/>
        </a:spcBef>
        <a:buFont typeface="Arial"/>
        <a:buChar char="»"/>
        <a:defRPr sz="2300" kern="1200">
          <a:solidFill>
            <a:srgbClr val="777877"/>
          </a:solidFill>
          <a:latin typeface="+mn-lt"/>
          <a:ea typeface="+mn-ea"/>
          <a:cs typeface="+mn-cs"/>
        </a:defRPr>
      </a:lvl5pPr>
      <a:lvl6pPr marL="2815940" indent="-255995" algn="l" defTabSz="511989" rtl="0" eaLnBrk="1" latinLnBrk="0" hangingPunct="1">
        <a:spcBef>
          <a:spcPct val="20000"/>
        </a:spcBef>
        <a:buFont typeface="Arial"/>
        <a:buChar char="•"/>
        <a:defRPr sz="2300" kern="1200">
          <a:solidFill>
            <a:schemeClr val="tx1"/>
          </a:solidFill>
          <a:latin typeface="+mn-lt"/>
          <a:ea typeface="+mn-ea"/>
          <a:cs typeface="+mn-cs"/>
        </a:defRPr>
      </a:lvl6pPr>
      <a:lvl7pPr marL="3327929" indent="-255995" algn="l" defTabSz="511989" rtl="0" eaLnBrk="1" latinLnBrk="0" hangingPunct="1">
        <a:spcBef>
          <a:spcPct val="20000"/>
        </a:spcBef>
        <a:buFont typeface="Arial"/>
        <a:buChar char="•"/>
        <a:defRPr sz="2300" kern="1200">
          <a:solidFill>
            <a:schemeClr val="tx1"/>
          </a:solidFill>
          <a:latin typeface="+mn-lt"/>
          <a:ea typeface="+mn-ea"/>
          <a:cs typeface="+mn-cs"/>
        </a:defRPr>
      </a:lvl7pPr>
      <a:lvl8pPr marL="3839918" indent="-255995" algn="l" defTabSz="511989" rtl="0" eaLnBrk="1" latinLnBrk="0" hangingPunct="1">
        <a:spcBef>
          <a:spcPct val="20000"/>
        </a:spcBef>
        <a:buFont typeface="Arial"/>
        <a:buChar char="•"/>
        <a:defRPr sz="2300" kern="1200">
          <a:solidFill>
            <a:schemeClr val="tx1"/>
          </a:solidFill>
          <a:latin typeface="+mn-lt"/>
          <a:ea typeface="+mn-ea"/>
          <a:cs typeface="+mn-cs"/>
        </a:defRPr>
      </a:lvl8pPr>
      <a:lvl9pPr marL="4351907" indent="-255995" algn="l" defTabSz="51198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9"/>
            <a:ext cx="8229600" cy="1143000"/>
          </a:xfrm>
          <a:prstGeom prst="rect">
            <a:avLst/>
          </a:prstGeom>
        </p:spPr>
        <p:txBody>
          <a:bodyPr vert="horz" lIns="102398" tIns="51199" rIns="102398" bIns="51199" rtlCol="0" anchor="t">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1" y="1600200"/>
            <a:ext cx="8229600" cy="4334933"/>
          </a:xfrm>
          <a:prstGeom prst="rect">
            <a:avLst/>
          </a:prstGeom>
        </p:spPr>
        <p:txBody>
          <a:bodyPr vert="horz" lIns="102398" tIns="51199" rIns="102398" bIns="51199"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57200" y="6477001"/>
            <a:ext cx="4699000" cy="244475"/>
          </a:xfrm>
          <a:prstGeom prst="rect">
            <a:avLst/>
          </a:prstGeom>
        </p:spPr>
        <p:txBody>
          <a:bodyPr vert="horz" lIns="102398" tIns="51199" rIns="102398" bIns="51199" rtlCol="0" anchor="ctr"/>
          <a:lstStyle>
            <a:lvl1pPr algn="l">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57800" y="6477001"/>
            <a:ext cx="965200" cy="244475"/>
          </a:xfrm>
          <a:prstGeom prst="rect">
            <a:avLst/>
          </a:prstGeom>
        </p:spPr>
        <p:txBody>
          <a:bodyPr vert="horz" lIns="102398" tIns="51199" rIns="102398" bIns="51199" rtlCol="0" anchor="ctr"/>
          <a:lstStyle>
            <a:lvl1pPr algn="r">
              <a:defRPr sz="1100">
                <a:solidFill>
                  <a:schemeClr val="tx1">
                    <a:tint val="75000"/>
                  </a:schemeClr>
                </a:solidFill>
              </a:defRPr>
            </a:lvl1pPr>
          </a:lstStyle>
          <a:p>
            <a:fld id="{6936A965-BE18-DA4B-B9B1-3D3097AE78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9" r:id="rId6"/>
    <p:sldLayoutId id="2147483680" r:id="rId7"/>
    <p:sldLayoutId id="2147483710" r:id="rId8"/>
  </p:sldLayoutIdLst>
  <p:hf hdr="0" dt="0"/>
  <p:txStyles>
    <p:titleStyle>
      <a:lvl1pPr algn="l" defTabSz="511989" rtl="0" eaLnBrk="1" latinLnBrk="0" hangingPunct="1">
        <a:spcBef>
          <a:spcPct val="0"/>
        </a:spcBef>
        <a:buNone/>
        <a:defRPr sz="4000" b="1" kern="1200">
          <a:solidFill>
            <a:schemeClr val="tx2"/>
          </a:solidFill>
          <a:latin typeface="+mj-lt"/>
          <a:ea typeface="+mj-ea"/>
          <a:cs typeface="+mj-cs"/>
        </a:defRPr>
      </a:lvl1pPr>
    </p:titleStyle>
    <p:bodyStyle>
      <a:lvl1pPr marL="0" indent="0" algn="l" defTabSz="511989" rtl="0" eaLnBrk="1" latinLnBrk="0" hangingPunct="1">
        <a:spcBef>
          <a:spcPct val="20000"/>
        </a:spcBef>
        <a:buFont typeface="Arial"/>
        <a:buNone/>
        <a:defRPr sz="2700" kern="1200">
          <a:solidFill>
            <a:schemeClr val="tx2"/>
          </a:solidFill>
          <a:latin typeface="+mn-lt"/>
          <a:ea typeface="+mn-ea"/>
          <a:cs typeface="+mn-cs"/>
        </a:defRPr>
      </a:lvl1pPr>
      <a:lvl2pPr marL="831983" indent="-319993" algn="l" defTabSz="511989" rtl="0" eaLnBrk="1" latinLnBrk="0" hangingPunct="1">
        <a:spcBef>
          <a:spcPct val="20000"/>
        </a:spcBef>
        <a:buFont typeface="Arial"/>
        <a:buChar char="•"/>
        <a:defRPr sz="2700" kern="1200">
          <a:solidFill>
            <a:schemeClr val="tx2"/>
          </a:solidFill>
          <a:latin typeface="+mn-lt"/>
          <a:ea typeface="+mn-ea"/>
          <a:cs typeface="+mn-cs"/>
        </a:defRPr>
      </a:lvl2pPr>
      <a:lvl3pPr marL="1279973" indent="-255995" algn="l" defTabSz="511989" rtl="0" eaLnBrk="1" latinLnBrk="0" hangingPunct="1">
        <a:spcBef>
          <a:spcPct val="20000"/>
        </a:spcBef>
        <a:buFont typeface="Arial"/>
        <a:buChar char="•"/>
        <a:defRPr sz="2300" kern="1200">
          <a:solidFill>
            <a:srgbClr val="777877"/>
          </a:solidFill>
          <a:latin typeface="+mn-lt"/>
          <a:ea typeface="+mn-ea"/>
          <a:cs typeface="+mn-cs"/>
        </a:defRPr>
      </a:lvl3pPr>
      <a:lvl4pPr marL="1791962" indent="-255995" algn="l" defTabSz="511989" rtl="0" eaLnBrk="1" latinLnBrk="0" hangingPunct="1">
        <a:spcBef>
          <a:spcPct val="20000"/>
        </a:spcBef>
        <a:buFont typeface="Lucida Grande"/>
        <a:buChar char="&gt;"/>
        <a:defRPr sz="2300" kern="1200">
          <a:solidFill>
            <a:srgbClr val="777877"/>
          </a:solidFill>
          <a:latin typeface="+mn-lt"/>
          <a:ea typeface="+mn-ea"/>
          <a:cs typeface="+mn-cs"/>
        </a:defRPr>
      </a:lvl4pPr>
      <a:lvl5pPr marL="2303951" indent="-255995" algn="l" defTabSz="511989" rtl="0" eaLnBrk="1" latinLnBrk="0" hangingPunct="1">
        <a:spcBef>
          <a:spcPct val="20000"/>
        </a:spcBef>
        <a:buFont typeface="Arial"/>
        <a:buChar char="»"/>
        <a:defRPr sz="2300" kern="1200">
          <a:solidFill>
            <a:srgbClr val="777877"/>
          </a:solidFill>
          <a:latin typeface="+mn-lt"/>
          <a:ea typeface="+mn-ea"/>
          <a:cs typeface="+mn-cs"/>
        </a:defRPr>
      </a:lvl5pPr>
      <a:lvl6pPr marL="2815940" indent="-255995" algn="l" defTabSz="511989" rtl="0" eaLnBrk="1" latinLnBrk="0" hangingPunct="1">
        <a:spcBef>
          <a:spcPct val="20000"/>
        </a:spcBef>
        <a:buFont typeface="Arial"/>
        <a:buChar char="•"/>
        <a:defRPr sz="2300" kern="1200">
          <a:solidFill>
            <a:schemeClr val="tx1"/>
          </a:solidFill>
          <a:latin typeface="+mn-lt"/>
          <a:ea typeface="+mn-ea"/>
          <a:cs typeface="+mn-cs"/>
        </a:defRPr>
      </a:lvl6pPr>
      <a:lvl7pPr marL="3327929" indent="-255995" algn="l" defTabSz="511989" rtl="0" eaLnBrk="1" latinLnBrk="0" hangingPunct="1">
        <a:spcBef>
          <a:spcPct val="20000"/>
        </a:spcBef>
        <a:buFont typeface="Arial"/>
        <a:buChar char="•"/>
        <a:defRPr sz="2300" kern="1200">
          <a:solidFill>
            <a:schemeClr val="tx1"/>
          </a:solidFill>
          <a:latin typeface="+mn-lt"/>
          <a:ea typeface="+mn-ea"/>
          <a:cs typeface="+mn-cs"/>
        </a:defRPr>
      </a:lvl7pPr>
      <a:lvl8pPr marL="3839918" indent="-255995" algn="l" defTabSz="511989" rtl="0" eaLnBrk="1" latinLnBrk="0" hangingPunct="1">
        <a:spcBef>
          <a:spcPct val="20000"/>
        </a:spcBef>
        <a:buFont typeface="Arial"/>
        <a:buChar char="•"/>
        <a:defRPr sz="2300" kern="1200">
          <a:solidFill>
            <a:schemeClr val="tx1"/>
          </a:solidFill>
          <a:latin typeface="+mn-lt"/>
          <a:ea typeface="+mn-ea"/>
          <a:cs typeface="+mn-cs"/>
        </a:defRPr>
      </a:lvl8pPr>
      <a:lvl9pPr marL="4351907" indent="-255995" algn="l" defTabSz="511989"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89" rtl="0" eaLnBrk="1" latinLnBrk="0" hangingPunct="1">
        <a:defRPr sz="2000" kern="1200">
          <a:solidFill>
            <a:schemeClr val="tx1"/>
          </a:solidFill>
          <a:latin typeface="+mn-lt"/>
          <a:ea typeface="+mn-ea"/>
          <a:cs typeface="+mn-cs"/>
        </a:defRPr>
      </a:lvl1pPr>
      <a:lvl2pPr marL="511989" algn="l" defTabSz="511989" rtl="0" eaLnBrk="1" latinLnBrk="0" hangingPunct="1">
        <a:defRPr sz="2000" kern="1200">
          <a:solidFill>
            <a:schemeClr val="tx1"/>
          </a:solidFill>
          <a:latin typeface="+mn-lt"/>
          <a:ea typeface="+mn-ea"/>
          <a:cs typeface="+mn-cs"/>
        </a:defRPr>
      </a:lvl2pPr>
      <a:lvl3pPr marL="1023978" algn="l" defTabSz="511989" rtl="0" eaLnBrk="1" latinLnBrk="0" hangingPunct="1">
        <a:defRPr sz="2000" kern="1200">
          <a:solidFill>
            <a:schemeClr val="tx1"/>
          </a:solidFill>
          <a:latin typeface="+mn-lt"/>
          <a:ea typeface="+mn-ea"/>
          <a:cs typeface="+mn-cs"/>
        </a:defRPr>
      </a:lvl3pPr>
      <a:lvl4pPr marL="1535967" algn="l" defTabSz="511989" rtl="0" eaLnBrk="1" latinLnBrk="0" hangingPunct="1">
        <a:defRPr sz="2000" kern="1200">
          <a:solidFill>
            <a:schemeClr val="tx1"/>
          </a:solidFill>
          <a:latin typeface="+mn-lt"/>
          <a:ea typeface="+mn-ea"/>
          <a:cs typeface="+mn-cs"/>
        </a:defRPr>
      </a:lvl4pPr>
      <a:lvl5pPr marL="2047957" algn="l" defTabSz="511989" rtl="0" eaLnBrk="1" latinLnBrk="0" hangingPunct="1">
        <a:defRPr sz="2000" kern="1200">
          <a:solidFill>
            <a:schemeClr val="tx1"/>
          </a:solidFill>
          <a:latin typeface="+mn-lt"/>
          <a:ea typeface="+mn-ea"/>
          <a:cs typeface="+mn-cs"/>
        </a:defRPr>
      </a:lvl5pPr>
      <a:lvl6pPr marL="2559946" algn="l" defTabSz="511989" rtl="0" eaLnBrk="1" latinLnBrk="0" hangingPunct="1">
        <a:defRPr sz="2000" kern="1200">
          <a:solidFill>
            <a:schemeClr val="tx1"/>
          </a:solidFill>
          <a:latin typeface="+mn-lt"/>
          <a:ea typeface="+mn-ea"/>
          <a:cs typeface="+mn-cs"/>
        </a:defRPr>
      </a:lvl6pPr>
      <a:lvl7pPr marL="3071935" algn="l" defTabSz="511989" rtl="0" eaLnBrk="1" latinLnBrk="0" hangingPunct="1">
        <a:defRPr sz="2000" kern="1200">
          <a:solidFill>
            <a:schemeClr val="tx1"/>
          </a:solidFill>
          <a:latin typeface="+mn-lt"/>
          <a:ea typeface="+mn-ea"/>
          <a:cs typeface="+mn-cs"/>
        </a:defRPr>
      </a:lvl7pPr>
      <a:lvl8pPr marL="3583924" algn="l" defTabSz="511989" rtl="0" eaLnBrk="1" latinLnBrk="0" hangingPunct="1">
        <a:defRPr sz="2000" kern="1200">
          <a:solidFill>
            <a:schemeClr val="tx1"/>
          </a:solidFill>
          <a:latin typeface="+mn-lt"/>
          <a:ea typeface="+mn-ea"/>
          <a:cs typeface="+mn-cs"/>
        </a:defRPr>
      </a:lvl8pPr>
      <a:lvl9pPr marL="4095913" algn="l" defTabSz="51198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1828800"/>
            <a:ext cx="9144000" cy="2816477"/>
          </a:xfrm>
        </p:spPr>
        <p:txBody>
          <a:bodyPr>
            <a:normAutofit fontScale="90000"/>
          </a:bodyPr>
          <a:lstStyle/>
          <a:p>
            <a:pPr algn="ctr"/>
            <a:r>
              <a:rPr lang="en-AU" dirty="0" smtClean="0"/>
              <a:t>ARC And Discovery (DP19) Workshop</a:t>
            </a:r>
            <a:r>
              <a:rPr lang="en-US" dirty="0" smtClean="0"/>
              <a:t/>
            </a:r>
            <a:br>
              <a:rPr lang="en-US" dirty="0" smtClean="0"/>
            </a:br>
            <a:r>
              <a:rPr lang="en-US" dirty="0" smtClean="0"/>
              <a:t/>
            </a:r>
            <a:br>
              <a:rPr lang="en-US" dirty="0" smtClean="0"/>
            </a:br>
            <a:r>
              <a:rPr lang="en-US" sz="3100" dirty="0" smtClean="0"/>
              <a:t>October 2017</a:t>
            </a:r>
            <a:br>
              <a:rPr lang="en-US" sz="3100" dirty="0" smtClean="0"/>
            </a:br>
            <a:endParaRPr lang="en-US" sz="3600" dirty="0"/>
          </a:p>
        </p:txBody>
      </p:sp>
      <p:sp>
        <p:nvSpPr>
          <p:cNvPr id="9" name="Subtitle 8"/>
          <p:cNvSpPr>
            <a:spLocks noGrp="1"/>
          </p:cNvSpPr>
          <p:nvPr>
            <p:ph type="subTitle" idx="1"/>
          </p:nvPr>
        </p:nvSpPr>
        <p:spPr>
          <a:xfrm>
            <a:off x="685800" y="4927599"/>
            <a:ext cx="7772400" cy="660401"/>
          </a:xfrm>
        </p:spPr>
        <p:txBody>
          <a:bodyPr>
            <a:normAutofit/>
          </a:bodyPr>
          <a:lstStyle/>
          <a:p>
            <a:pPr algn="ctr"/>
            <a:r>
              <a:rPr lang="en-US" sz="2800" b="1" dirty="0" smtClean="0"/>
              <a:t>Leigh Sullivan</a:t>
            </a:r>
          </a:p>
        </p:txBody>
      </p:sp>
      <p:sp>
        <p:nvSpPr>
          <p:cNvPr id="2" name="Rectangle 1"/>
          <p:cNvSpPr/>
          <p:nvPr/>
        </p:nvSpPr>
        <p:spPr>
          <a:xfrm>
            <a:off x="4721875" y="389659"/>
            <a:ext cx="4066525" cy="381866"/>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lIns="57598" tIns="28799" rIns="57598" bIns="28799" rtlCol="0" anchor="ctr"/>
          <a:lstStyle/>
          <a:p>
            <a:pPr algn="ctr"/>
            <a:endParaRPr lang="en-AU" dirty="0"/>
          </a:p>
        </p:txBody>
      </p:sp>
      <p:sp>
        <p:nvSpPr>
          <p:cNvPr id="3" name="TextBox 2"/>
          <p:cNvSpPr txBox="1"/>
          <p:nvPr/>
        </p:nvSpPr>
        <p:spPr>
          <a:xfrm>
            <a:off x="2413001" y="280779"/>
            <a:ext cx="6724546" cy="365937"/>
          </a:xfrm>
          <a:prstGeom prst="rect">
            <a:avLst/>
          </a:prstGeom>
          <a:noFill/>
        </p:spPr>
        <p:txBody>
          <a:bodyPr wrap="square" lIns="57598" tIns="28799" rIns="57598" bIns="28799" rtlCol="0">
            <a:spAutoFit/>
          </a:bodyPr>
          <a:lstStyle/>
          <a:p>
            <a:r>
              <a:rPr lang="en-AU" dirty="0" smtClean="0"/>
              <a:t>Office of Deputy Vice-Chancellor (Research &amp; Innovation)</a:t>
            </a:r>
            <a:endParaRPr lang="en-AU" dirty="0"/>
          </a:p>
        </p:txBody>
      </p:sp>
    </p:spTree>
    <p:extLst>
      <p:ext uri="{BB962C8B-B14F-4D97-AF65-F5344CB8AC3E}">
        <p14:creationId xmlns:p14="http://schemas.microsoft.com/office/powerpoint/2010/main" val="21717360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6829"/>
            <a:ext cx="8229600" cy="2271594"/>
          </a:xfrm>
        </p:spPr>
        <p:txBody>
          <a:bodyPr/>
          <a:lstStyle/>
          <a:p>
            <a:pPr marL="0" lvl="0" indent="0" algn="ctr">
              <a:buNone/>
            </a:pPr>
            <a:endParaRPr lang="en-US" dirty="0" smtClean="0">
              <a:solidFill>
                <a:prstClr val="black"/>
              </a:solidFill>
              <a:latin typeface="Arial" pitchFamily="34" charset="0"/>
              <a:cs typeface="Arial" pitchFamily="34" charset="0"/>
            </a:endParaRPr>
          </a:p>
          <a:p>
            <a:pPr marL="0" lvl="0" indent="0" algn="ctr">
              <a:buNone/>
            </a:pPr>
            <a:endParaRPr lang="en-US" dirty="0">
              <a:solidFill>
                <a:prstClr val="black"/>
              </a:solidFill>
              <a:latin typeface="Arial" pitchFamily="34" charset="0"/>
              <a:cs typeface="Arial" pitchFamily="34" charset="0"/>
            </a:endParaRPr>
          </a:p>
        </p:txBody>
      </p:sp>
      <p:sp>
        <p:nvSpPr>
          <p:cNvPr id="5" name="TextBox 4"/>
          <p:cNvSpPr txBox="1"/>
          <p:nvPr/>
        </p:nvSpPr>
        <p:spPr>
          <a:xfrm>
            <a:off x="596765" y="1544397"/>
            <a:ext cx="8382881" cy="3416320"/>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prstClr val="black"/>
                </a:solidFill>
              </a:rPr>
              <a:t>Each application to DP Panel largely determined by </a:t>
            </a:r>
            <a:r>
              <a:rPr lang="en-AU" sz="2800" dirty="0" err="1" smtClean="0">
                <a:solidFill>
                  <a:prstClr val="black"/>
                </a:solidFill>
              </a:rPr>
              <a:t>FoR</a:t>
            </a:r>
            <a:r>
              <a:rPr lang="en-AU" sz="2800" dirty="0" smtClean="0">
                <a:solidFill>
                  <a:prstClr val="black"/>
                </a:solidFill>
              </a:rPr>
              <a:t> codes in application.</a:t>
            </a:r>
          </a:p>
          <a:p>
            <a:pPr marL="285750" indent="-285750">
              <a:buFont typeface="Arial" panose="020B0604020202020204" pitchFamily="34" charset="0"/>
              <a:buChar char="•"/>
            </a:pPr>
            <a:endParaRPr lang="en-AU" sz="2800" dirty="0" smtClean="0">
              <a:solidFill>
                <a:prstClr val="black"/>
              </a:solidFill>
            </a:endParaRPr>
          </a:p>
          <a:p>
            <a:pPr marL="285750" indent="-285750">
              <a:buFont typeface="Arial" panose="020B0604020202020204" pitchFamily="34" charset="0"/>
              <a:buChar char="•"/>
            </a:pPr>
            <a:r>
              <a:rPr lang="en-AU" sz="2800" dirty="0" smtClean="0">
                <a:solidFill>
                  <a:prstClr val="black"/>
                </a:solidFill>
              </a:rPr>
              <a:t>Each application allocated to 2 DP Panel Members (generally in that </a:t>
            </a:r>
            <a:r>
              <a:rPr lang="en-AU" sz="2800" dirty="0" err="1" smtClean="0">
                <a:solidFill>
                  <a:prstClr val="black"/>
                </a:solidFill>
              </a:rPr>
              <a:t>FoR</a:t>
            </a:r>
            <a:r>
              <a:rPr lang="en-AU" sz="2800" dirty="0" smtClean="0">
                <a:solidFill>
                  <a:prstClr val="black"/>
                </a:solidFill>
              </a:rPr>
              <a:t>), one who has carriage. </a:t>
            </a:r>
            <a:r>
              <a:rPr lang="en-AU" sz="2400" dirty="0">
                <a:solidFill>
                  <a:prstClr val="black"/>
                </a:solidFill>
              </a:rPr>
              <a:t>(i.e. you largely determine </a:t>
            </a:r>
            <a:r>
              <a:rPr lang="en-AU" sz="2400" u="sng" dirty="0" smtClean="0">
                <a:solidFill>
                  <a:prstClr val="black"/>
                </a:solidFill>
              </a:rPr>
              <a:t>which</a:t>
            </a:r>
            <a:r>
              <a:rPr lang="en-AU" sz="2400" dirty="0" smtClean="0">
                <a:solidFill>
                  <a:prstClr val="black"/>
                </a:solidFill>
              </a:rPr>
              <a:t> </a:t>
            </a:r>
            <a:r>
              <a:rPr lang="en-AU" sz="2400" dirty="0" smtClean="0">
                <a:solidFill>
                  <a:prstClr val="black"/>
                </a:solidFill>
              </a:rPr>
              <a:t>College of Experts Panel </a:t>
            </a:r>
            <a:r>
              <a:rPr lang="en-AU" sz="2400" dirty="0">
                <a:solidFill>
                  <a:prstClr val="black"/>
                </a:solidFill>
              </a:rPr>
              <a:t>assesses your application (this can be critical!)</a:t>
            </a:r>
            <a:endParaRPr lang="en-AU" sz="2400" dirty="0" smtClean="0">
              <a:solidFill>
                <a:prstClr val="black"/>
              </a:solidFill>
            </a:endParaRPr>
          </a:p>
        </p:txBody>
      </p:sp>
      <p:sp>
        <p:nvSpPr>
          <p:cNvPr id="2" name="Rectangle 1"/>
          <p:cNvSpPr/>
          <p:nvPr/>
        </p:nvSpPr>
        <p:spPr>
          <a:xfrm>
            <a:off x="829057" y="405063"/>
            <a:ext cx="7232043" cy="646331"/>
          </a:xfrm>
          <a:prstGeom prst="rect">
            <a:avLst/>
          </a:prstGeom>
        </p:spPr>
        <p:txBody>
          <a:bodyPr wrap="none">
            <a:spAutoFit/>
          </a:bodyPr>
          <a:lstStyle/>
          <a:p>
            <a:r>
              <a:rPr lang="en-AU" sz="3600" dirty="0">
                <a:solidFill>
                  <a:srgbClr val="00376A"/>
                </a:solidFill>
              </a:rPr>
              <a:t>The ARC DP Assessment Process</a:t>
            </a:r>
          </a:p>
        </p:txBody>
      </p:sp>
    </p:spTree>
    <p:extLst>
      <p:ext uri="{BB962C8B-B14F-4D97-AF65-F5344CB8AC3E}">
        <p14:creationId xmlns:p14="http://schemas.microsoft.com/office/powerpoint/2010/main" val="5623303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ld-footer.jpeg"/>
          <p:cNvPicPr>
            <a:picLocks noChangeAspect="1"/>
          </p:cNvPicPr>
          <p:nvPr/>
        </p:nvPicPr>
        <p:blipFill>
          <a:blip r:embed="rId3" cstate="print"/>
          <a:stretch>
            <a:fillRect/>
          </a:stretch>
        </p:blipFill>
        <p:spPr>
          <a:xfrm>
            <a:off x="285720" y="6590131"/>
            <a:ext cx="8636000" cy="128588"/>
          </a:xfrm>
          <a:prstGeom prst="rect">
            <a:avLst/>
          </a:prstGeom>
        </p:spPr>
      </p:pic>
      <p:sp>
        <p:nvSpPr>
          <p:cNvPr id="11" name="Title 1"/>
          <p:cNvSpPr txBox="1">
            <a:spLocks/>
          </p:cNvSpPr>
          <p:nvPr/>
        </p:nvSpPr>
        <p:spPr>
          <a:xfrm>
            <a:off x="380971" y="1340769"/>
            <a:ext cx="8229600" cy="5184576"/>
          </a:xfrm>
          <a:prstGeom prst="rect">
            <a:avLst/>
          </a:prstGeom>
        </p:spPr>
        <p:txBody>
          <a:bodyPr vert="horz" lIns="91440" tIns="45720" rIns="91440" bIns="45720" rtlCol="0" anchor="ctr">
            <a:normAutofit/>
          </a:bodyPr>
          <a:lstStyle/>
          <a:p>
            <a:pPr marL="342900" indent="-342900" defTabSz="914400" fontAlgn="base">
              <a:spcBef>
                <a:spcPts val="600"/>
              </a:spcBef>
              <a:spcAft>
                <a:spcPts val="600"/>
              </a:spcAft>
              <a:buFont typeface="Arial" pitchFamily="34" charset="0"/>
              <a:buChar char="•"/>
              <a:defRPr/>
            </a:pPr>
            <a:endParaRPr lang="en-AU" sz="2000" dirty="0">
              <a:solidFill>
                <a:srgbClr val="000066"/>
              </a:solidFill>
              <a:latin typeface="Arial" pitchFamily="34" charset="0"/>
              <a:ea typeface="Arial Unicode MS" pitchFamily="34" charset="-128"/>
              <a:cs typeface="Arial" pitchFamily="34" charset="0"/>
            </a:endParaRPr>
          </a:p>
        </p:txBody>
      </p:sp>
      <p:sp>
        <p:nvSpPr>
          <p:cNvPr id="15" name="Content Placeholder 2"/>
          <p:cNvSpPr txBox="1">
            <a:spLocks/>
          </p:cNvSpPr>
          <p:nvPr/>
        </p:nvSpPr>
        <p:spPr>
          <a:xfrm>
            <a:off x="0" y="4822042"/>
            <a:ext cx="8096307" cy="1500198"/>
          </a:xfrm>
          <a:prstGeom prst="rect">
            <a:avLst/>
          </a:prstGeom>
        </p:spPr>
        <p:txBody>
          <a:bodyPr vert="horz" lIns="91440" tIns="45720" rIns="91440" bIns="45720" rtlCol="0">
            <a:noAutofit/>
          </a:bodyPr>
          <a:lstStyle/>
          <a:p>
            <a:pPr marL="901700" indent="-457200" defTabSz="914400">
              <a:spcBef>
                <a:spcPct val="20000"/>
              </a:spcBef>
              <a:buFont typeface="Wingdings" pitchFamily="2" charset="2"/>
              <a:buChar char="q"/>
              <a:defRPr/>
            </a:pPr>
            <a:endParaRPr lang="en-AU" dirty="0" smtClean="0">
              <a:solidFill>
                <a:srgbClr val="FF0000"/>
              </a:solidFill>
            </a:endParaRPr>
          </a:p>
        </p:txBody>
      </p:sp>
      <p:sp>
        <p:nvSpPr>
          <p:cNvPr id="16" name="Title 1"/>
          <p:cNvSpPr txBox="1">
            <a:spLocks/>
          </p:cNvSpPr>
          <p:nvPr/>
        </p:nvSpPr>
        <p:spPr>
          <a:xfrm>
            <a:off x="692120" y="4393414"/>
            <a:ext cx="8229600" cy="428628"/>
          </a:xfrm>
          <a:prstGeom prst="rect">
            <a:avLst/>
          </a:prstGeom>
        </p:spPr>
        <p:txBody>
          <a:bodyPr vert="horz" lIns="91440" tIns="45720" rIns="91440" bIns="45720" rtlCol="0" anchor="ctr">
            <a:normAutofit lnSpcReduction="10000"/>
          </a:bodyPr>
          <a:lstStyle/>
          <a:p>
            <a:pPr algn="ctr" defTabSz="914400">
              <a:spcBef>
                <a:spcPct val="0"/>
              </a:spcBef>
              <a:defRPr/>
            </a:pPr>
            <a:endParaRPr lang="en-AU" sz="2400" dirty="0" smtClean="0">
              <a:solidFill>
                <a:srgbClr val="000066"/>
              </a:solidFill>
            </a:endParaRPr>
          </a:p>
        </p:txBody>
      </p:sp>
      <p:sp>
        <p:nvSpPr>
          <p:cNvPr id="8" name="Rectangle 7"/>
          <p:cNvSpPr/>
          <p:nvPr/>
        </p:nvSpPr>
        <p:spPr>
          <a:xfrm>
            <a:off x="285720" y="2204864"/>
            <a:ext cx="2426232" cy="1728192"/>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ARC sends application to expert assessors in the field (4-8); COE members independently assess</a:t>
            </a:r>
            <a:endParaRPr lang="en-AU" sz="1800" dirty="0"/>
          </a:p>
        </p:txBody>
      </p:sp>
      <p:sp>
        <p:nvSpPr>
          <p:cNvPr id="13" name="Rectangle 12"/>
          <p:cNvSpPr/>
          <p:nvPr/>
        </p:nvSpPr>
        <p:spPr>
          <a:xfrm>
            <a:off x="3690361" y="2204863"/>
            <a:ext cx="1985827" cy="1728193"/>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Assessors’ reports received and sent to applicant and their </a:t>
            </a:r>
            <a:r>
              <a:rPr lang="en-AU" sz="1800" dirty="0" smtClean="0"/>
              <a:t>university by ARC </a:t>
            </a:r>
            <a:endParaRPr lang="en-AU" sz="1800" dirty="0"/>
          </a:p>
        </p:txBody>
      </p:sp>
      <p:sp>
        <p:nvSpPr>
          <p:cNvPr id="17" name="Rectangle 16"/>
          <p:cNvSpPr/>
          <p:nvPr/>
        </p:nvSpPr>
        <p:spPr>
          <a:xfrm>
            <a:off x="6738682" y="188640"/>
            <a:ext cx="2183038" cy="1655157"/>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ARC Executive Director assigns application to  2 members of the College of Experts (COE)</a:t>
            </a:r>
          </a:p>
        </p:txBody>
      </p:sp>
      <p:sp>
        <p:nvSpPr>
          <p:cNvPr id="19" name="Right Arrow 18"/>
          <p:cNvSpPr/>
          <p:nvPr/>
        </p:nvSpPr>
        <p:spPr>
          <a:xfrm>
            <a:off x="5663826" y="856137"/>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Right Arrow 19"/>
          <p:cNvSpPr/>
          <p:nvPr/>
        </p:nvSpPr>
        <p:spPr>
          <a:xfrm>
            <a:off x="2711952" y="2718195"/>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Rectangle 20"/>
          <p:cNvSpPr/>
          <p:nvPr/>
        </p:nvSpPr>
        <p:spPr>
          <a:xfrm>
            <a:off x="285720" y="188640"/>
            <a:ext cx="2426232" cy="1655157"/>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Application sent to Research Services  by due date</a:t>
            </a:r>
            <a:endParaRPr lang="en-AU" sz="1800" dirty="0"/>
          </a:p>
        </p:txBody>
      </p:sp>
      <p:sp>
        <p:nvSpPr>
          <p:cNvPr id="22" name="Right Arrow 21"/>
          <p:cNvSpPr/>
          <p:nvPr/>
        </p:nvSpPr>
        <p:spPr>
          <a:xfrm>
            <a:off x="2722850" y="786992"/>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Rectangle 22"/>
          <p:cNvSpPr/>
          <p:nvPr/>
        </p:nvSpPr>
        <p:spPr>
          <a:xfrm>
            <a:off x="3701258" y="188640"/>
            <a:ext cx="1974930" cy="1655158"/>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Application submitted to ARC by </a:t>
            </a:r>
            <a:r>
              <a:rPr lang="en-AU" sz="1800" dirty="0" smtClean="0"/>
              <a:t>Research Services via </a:t>
            </a:r>
            <a:r>
              <a:rPr lang="en-AU" sz="1800" dirty="0"/>
              <a:t>RMS system</a:t>
            </a:r>
          </a:p>
        </p:txBody>
      </p:sp>
      <p:cxnSp>
        <p:nvCxnSpPr>
          <p:cNvPr id="14" name="Elbow Connector 13"/>
          <p:cNvCxnSpPr/>
          <p:nvPr/>
        </p:nvCxnSpPr>
        <p:spPr>
          <a:xfrm rot="5400000">
            <a:off x="4605103" y="-1237304"/>
            <a:ext cx="143997" cy="6306201"/>
          </a:xfrm>
          <a:prstGeom prst="bentConnector2">
            <a:avLst/>
          </a:prstGeom>
          <a:ln w="38100" cmpd="sng">
            <a:solidFill>
              <a:srgbClr val="4E67C8"/>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1498836" y="1987795"/>
            <a:ext cx="25165" cy="217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84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6829"/>
            <a:ext cx="8229600" cy="2271594"/>
          </a:xfrm>
        </p:spPr>
        <p:txBody>
          <a:bodyPr/>
          <a:lstStyle/>
          <a:p>
            <a:pPr marL="0" lvl="0" indent="0" algn="ctr">
              <a:buNone/>
            </a:pPr>
            <a:endParaRPr lang="en-US" dirty="0" smtClean="0">
              <a:solidFill>
                <a:prstClr val="black"/>
              </a:solidFill>
              <a:latin typeface="Arial" pitchFamily="34" charset="0"/>
              <a:cs typeface="Arial" pitchFamily="34" charset="0"/>
            </a:endParaRPr>
          </a:p>
          <a:p>
            <a:pPr marL="0" lvl="0" indent="0" algn="ctr">
              <a:buNone/>
            </a:pPr>
            <a:endParaRPr lang="en-US" dirty="0">
              <a:solidFill>
                <a:prstClr val="black"/>
              </a:solidFill>
              <a:latin typeface="Arial" pitchFamily="34" charset="0"/>
              <a:cs typeface="Arial" pitchFamily="34" charset="0"/>
            </a:endParaRPr>
          </a:p>
        </p:txBody>
      </p:sp>
      <p:sp>
        <p:nvSpPr>
          <p:cNvPr id="2" name="Rectangle 1"/>
          <p:cNvSpPr/>
          <p:nvPr/>
        </p:nvSpPr>
        <p:spPr>
          <a:xfrm>
            <a:off x="596765" y="1686829"/>
            <a:ext cx="8388472" cy="1292662"/>
          </a:xfrm>
          <a:prstGeom prst="rect">
            <a:avLst/>
          </a:prstGeom>
        </p:spPr>
        <p:txBody>
          <a:bodyPr wrap="square">
            <a:spAutoFit/>
          </a:bodyPr>
          <a:lstStyle/>
          <a:p>
            <a:pPr marL="285750" indent="-285750">
              <a:buFont typeface="Arial" panose="020B0604020202020204" pitchFamily="34" charset="0"/>
              <a:buChar char="•"/>
            </a:pPr>
            <a:r>
              <a:rPr lang="en-AU" sz="2600" dirty="0" smtClean="0">
                <a:solidFill>
                  <a:prstClr val="black"/>
                </a:solidFill>
              </a:rPr>
              <a:t>Each application sent to </a:t>
            </a:r>
            <a:r>
              <a:rPr lang="en-AU" sz="2600" dirty="0">
                <a:solidFill>
                  <a:prstClr val="black"/>
                </a:solidFill>
              </a:rPr>
              <a:t>4 External Assessors </a:t>
            </a:r>
            <a:r>
              <a:rPr lang="en-AU" sz="2600" dirty="0" smtClean="0">
                <a:solidFill>
                  <a:prstClr val="black"/>
                </a:solidFill>
              </a:rPr>
              <a:t>(with </a:t>
            </a:r>
            <a:r>
              <a:rPr lang="en-AU" sz="2600" dirty="0">
                <a:solidFill>
                  <a:prstClr val="black"/>
                </a:solidFill>
              </a:rPr>
              <a:t>4 </a:t>
            </a:r>
            <a:r>
              <a:rPr lang="en-AU" sz="2600" dirty="0" smtClean="0">
                <a:solidFill>
                  <a:prstClr val="black"/>
                </a:solidFill>
              </a:rPr>
              <a:t>reserves) </a:t>
            </a:r>
            <a:r>
              <a:rPr lang="en-AU" sz="2600" dirty="0">
                <a:solidFill>
                  <a:prstClr val="black"/>
                </a:solidFill>
              </a:rPr>
              <a:t>– as expert in field as </a:t>
            </a:r>
            <a:r>
              <a:rPr lang="en-AU" sz="2600" dirty="0" smtClean="0">
                <a:solidFill>
                  <a:prstClr val="black"/>
                </a:solidFill>
              </a:rPr>
              <a:t>possible </a:t>
            </a:r>
            <a:r>
              <a:rPr lang="en-AU" sz="2600" dirty="0">
                <a:solidFill>
                  <a:prstClr val="black"/>
                </a:solidFill>
              </a:rPr>
              <a:t>as </a:t>
            </a:r>
            <a:r>
              <a:rPr lang="en-AU" sz="2600" dirty="0" smtClean="0">
                <a:solidFill>
                  <a:prstClr val="black"/>
                </a:solidFill>
              </a:rPr>
              <a:t>selected by the Internal Assessor who has carriage.</a:t>
            </a:r>
            <a:endParaRPr lang="en-AU" sz="2600" dirty="0">
              <a:solidFill>
                <a:prstClr val="black"/>
              </a:solidFill>
            </a:endParaRPr>
          </a:p>
        </p:txBody>
      </p:sp>
      <p:sp>
        <p:nvSpPr>
          <p:cNvPr id="4" name="Rectangle 3"/>
          <p:cNvSpPr/>
          <p:nvPr/>
        </p:nvSpPr>
        <p:spPr>
          <a:xfrm>
            <a:off x="605819" y="3384858"/>
            <a:ext cx="8547235" cy="1292662"/>
          </a:xfrm>
          <a:prstGeom prst="rect">
            <a:avLst/>
          </a:prstGeom>
        </p:spPr>
        <p:txBody>
          <a:bodyPr wrap="square">
            <a:spAutoFit/>
          </a:bodyPr>
          <a:lstStyle/>
          <a:p>
            <a:pPr marL="285750" indent="-285750">
              <a:buFont typeface="Arial" panose="020B0604020202020204" pitchFamily="34" charset="0"/>
              <a:buChar char="•"/>
            </a:pPr>
            <a:r>
              <a:rPr lang="en-AU" sz="2600" dirty="0">
                <a:solidFill>
                  <a:prstClr val="black"/>
                </a:solidFill>
              </a:rPr>
              <a:t>External </a:t>
            </a:r>
            <a:r>
              <a:rPr lang="en-AU" sz="2600" dirty="0" smtClean="0">
                <a:solidFill>
                  <a:prstClr val="black"/>
                </a:solidFill>
              </a:rPr>
              <a:t>Assessors </a:t>
            </a:r>
            <a:r>
              <a:rPr lang="en-AU" sz="2600" dirty="0">
                <a:solidFill>
                  <a:prstClr val="black"/>
                </a:solidFill>
              </a:rPr>
              <a:t>are determined by </a:t>
            </a:r>
            <a:r>
              <a:rPr lang="en-AU" sz="2600" dirty="0" err="1">
                <a:solidFill>
                  <a:prstClr val="black"/>
                </a:solidFill>
              </a:rPr>
              <a:t>FoR</a:t>
            </a:r>
            <a:r>
              <a:rPr lang="en-AU" sz="2600" dirty="0">
                <a:solidFill>
                  <a:prstClr val="black"/>
                </a:solidFill>
              </a:rPr>
              <a:t> </a:t>
            </a:r>
            <a:r>
              <a:rPr lang="en-AU" sz="2600" dirty="0" smtClean="0">
                <a:solidFill>
                  <a:prstClr val="black"/>
                </a:solidFill>
              </a:rPr>
              <a:t>codes, </a:t>
            </a:r>
            <a:r>
              <a:rPr lang="en-AU" sz="2600" dirty="0">
                <a:solidFill>
                  <a:prstClr val="black"/>
                </a:solidFill>
              </a:rPr>
              <a:t>Key </a:t>
            </a:r>
            <a:r>
              <a:rPr lang="en-AU" sz="2600" dirty="0" smtClean="0">
                <a:solidFill>
                  <a:prstClr val="black"/>
                </a:solidFill>
              </a:rPr>
              <a:t>Words, </a:t>
            </a:r>
            <a:r>
              <a:rPr lang="en-AU" sz="2600" dirty="0">
                <a:solidFill>
                  <a:prstClr val="black"/>
                </a:solidFill>
              </a:rPr>
              <a:t>and </a:t>
            </a:r>
            <a:r>
              <a:rPr lang="en-AU" sz="2600" u="sng" dirty="0">
                <a:solidFill>
                  <a:prstClr val="black"/>
                </a:solidFill>
              </a:rPr>
              <a:t>any</a:t>
            </a:r>
            <a:r>
              <a:rPr lang="en-AU" sz="2600" dirty="0">
                <a:solidFill>
                  <a:prstClr val="black"/>
                </a:solidFill>
              </a:rPr>
              <a:t> </a:t>
            </a:r>
            <a:r>
              <a:rPr lang="en-AU" sz="2600" dirty="0" smtClean="0">
                <a:solidFill>
                  <a:prstClr val="black"/>
                </a:solidFill>
              </a:rPr>
              <a:t>other words </a:t>
            </a:r>
            <a:r>
              <a:rPr lang="en-AU" sz="2600" dirty="0">
                <a:solidFill>
                  <a:prstClr val="black"/>
                </a:solidFill>
              </a:rPr>
              <a:t>contained in title and </a:t>
            </a:r>
            <a:r>
              <a:rPr lang="en-AU" sz="2600" dirty="0" smtClean="0">
                <a:solidFill>
                  <a:prstClr val="black"/>
                </a:solidFill>
              </a:rPr>
              <a:t>summary using the ARC database of assessors.</a:t>
            </a:r>
            <a:endParaRPr lang="en-AU" sz="2600" dirty="0">
              <a:solidFill>
                <a:prstClr val="black"/>
              </a:solidFill>
            </a:endParaRPr>
          </a:p>
        </p:txBody>
      </p:sp>
      <p:sp>
        <p:nvSpPr>
          <p:cNvPr id="6" name="TextBox 5"/>
          <p:cNvSpPr txBox="1"/>
          <p:nvPr/>
        </p:nvSpPr>
        <p:spPr>
          <a:xfrm>
            <a:off x="605819" y="5024467"/>
            <a:ext cx="8379418" cy="892552"/>
          </a:xfrm>
          <a:prstGeom prst="rect">
            <a:avLst/>
          </a:prstGeom>
          <a:noFill/>
        </p:spPr>
        <p:txBody>
          <a:bodyPr wrap="square" rtlCol="0">
            <a:spAutoFit/>
          </a:bodyPr>
          <a:lstStyle/>
          <a:p>
            <a:pPr marL="285750" indent="-285750">
              <a:buFont typeface="Arial" panose="020B0604020202020204" pitchFamily="34" charset="0"/>
              <a:buChar char="•"/>
            </a:pPr>
            <a:r>
              <a:rPr lang="en-AU" sz="2600" dirty="0" smtClean="0">
                <a:solidFill>
                  <a:prstClr val="black"/>
                </a:solidFill>
              </a:rPr>
              <a:t>You can </a:t>
            </a:r>
            <a:r>
              <a:rPr lang="en-AU" sz="2600" dirty="0">
                <a:solidFill>
                  <a:prstClr val="black"/>
                </a:solidFill>
              </a:rPr>
              <a:t>a</a:t>
            </a:r>
            <a:r>
              <a:rPr lang="en-AU" sz="2600" dirty="0" smtClean="0">
                <a:solidFill>
                  <a:prstClr val="black"/>
                </a:solidFill>
              </a:rPr>
              <a:t>sk ARC to exclude potential External Assessors who might be unfair (worth doing!)</a:t>
            </a:r>
          </a:p>
        </p:txBody>
      </p:sp>
      <p:sp>
        <p:nvSpPr>
          <p:cNvPr id="7" name="Rectangle 6"/>
          <p:cNvSpPr/>
          <p:nvPr/>
        </p:nvSpPr>
        <p:spPr>
          <a:xfrm>
            <a:off x="829057" y="405063"/>
            <a:ext cx="7232043" cy="646331"/>
          </a:xfrm>
          <a:prstGeom prst="rect">
            <a:avLst/>
          </a:prstGeom>
        </p:spPr>
        <p:txBody>
          <a:bodyPr wrap="none">
            <a:spAutoFit/>
          </a:bodyPr>
          <a:lstStyle/>
          <a:p>
            <a:r>
              <a:rPr lang="en-AU" sz="3600" dirty="0">
                <a:solidFill>
                  <a:srgbClr val="00376A"/>
                </a:solidFill>
              </a:rPr>
              <a:t>The ARC DP Assessment Process</a:t>
            </a:r>
          </a:p>
        </p:txBody>
      </p:sp>
    </p:spTree>
    <p:extLst>
      <p:ext uri="{BB962C8B-B14F-4D97-AF65-F5344CB8AC3E}">
        <p14:creationId xmlns:p14="http://schemas.microsoft.com/office/powerpoint/2010/main" val="166774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6829"/>
            <a:ext cx="8229600" cy="1938992"/>
          </a:xfrm>
        </p:spPr>
        <p:txBody>
          <a:bodyPr/>
          <a:lstStyle/>
          <a:p>
            <a:pPr marL="0" lvl="0" indent="0" algn="ctr">
              <a:buNone/>
            </a:pPr>
            <a:endParaRPr lang="en-US" dirty="0" smtClean="0">
              <a:solidFill>
                <a:prstClr val="black"/>
              </a:solidFill>
              <a:latin typeface="Arial" pitchFamily="34" charset="0"/>
              <a:cs typeface="Arial" pitchFamily="34" charset="0"/>
            </a:endParaRPr>
          </a:p>
          <a:p>
            <a:pPr marL="0" lvl="0" indent="0" algn="ctr">
              <a:buNone/>
            </a:pPr>
            <a:endParaRPr lang="en-US" dirty="0">
              <a:solidFill>
                <a:prstClr val="black"/>
              </a:solidFill>
              <a:latin typeface="Arial"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7" y="309422"/>
            <a:ext cx="695642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686828"/>
            <a:ext cx="8229599" cy="1569660"/>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solidFill>
                  <a:prstClr val="black"/>
                </a:solidFill>
              </a:rPr>
              <a:t>Both DP Panel Members (aka Internal Assessor) do initial ranking based primarily upon Investigators</a:t>
            </a:r>
            <a:r>
              <a:rPr lang="en-AU" sz="3200" dirty="0">
                <a:solidFill>
                  <a:prstClr val="black"/>
                </a:solidFill>
              </a:rPr>
              <a:t>, </a:t>
            </a:r>
            <a:r>
              <a:rPr lang="en-AU" sz="3200" dirty="0" smtClean="0">
                <a:solidFill>
                  <a:prstClr val="black"/>
                </a:solidFill>
              </a:rPr>
              <a:t>Feasibility, and Benefit.</a:t>
            </a:r>
          </a:p>
        </p:txBody>
      </p:sp>
      <p:sp>
        <p:nvSpPr>
          <p:cNvPr id="4" name="Rectangle 3"/>
          <p:cNvSpPr/>
          <p:nvPr/>
        </p:nvSpPr>
        <p:spPr>
          <a:xfrm>
            <a:off x="457200" y="3793088"/>
            <a:ext cx="8528037" cy="2369880"/>
          </a:xfrm>
          <a:prstGeom prst="rect">
            <a:avLst/>
          </a:prstGeom>
        </p:spPr>
        <p:txBody>
          <a:bodyPr wrap="square">
            <a:spAutoFit/>
          </a:bodyPr>
          <a:lstStyle/>
          <a:p>
            <a:pPr marL="285750" indent="-285750">
              <a:buFont typeface="Arial" panose="020B0604020202020204" pitchFamily="34" charset="0"/>
              <a:buChar char="•"/>
            </a:pPr>
            <a:endParaRPr lang="en-AU" sz="2000" dirty="0">
              <a:solidFill>
                <a:prstClr val="black"/>
              </a:solidFill>
            </a:endParaRPr>
          </a:p>
          <a:p>
            <a:pPr marL="285750" indent="-285750">
              <a:buFont typeface="Arial" panose="020B0604020202020204" pitchFamily="34" charset="0"/>
              <a:buChar char="•"/>
            </a:pPr>
            <a:r>
              <a:rPr lang="en-AU" sz="3200" dirty="0">
                <a:solidFill>
                  <a:prstClr val="black"/>
                </a:solidFill>
              </a:rPr>
              <a:t>DP Panel </a:t>
            </a:r>
            <a:r>
              <a:rPr lang="en-AU" sz="3200" dirty="0" smtClean="0">
                <a:solidFill>
                  <a:prstClr val="black"/>
                </a:solidFill>
              </a:rPr>
              <a:t>Members generally rely </a:t>
            </a:r>
            <a:r>
              <a:rPr lang="en-AU" sz="3200" dirty="0">
                <a:solidFill>
                  <a:prstClr val="black"/>
                </a:solidFill>
              </a:rPr>
              <a:t>on External Assessors </a:t>
            </a:r>
            <a:r>
              <a:rPr lang="en-AU" sz="3200" dirty="0" smtClean="0">
                <a:solidFill>
                  <a:prstClr val="black"/>
                </a:solidFill>
              </a:rPr>
              <a:t>for </a:t>
            </a:r>
            <a:r>
              <a:rPr lang="en-AU" sz="3200" dirty="0">
                <a:solidFill>
                  <a:prstClr val="black"/>
                </a:solidFill>
              </a:rPr>
              <a:t>methodological soundness to adjust </a:t>
            </a:r>
            <a:r>
              <a:rPr lang="en-AU" sz="3200" dirty="0" smtClean="0">
                <a:solidFill>
                  <a:prstClr val="black"/>
                </a:solidFill>
              </a:rPr>
              <a:t>their rankings in this criterion.</a:t>
            </a:r>
            <a:endParaRPr lang="en-AU" sz="3200" dirty="0">
              <a:solidFill>
                <a:prstClr val="black"/>
              </a:solidFill>
            </a:endParaRPr>
          </a:p>
        </p:txBody>
      </p:sp>
    </p:spTree>
    <p:extLst>
      <p:ext uri="{BB962C8B-B14F-4D97-AF65-F5344CB8AC3E}">
        <p14:creationId xmlns:p14="http://schemas.microsoft.com/office/powerpoint/2010/main" val="3965899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40" y="3154557"/>
            <a:ext cx="7751392" cy="2460409"/>
          </a:xfrm>
        </p:spPr>
        <p:txBody>
          <a:bodyPr>
            <a:normAutofit fontScale="77500" lnSpcReduction="20000"/>
          </a:bodyPr>
          <a:lstStyle/>
          <a:p>
            <a:pPr marL="0" lvl="0" indent="0">
              <a:buNone/>
            </a:pPr>
            <a:endParaRPr lang="en-US" dirty="0" smtClean="0">
              <a:solidFill>
                <a:prstClr val="black"/>
              </a:solidFill>
              <a:latin typeface="Arial" pitchFamily="34" charset="0"/>
              <a:cs typeface="Arial" pitchFamily="34" charset="0"/>
            </a:endParaRPr>
          </a:p>
          <a:p>
            <a:pPr marL="0" indent="0">
              <a:buNone/>
            </a:pPr>
            <a:r>
              <a:rPr lang="en-AU" sz="3300" dirty="0"/>
              <a:t>You are writing THE REST </a:t>
            </a:r>
            <a:r>
              <a:rPr lang="en-AU" sz="3300" dirty="0" smtClean="0"/>
              <a:t>of the application for </a:t>
            </a:r>
            <a:r>
              <a:rPr lang="en-AU" sz="3300" dirty="0" smtClean="0"/>
              <a:t>DP Panel </a:t>
            </a:r>
            <a:r>
              <a:rPr lang="en-AU" sz="3300" dirty="0"/>
              <a:t>M</a:t>
            </a:r>
            <a:r>
              <a:rPr lang="en-AU" sz="3300" dirty="0" smtClean="0"/>
              <a:t>embers </a:t>
            </a:r>
            <a:r>
              <a:rPr lang="en-AU" sz="3300" dirty="0"/>
              <a:t>who </a:t>
            </a:r>
            <a:r>
              <a:rPr lang="en-AU" sz="3300" dirty="0" smtClean="0"/>
              <a:t>are </a:t>
            </a:r>
            <a:r>
              <a:rPr lang="en-AU" sz="3300" dirty="0"/>
              <a:t>not </a:t>
            </a:r>
            <a:r>
              <a:rPr lang="en-AU" sz="3300" dirty="0" smtClean="0"/>
              <a:t>likely to be </a:t>
            </a:r>
            <a:r>
              <a:rPr lang="en-AU" sz="3300" dirty="0"/>
              <a:t>experts in your </a:t>
            </a:r>
            <a:r>
              <a:rPr lang="en-AU" sz="3300" dirty="0" smtClean="0"/>
              <a:t>field, </a:t>
            </a:r>
            <a:r>
              <a:rPr lang="en-AU" sz="3300" dirty="0"/>
              <a:t>and are reading and ranking </a:t>
            </a:r>
            <a:r>
              <a:rPr lang="en-AU" sz="3300" dirty="0" smtClean="0"/>
              <a:t>over 100 complete DP applications in a multitude of research areas in a short period of time.</a:t>
            </a:r>
            <a:endParaRPr lang="en-AU" sz="3300" dirty="0"/>
          </a:p>
          <a:p>
            <a:pPr marL="0" lvl="0" indent="0">
              <a:buNone/>
            </a:pPr>
            <a:endParaRPr lang="en-US" dirty="0">
              <a:solidFill>
                <a:prstClr val="black"/>
              </a:solidFill>
              <a:latin typeface="Arial" pitchFamily="34" charset="0"/>
              <a:cs typeface="Arial" pitchFamily="34" charset="0"/>
            </a:endParaRPr>
          </a:p>
        </p:txBody>
      </p:sp>
      <p:sp>
        <p:nvSpPr>
          <p:cNvPr id="5" name="TextBox 4"/>
          <p:cNvSpPr txBox="1"/>
          <p:nvPr/>
        </p:nvSpPr>
        <p:spPr>
          <a:xfrm>
            <a:off x="558265" y="1256806"/>
            <a:ext cx="8103135" cy="1384995"/>
          </a:xfrm>
          <a:prstGeom prst="rect">
            <a:avLst/>
          </a:prstGeom>
          <a:noFill/>
        </p:spPr>
        <p:txBody>
          <a:bodyPr wrap="square" rtlCol="0">
            <a:spAutoFit/>
          </a:bodyPr>
          <a:lstStyle/>
          <a:p>
            <a:pPr marL="285750" indent="-285750">
              <a:buFont typeface="Arial" panose="020B0604020202020204" pitchFamily="34" charset="0"/>
              <a:buChar char="•"/>
            </a:pPr>
            <a:r>
              <a:rPr lang="en-AU" sz="2800" dirty="0">
                <a:solidFill>
                  <a:srgbClr val="00376A"/>
                </a:solidFill>
              </a:rPr>
              <a:t>Y</a:t>
            </a:r>
            <a:r>
              <a:rPr lang="en-AU" sz="2800" dirty="0" smtClean="0">
                <a:solidFill>
                  <a:srgbClr val="00376A"/>
                </a:solidFill>
              </a:rPr>
              <a:t>ou should be writing </a:t>
            </a:r>
            <a:r>
              <a:rPr lang="en-AU" sz="2800" dirty="0">
                <a:solidFill>
                  <a:srgbClr val="00376A"/>
                </a:solidFill>
              </a:rPr>
              <a:t>the Project Quality and </a:t>
            </a:r>
            <a:r>
              <a:rPr lang="en-AU" sz="2800" dirty="0" smtClean="0">
                <a:solidFill>
                  <a:srgbClr val="00376A"/>
                </a:solidFill>
              </a:rPr>
              <a:t>Innovation section mainly for External Assessors who are the experts in your field.</a:t>
            </a:r>
          </a:p>
        </p:txBody>
      </p:sp>
    </p:spTree>
    <p:extLst>
      <p:ext uri="{BB962C8B-B14F-4D97-AF65-F5344CB8AC3E}">
        <p14:creationId xmlns:p14="http://schemas.microsoft.com/office/powerpoint/2010/main" val="3931185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ld-footer.jpeg"/>
          <p:cNvPicPr>
            <a:picLocks noChangeAspect="1"/>
          </p:cNvPicPr>
          <p:nvPr/>
        </p:nvPicPr>
        <p:blipFill>
          <a:blip r:embed="rId3" cstate="print"/>
          <a:stretch>
            <a:fillRect/>
          </a:stretch>
        </p:blipFill>
        <p:spPr>
          <a:xfrm>
            <a:off x="285720" y="6590131"/>
            <a:ext cx="8636000" cy="128588"/>
          </a:xfrm>
          <a:prstGeom prst="rect">
            <a:avLst/>
          </a:prstGeom>
        </p:spPr>
      </p:pic>
      <p:sp>
        <p:nvSpPr>
          <p:cNvPr id="11" name="Title 1"/>
          <p:cNvSpPr txBox="1">
            <a:spLocks/>
          </p:cNvSpPr>
          <p:nvPr/>
        </p:nvSpPr>
        <p:spPr>
          <a:xfrm>
            <a:off x="380971" y="1340769"/>
            <a:ext cx="8229600" cy="5184576"/>
          </a:xfrm>
          <a:prstGeom prst="rect">
            <a:avLst/>
          </a:prstGeom>
        </p:spPr>
        <p:txBody>
          <a:bodyPr vert="horz" lIns="91440" tIns="45720" rIns="91440" bIns="45720" rtlCol="0" anchor="ctr">
            <a:normAutofit/>
          </a:bodyPr>
          <a:lstStyle/>
          <a:p>
            <a:pPr marL="342900" indent="-342900" defTabSz="914400" fontAlgn="base">
              <a:spcBef>
                <a:spcPts val="600"/>
              </a:spcBef>
              <a:spcAft>
                <a:spcPts val="600"/>
              </a:spcAft>
              <a:buFont typeface="Arial" pitchFamily="34" charset="0"/>
              <a:buChar char="•"/>
              <a:defRPr/>
            </a:pPr>
            <a:endParaRPr lang="en-AU" sz="2000" dirty="0">
              <a:solidFill>
                <a:srgbClr val="000066"/>
              </a:solidFill>
              <a:latin typeface="Arial" pitchFamily="34" charset="0"/>
              <a:ea typeface="Arial Unicode MS" pitchFamily="34" charset="-128"/>
              <a:cs typeface="Arial" pitchFamily="34" charset="0"/>
            </a:endParaRPr>
          </a:p>
        </p:txBody>
      </p:sp>
      <p:sp>
        <p:nvSpPr>
          <p:cNvPr id="15" name="Content Placeholder 2"/>
          <p:cNvSpPr txBox="1">
            <a:spLocks/>
          </p:cNvSpPr>
          <p:nvPr/>
        </p:nvSpPr>
        <p:spPr>
          <a:xfrm>
            <a:off x="0" y="4822042"/>
            <a:ext cx="8096307" cy="1500198"/>
          </a:xfrm>
          <a:prstGeom prst="rect">
            <a:avLst/>
          </a:prstGeom>
        </p:spPr>
        <p:txBody>
          <a:bodyPr vert="horz" lIns="91440" tIns="45720" rIns="91440" bIns="45720" rtlCol="0">
            <a:noAutofit/>
          </a:bodyPr>
          <a:lstStyle/>
          <a:p>
            <a:pPr marL="901700" indent="-457200" defTabSz="914400">
              <a:spcBef>
                <a:spcPct val="20000"/>
              </a:spcBef>
              <a:buFont typeface="Wingdings" pitchFamily="2" charset="2"/>
              <a:buChar char="q"/>
              <a:defRPr/>
            </a:pPr>
            <a:endParaRPr lang="en-AU" dirty="0" smtClean="0">
              <a:solidFill>
                <a:srgbClr val="FF0000"/>
              </a:solidFill>
            </a:endParaRPr>
          </a:p>
        </p:txBody>
      </p:sp>
      <p:sp>
        <p:nvSpPr>
          <p:cNvPr id="16" name="Title 1"/>
          <p:cNvSpPr txBox="1">
            <a:spLocks/>
          </p:cNvSpPr>
          <p:nvPr/>
        </p:nvSpPr>
        <p:spPr>
          <a:xfrm>
            <a:off x="692120" y="4393414"/>
            <a:ext cx="8229600" cy="428628"/>
          </a:xfrm>
          <a:prstGeom prst="rect">
            <a:avLst/>
          </a:prstGeom>
        </p:spPr>
        <p:txBody>
          <a:bodyPr vert="horz" lIns="91440" tIns="45720" rIns="91440" bIns="45720" rtlCol="0" anchor="ctr">
            <a:normAutofit lnSpcReduction="10000"/>
          </a:bodyPr>
          <a:lstStyle/>
          <a:p>
            <a:pPr algn="ctr" defTabSz="914400">
              <a:spcBef>
                <a:spcPct val="0"/>
              </a:spcBef>
              <a:defRPr/>
            </a:pPr>
            <a:endParaRPr lang="en-AU" sz="2400" dirty="0" smtClean="0">
              <a:solidFill>
                <a:srgbClr val="000066"/>
              </a:solidFill>
            </a:endParaRPr>
          </a:p>
        </p:txBody>
      </p:sp>
      <p:sp>
        <p:nvSpPr>
          <p:cNvPr id="8" name="Rectangle 7"/>
          <p:cNvSpPr/>
          <p:nvPr/>
        </p:nvSpPr>
        <p:spPr>
          <a:xfrm>
            <a:off x="285720" y="2204864"/>
            <a:ext cx="2426232" cy="1728192"/>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ARC sends application to expert assessors in the field (4-8); COE members independently assess</a:t>
            </a:r>
            <a:endParaRPr lang="en-AU" sz="1800" dirty="0"/>
          </a:p>
        </p:txBody>
      </p:sp>
      <p:sp>
        <p:nvSpPr>
          <p:cNvPr id="13" name="Rectangle 12"/>
          <p:cNvSpPr/>
          <p:nvPr/>
        </p:nvSpPr>
        <p:spPr>
          <a:xfrm>
            <a:off x="3690361" y="2204863"/>
            <a:ext cx="1985827" cy="1728193"/>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Assessors’ reports received and sent to applicant and their university by ARC </a:t>
            </a:r>
            <a:r>
              <a:rPr lang="en-AU" sz="1800" dirty="0" smtClean="0"/>
              <a:t> </a:t>
            </a:r>
            <a:endParaRPr lang="en-AU" sz="1800" dirty="0"/>
          </a:p>
        </p:txBody>
      </p:sp>
      <p:sp>
        <p:nvSpPr>
          <p:cNvPr id="17" name="Rectangle 16"/>
          <p:cNvSpPr/>
          <p:nvPr/>
        </p:nvSpPr>
        <p:spPr>
          <a:xfrm>
            <a:off x="6738682" y="188640"/>
            <a:ext cx="2183038" cy="1655157"/>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ARC Executive Director assigns application to  2 members of the College of Experts (COE)</a:t>
            </a:r>
          </a:p>
        </p:txBody>
      </p:sp>
      <p:sp>
        <p:nvSpPr>
          <p:cNvPr id="19" name="Right Arrow 18"/>
          <p:cNvSpPr/>
          <p:nvPr/>
        </p:nvSpPr>
        <p:spPr>
          <a:xfrm>
            <a:off x="5663826" y="856137"/>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Right Arrow 19"/>
          <p:cNvSpPr/>
          <p:nvPr/>
        </p:nvSpPr>
        <p:spPr>
          <a:xfrm>
            <a:off x="2711952" y="2718195"/>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Rectangle 20"/>
          <p:cNvSpPr/>
          <p:nvPr/>
        </p:nvSpPr>
        <p:spPr>
          <a:xfrm>
            <a:off x="285720" y="188640"/>
            <a:ext cx="2426232" cy="1655157"/>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Application sent to Research Services  by due date</a:t>
            </a:r>
            <a:endParaRPr lang="en-AU" sz="1800" dirty="0"/>
          </a:p>
        </p:txBody>
      </p:sp>
      <p:sp>
        <p:nvSpPr>
          <p:cNvPr id="22" name="Right Arrow 21"/>
          <p:cNvSpPr/>
          <p:nvPr/>
        </p:nvSpPr>
        <p:spPr>
          <a:xfrm>
            <a:off x="2722850" y="786992"/>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Rectangle 24"/>
          <p:cNvSpPr/>
          <p:nvPr/>
        </p:nvSpPr>
        <p:spPr>
          <a:xfrm>
            <a:off x="6738682" y="2204864"/>
            <a:ext cx="2183038" cy="1728193"/>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Rejoinder submitted to ARC</a:t>
            </a:r>
            <a:endParaRPr lang="en-AU" dirty="0"/>
          </a:p>
        </p:txBody>
      </p:sp>
      <p:sp>
        <p:nvSpPr>
          <p:cNvPr id="32" name="Right Arrow 31"/>
          <p:cNvSpPr/>
          <p:nvPr/>
        </p:nvSpPr>
        <p:spPr>
          <a:xfrm>
            <a:off x="5696774" y="2718195"/>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Rectangle 25"/>
          <p:cNvSpPr/>
          <p:nvPr/>
        </p:nvSpPr>
        <p:spPr>
          <a:xfrm>
            <a:off x="3701258" y="188640"/>
            <a:ext cx="1974930" cy="1655158"/>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Application submitted to ARC by </a:t>
            </a:r>
            <a:r>
              <a:rPr lang="en-AU" sz="1800" dirty="0" smtClean="0"/>
              <a:t>Research Services via </a:t>
            </a:r>
            <a:r>
              <a:rPr lang="en-AU" sz="1800" dirty="0"/>
              <a:t>RMS system</a:t>
            </a:r>
          </a:p>
        </p:txBody>
      </p:sp>
      <p:cxnSp>
        <p:nvCxnSpPr>
          <p:cNvPr id="18" name="Elbow Connector 17"/>
          <p:cNvCxnSpPr/>
          <p:nvPr/>
        </p:nvCxnSpPr>
        <p:spPr>
          <a:xfrm rot="5400000">
            <a:off x="4605103" y="-1237304"/>
            <a:ext cx="143997" cy="6306201"/>
          </a:xfrm>
          <a:prstGeom prst="bentConnector2">
            <a:avLst/>
          </a:prstGeom>
          <a:ln w="38100" cmpd="sng">
            <a:solidFill>
              <a:srgbClr val="4E67C8"/>
            </a:solidFill>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498836" y="1987795"/>
            <a:ext cx="25165" cy="217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42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766" y="1687214"/>
            <a:ext cx="7848007" cy="2246769"/>
          </a:xfrm>
          <a:prstGeom prst="rect">
            <a:avLst/>
          </a:prstGeom>
        </p:spPr>
        <p:txBody>
          <a:bodyPr wrap="square">
            <a:spAutoFit/>
          </a:bodyPr>
          <a:lstStyle/>
          <a:p>
            <a:pPr marL="285750" indent="-285750">
              <a:buFont typeface="Arial" panose="020B0604020202020204" pitchFamily="34" charset="0"/>
              <a:buChar char="•"/>
            </a:pPr>
            <a:r>
              <a:rPr lang="en-AU" sz="2800" dirty="0">
                <a:solidFill>
                  <a:prstClr val="black"/>
                </a:solidFill>
              </a:rPr>
              <a:t>Assessors reports plus Rejoinder </a:t>
            </a:r>
            <a:r>
              <a:rPr lang="en-AU" sz="2800" dirty="0" smtClean="0">
                <a:solidFill>
                  <a:prstClr val="black"/>
                </a:solidFill>
              </a:rPr>
              <a:t>sent to </a:t>
            </a:r>
            <a:r>
              <a:rPr lang="en-AU" sz="2800" dirty="0">
                <a:solidFill>
                  <a:prstClr val="black"/>
                </a:solidFill>
              </a:rPr>
              <a:t>the 2 Internal Assessors </a:t>
            </a:r>
            <a:r>
              <a:rPr lang="en-AU" sz="2800" dirty="0" smtClean="0">
                <a:solidFill>
                  <a:prstClr val="black"/>
                </a:solidFill>
              </a:rPr>
              <a:t>(DP Panel </a:t>
            </a:r>
            <a:r>
              <a:rPr lang="en-AU" sz="2800" dirty="0">
                <a:solidFill>
                  <a:prstClr val="black"/>
                </a:solidFill>
              </a:rPr>
              <a:t>members), who </a:t>
            </a:r>
            <a:r>
              <a:rPr lang="en-AU" sz="2800" u="sng" dirty="0">
                <a:solidFill>
                  <a:prstClr val="black"/>
                </a:solidFill>
              </a:rPr>
              <a:t>may then moderate </a:t>
            </a:r>
            <a:r>
              <a:rPr lang="en-AU" sz="2800" u="sng" dirty="0" smtClean="0">
                <a:solidFill>
                  <a:prstClr val="black"/>
                </a:solidFill>
              </a:rPr>
              <a:t>their preliminary ranking </a:t>
            </a:r>
            <a:r>
              <a:rPr lang="en-AU" sz="2800" u="sng" dirty="0">
                <a:solidFill>
                  <a:prstClr val="black"/>
                </a:solidFill>
              </a:rPr>
              <a:t>based on External assessors reports AND your rejoinder </a:t>
            </a:r>
          </a:p>
        </p:txBody>
      </p:sp>
      <p:sp>
        <p:nvSpPr>
          <p:cNvPr id="4" name="Rectangle 3"/>
          <p:cNvSpPr/>
          <p:nvPr/>
        </p:nvSpPr>
        <p:spPr>
          <a:xfrm>
            <a:off x="596766" y="4353498"/>
            <a:ext cx="7822663" cy="1292662"/>
          </a:xfrm>
          <a:prstGeom prst="rect">
            <a:avLst/>
          </a:prstGeom>
        </p:spPr>
        <p:txBody>
          <a:bodyPr wrap="square">
            <a:spAutoFit/>
          </a:bodyPr>
          <a:lstStyle/>
          <a:p>
            <a:pPr marL="285750" indent="-285750">
              <a:buFont typeface="Arial" panose="020B0604020202020204" pitchFamily="34" charset="0"/>
              <a:buChar char="•"/>
            </a:pPr>
            <a:r>
              <a:rPr lang="en-AU" sz="2600" dirty="0">
                <a:solidFill>
                  <a:srgbClr val="00376A"/>
                </a:solidFill>
              </a:rPr>
              <a:t>(Hint: make your rejoinder aimed at Internal Assessors to convince them to moderate their assessment </a:t>
            </a:r>
            <a:r>
              <a:rPr lang="en-AU" sz="2600" dirty="0" smtClean="0">
                <a:solidFill>
                  <a:srgbClr val="00376A"/>
                </a:solidFill>
              </a:rPr>
              <a:t>of your application upwards</a:t>
            </a:r>
            <a:r>
              <a:rPr lang="en-AU" sz="2600" dirty="0">
                <a:solidFill>
                  <a:srgbClr val="00376A"/>
                </a:solidFill>
              </a:rPr>
              <a:t>!)</a:t>
            </a:r>
          </a:p>
        </p:txBody>
      </p:sp>
      <p:sp>
        <p:nvSpPr>
          <p:cNvPr id="8" name="Rectangle 7"/>
          <p:cNvSpPr/>
          <p:nvPr/>
        </p:nvSpPr>
        <p:spPr>
          <a:xfrm>
            <a:off x="829057" y="405063"/>
            <a:ext cx="7232043" cy="646331"/>
          </a:xfrm>
          <a:prstGeom prst="rect">
            <a:avLst/>
          </a:prstGeom>
        </p:spPr>
        <p:txBody>
          <a:bodyPr wrap="none">
            <a:spAutoFit/>
          </a:bodyPr>
          <a:lstStyle/>
          <a:p>
            <a:r>
              <a:rPr lang="en-AU" sz="3600" dirty="0">
                <a:solidFill>
                  <a:srgbClr val="00376A"/>
                </a:solidFill>
              </a:rPr>
              <a:t>The ARC DP Assessment Process</a:t>
            </a:r>
          </a:p>
        </p:txBody>
      </p:sp>
    </p:spTree>
    <p:extLst>
      <p:ext uri="{BB962C8B-B14F-4D97-AF65-F5344CB8AC3E}">
        <p14:creationId xmlns:p14="http://schemas.microsoft.com/office/powerpoint/2010/main" val="3521922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ld-footer.jpeg"/>
          <p:cNvPicPr>
            <a:picLocks noChangeAspect="1"/>
          </p:cNvPicPr>
          <p:nvPr/>
        </p:nvPicPr>
        <p:blipFill>
          <a:blip r:embed="rId3" cstate="print"/>
          <a:stretch>
            <a:fillRect/>
          </a:stretch>
        </p:blipFill>
        <p:spPr>
          <a:xfrm>
            <a:off x="285720" y="6590131"/>
            <a:ext cx="8636000" cy="128588"/>
          </a:xfrm>
          <a:prstGeom prst="rect">
            <a:avLst/>
          </a:prstGeom>
        </p:spPr>
      </p:pic>
      <p:sp>
        <p:nvSpPr>
          <p:cNvPr id="11" name="Title 1"/>
          <p:cNvSpPr txBox="1">
            <a:spLocks/>
          </p:cNvSpPr>
          <p:nvPr/>
        </p:nvSpPr>
        <p:spPr>
          <a:xfrm>
            <a:off x="380971" y="1340769"/>
            <a:ext cx="8229600" cy="5184576"/>
          </a:xfrm>
          <a:prstGeom prst="rect">
            <a:avLst/>
          </a:prstGeom>
        </p:spPr>
        <p:txBody>
          <a:bodyPr vert="horz" lIns="91440" tIns="45720" rIns="91440" bIns="45720" rtlCol="0" anchor="ctr">
            <a:normAutofit/>
          </a:bodyPr>
          <a:lstStyle/>
          <a:p>
            <a:pPr marL="342900" indent="-342900" defTabSz="914400" fontAlgn="base">
              <a:spcBef>
                <a:spcPts val="600"/>
              </a:spcBef>
              <a:spcAft>
                <a:spcPts val="600"/>
              </a:spcAft>
              <a:buFont typeface="Arial" pitchFamily="34" charset="0"/>
              <a:buChar char="•"/>
              <a:defRPr/>
            </a:pPr>
            <a:endParaRPr lang="en-AU" sz="2000" dirty="0">
              <a:solidFill>
                <a:srgbClr val="000066"/>
              </a:solidFill>
              <a:latin typeface="Arial" pitchFamily="34" charset="0"/>
              <a:ea typeface="Arial Unicode MS" pitchFamily="34" charset="-128"/>
              <a:cs typeface="Arial" pitchFamily="34" charset="0"/>
            </a:endParaRPr>
          </a:p>
        </p:txBody>
      </p:sp>
      <p:sp>
        <p:nvSpPr>
          <p:cNvPr id="15" name="Content Placeholder 2"/>
          <p:cNvSpPr txBox="1">
            <a:spLocks/>
          </p:cNvSpPr>
          <p:nvPr/>
        </p:nvSpPr>
        <p:spPr>
          <a:xfrm>
            <a:off x="0" y="4822042"/>
            <a:ext cx="8096307" cy="1500198"/>
          </a:xfrm>
          <a:prstGeom prst="rect">
            <a:avLst/>
          </a:prstGeom>
        </p:spPr>
        <p:txBody>
          <a:bodyPr vert="horz" lIns="91440" tIns="45720" rIns="91440" bIns="45720" rtlCol="0">
            <a:noAutofit/>
          </a:bodyPr>
          <a:lstStyle/>
          <a:p>
            <a:pPr marL="901700" indent="-457200" defTabSz="914400">
              <a:spcBef>
                <a:spcPct val="20000"/>
              </a:spcBef>
              <a:buFont typeface="Wingdings" pitchFamily="2" charset="2"/>
              <a:buChar char="q"/>
              <a:defRPr/>
            </a:pPr>
            <a:endParaRPr lang="en-AU" dirty="0" smtClean="0">
              <a:solidFill>
                <a:srgbClr val="FF0000"/>
              </a:solidFill>
            </a:endParaRPr>
          </a:p>
        </p:txBody>
      </p:sp>
      <p:sp>
        <p:nvSpPr>
          <p:cNvPr id="16" name="Title 1"/>
          <p:cNvSpPr txBox="1">
            <a:spLocks/>
          </p:cNvSpPr>
          <p:nvPr/>
        </p:nvSpPr>
        <p:spPr>
          <a:xfrm>
            <a:off x="692120" y="4393414"/>
            <a:ext cx="8229600" cy="428628"/>
          </a:xfrm>
          <a:prstGeom prst="rect">
            <a:avLst/>
          </a:prstGeom>
        </p:spPr>
        <p:txBody>
          <a:bodyPr vert="horz" lIns="91440" tIns="45720" rIns="91440" bIns="45720" rtlCol="0" anchor="ctr">
            <a:normAutofit lnSpcReduction="10000"/>
          </a:bodyPr>
          <a:lstStyle/>
          <a:p>
            <a:pPr algn="ctr" defTabSz="914400">
              <a:spcBef>
                <a:spcPct val="0"/>
              </a:spcBef>
              <a:defRPr/>
            </a:pPr>
            <a:endParaRPr lang="en-AU" sz="2400" dirty="0" smtClean="0">
              <a:solidFill>
                <a:srgbClr val="000066"/>
              </a:solidFill>
            </a:endParaRPr>
          </a:p>
        </p:txBody>
      </p:sp>
      <p:sp>
        <p:nvSpPr>
          <p:cNvPr id="8" name="Rectangle 7"/>
          <p:cNvSpPr/>
          <p:nvPr/>
        </p:nvSpPr>
        <p:spPr>
          <a:xfrm>
            <a:off x="285720" y="2204864"/>
            <a:ext cx="2426232" cy="1728192"/>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ARC sends application to expert assessors in the field (4-8); COE members independently assess</a:t>
            </a:r>
            <a:endParaRPr lang="en-AU" sz="1800" dirty="0"/>
          </a:p>
        </p:txBody>
      </p:sp>
      <p:sp>
        <p:nvSpPr>
          <p:cNvPr id="13" name="Rectangle 12"/>
          <p:cNvSpPr/>
          <p:nvPr/>
        </p:nvSpPr>
        <p:spPr>
          <a:xfrm>
            <a:off x="3690361" y="2204863"/>
            <a:ext cx="1985827" cy="1728193"/>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Assessors’ reports received and sent to applicant and their university by ARC </a:t>
            </a:r>
            <a:endParaRPr lang="en-AU" sz="1800" dirty="0"/>
          </a:p>
        </p:txBody>
      </p:sp>
      <p:sp>
        <p:nvSpPr>
          <p:cNvPr id="17" name="Rectangle 16"/>
          <p:cNvSpPr/>
          <p:nvPr/>
        </p:nvSpPr>
        <p:spPr>
          <a:xfrm>
            <a:off x="6738682" y="188640"/>
            <a:ext cx="2183038" cy="1655157"/>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ARC assigns to College of Expert members  (COE)</a:t>
            </a:r>
            <a:endParaRPr lang="en-AU" sz="1800" dirty="0"/>
          </a:p>
        </p:txBody>
      </p:sp>
      <p:sp>
        <p:nvSpPr>
          <p:cNvPr id="19" name="Right Arrow 18"/>
          <p:cNvSpPr/>
          <p:nvPr/>
        </p:nvSpPr>
        <p:spPr>
          <a:xfrm>
            <a:off x="5663826" y="856137"/>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Right Arrow 19"/>
          <p:cNvSpPr/>
          <p:nvPr/>
        </p:nvSpPr>
        <p:spPr>
          <a:xfrm>
            <a:off x="2711952" y="2718195"/>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Rectangle 20"/>
          <p:cNvSpPr/>
          <p:nvPr/>
        </p:nvSpPr>
        <p:spPr>
          <a:xfrm>
            <a:off x="285720" y="188640"/>
            <a:ext cx="2426232" cy="1655157"/>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Application sent to Research Services  by due date</a:t>
            </a:r>
            <a:endParaRPr lang="en-AU" sz="1800" dirty="0"/>
          </a:p>
        </p:txBody>
      </p:sp>
      <p:sp>
        <p:nvSpPr>
          <p:cNvPr id="22" name="Right Arrow 21"/>
          <p:cNvSpPr/>
          <p:nvPr/>
        </p:nvSpPr>
        <p:spPr>
          <a:xfrm>
            <a:off x="2722850" y="786992"/>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5" name="Rectangle 24"/>
          <p:cNvSpPr/>
          <p:nvPr/>
        </p:nvSpPr>
        <p:spPr>
          <a:xfrm>
            <a:off x="6738682" y="2204864"/>
            <a:ext cx="2183038" cy="1728193"/>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Rejoinder submitted to ARC</a:t>
            </a:r>
            <a:endParaRPr lang="en-AU" dirty="0"/>
          </a:p>
        </p:txBody>
      </p:sp>
      <p:sp>
        <p:nvSpPr>
          <p:cNvPr id="27" name="Rectangle 26"/>
          <p:cNvSpPr/>
          <p:nvPr/>
        </p:nvSpPr>
        <p:spPr>
          <a:xfrm>
            <a:off x="285720" y="4293096"/>
            <a:ext cx="2426232" cy="2029144"/>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ARC COE members finalise scores with assessor reports and rejoinders</a:t>
            </a:r>
            <a:endParaRPr lang="en-AU" dirty="0"/>
          </a:p>
        </p:txBody>
      </p:sp>
      <p:sp>
        <p:nvSpPr>
          <p:cNvPr id="29" name="Right Arrow 28"/>
          <p:cNvSpPr/>
          <p:nvPr/>
        </p:nvSpPr>
        <p:spPr>
          <a:xfrm>
            <a:off x="2711952" y="5087509"/>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0" name="Rectangle 29"/>
          <p:cNvSpPr/>
          <p:nvPr/>
        </p:nvSpPr>
        <p:spPr>
          <a:xfrm>
            <a:off x="3701258" y="4293096"/>
            <a:ext cx="1974930" cy="2029144"/>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COE panel members meet to discuss proposals and finalise ranking</a:t>
            </a:r>
            <a:endParaRPr lang="en-AU" dirty="0"/>
          </a:p>
        </p:txBody>
      </p:sp>
      <p:sp>
        <p:nvSpPr>
          <p:cNvPr id="32" name="Right Arrow 31"/>
          <p:cNvSpPr/>
          <p:nvPr/>
        </p:nvSpPr>
        <p:spPr>
          <a:xfrm>
            <a:off x="5696774" y="2718195"/>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3" name="Right Arrow 32"/>
          <p:cNvSpPr/>
          <p:nvPr/>
        </p:nvSpPr>
        <p:spPr>
          <a:xfrm>
            <a:off x="5685089" y="5249644"/>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4" name="Rectangle 33"/>
          <p:cNvSpPr/>
          <p:nvPr/>
        </p:nvSpPr>
        <p:spPr>
          <a:xfrm>
            <a:off x="6765097" y="4293096"/>
            <a:ext cx="2156623" cy="196969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ARC recommends outcomes to the Minister – Minister approves and releases results</a:t>
            </a:r>
            <a:endParaRPr lang="en-AU" sz="1800" dirty="0"/>
          </a:p>
        </p:txBody>
      </p:sp>
      <p:sp>
        <p:nvSpPr>
          <p:cNvPr id="24" name="Rectangle 23"/>
          <p:cNvSpPr/>
          <p:nvPr/>
        </p:nvSpPr>
        <p:spPr>
          <a:xfrm>
            <a:off x="3701258" y="188640"/>
            <a:ext cx="1974930" cy="1655158"/>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Application submitted to ARC by </a:t>
            </a:r>
            <a:r>
              <a:rPr lang="en-AU" sz="1800" dirty="0" smtClean="0"/>
              <a:t>Research Services via </a:t>
            </a:r>
            <a:r>
              <a:rPr lang="en-AU" sz="1800" dirty="0"/>
              <a:t>RMS system</a:t>
            </a:r>
          </a:p>
        </p:txBody>
      </p:sp>
      <p:cxnSp>
        <p:nvCxnSpPr>
          <p:cNvPr id="35" name="Elbow Connector 34"/>
          <p:cNvCxnSpPr>
            <a:stCxn id="17" idx="2"/>
          </p:cNvCxnSpPr>
          <p:nvPr/>
        </p:nvCxnSpPr>
        <p:spPr>
          <a:xfrm rot="5400000">
            <a:off x="4605103" y="-1237304"/>
            <a:ext cx="143997" cy="6306201"/>
          </a:xfrm>
          <a:prstGeom prst="bentConnector2">
            <a:avLst/>
          </a:prstGeom>
          <a:ln w="38100" cmpd="sng">
            <a:solidFill>
              <a:srgbClr val="4E67C8"/>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8" idx="0"/>
          </p:cNvCxnSpPr>
          <p:nvPr/>
        </p:nvCxnSpPr>
        <p:spPr>
          <a:xfrm flipH="1">
            <a:off x="1498836" y="1987795"/>
            <a:ext cx="25165" cy="217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5400000">
            <a:off x="4630268" y="851955"/>
            <a:ext cx="143997" cy="6306201"/>
          </a:xfrm>
          <a:prstGeom prst="bentConnector2">
            <a:avLst/>
          </a:prstGeom>
          <a:ln w="38100" cmpd="sng">
            <a:solidFill>
              <a:srgbClr val="4E67C8"/>
            </a:solidFill>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1524001" y="4077054"/>
            <a:ext cx="25165" cy="217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199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650" y="592522"/>
            <a:ext cx="5868470" cy="690925"/>
          </a:xfrm>
        </p:spPr>
        <p:txBody>
          <a:bodyPr>
            <a:normAutofit/>
          </a:bodyPr>
          <a:lstStyle/>
          <a:p>
            <a:pPr marL="0" indent="0">
              <a:buNone/>
            </a:pPr>
            <a:r>
              <a:rPr lang="en-AU" sz="3600" u="sng" dirty="0" smtClean="0"/>
              <a:t>Ranking process in panels</a:t>
            </a:r>
          </a:p>
          <a:p>
            <a:pPr marL="0" indent="0">
              <a:buNone/>
            </a:pPr>
            <a:endParaRPr lang="en-AU" dirty="0" smtClean="0"/>
          </a:p>
        </p:txBody>
      </p:sp>
      <p:sp>
        <p:nvSpPr>
          <p:cNvPr id="6" name="Content Placeholder 2"/>
          <p:cNvSpPr txBox="1">
            <a:spLocks/>
          </p:cNvSpPr>
          <p:nvPr/>
        </p:nvSpPr>
        <p:spPr>
          <a:xfrm>
            <a:off x="603601" y="1459077"/>
            <a:ext cx="8300566" cy="6909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dirty="0" smtClean="0">
                <a:solidFill>
                  <a:prstClr val="black"/>
                </a:solidFill>
              </a:rPr>
              <a:t>At least 4 assessments used (always 2 Internal Assessors, always at least 2 </a:t>
            </a:r>
            <a:r>
              <a:rPr lang="en-AU" sz="2800" dirty="0">
                <a:solidFill>
                  <a:prstClr val="black"/>
                </a:solidFill>
              </a:rPr>
              <a:t>External Assessors </a:t>
            </a:r>
            <a:r>
              <a:rPr lang="en-AU" sz="2800" dirty="0" smtClean="0">
                <a:solidFill>
                  <a:prstClr val="black"/>
                </a:solidFill>
              </a:rPr>
              <a:t>)</a:t>
            </a:r>
          </a:p>
          <a:p>
            <a:pPr marL="0" indent="0">
              <a:buFont typeface="Arial"/>
              <a:buNone/>
            </a:pPr>
            <a:endParaRPr lang="en-AU" sz="2800" dirty="0" smtClean="0">
              <a:solidFill>
                <a:prstClr val="black"/>
              </a:solidFill>
            </a:endParaRPr>
          </a:p>
        </p:txBody>
      </p:sp>
      <p:sp>
        <p:nvSpPr>
          <p:cNvPr id="8" name="Content Placeholder 2"/>
          <p:cNvSpPr txBox="1">
            <a:spLocks/>
          </p:cNvSpPr>
          <p:nvPr/>
        </p:nvSpPr>
        <p:spPr>
          <a:xfrm>
            <a:off x="593856" y="2779174"/>
            <a:ext cx="7918468" cy="123694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3300" dirty="0" smtClean="0">
                <a:solidFill>
                  <a:prstClr val="black"/>
                </a:solidFill>
              </a:rPr>
              <a:t>Rankings of A to E for all 4 selection criteria from each assessor (all different weightings to allow dispersal)</a:t>
            </a:r>
          </a:p>
          <a:p>
            <a:pPr marL="0" indent="0">
              <a:buFont typeface="Arial"/>
              <a:buNone/>
            </a:pPr>
            <a:endParaRPr lang="en-AU" dirty="0" smtClean="0">
              <a:solidFill>
                <a:prstClr val="black"/>
              </a:solidFill>
            </a:endParaRPr>
          </a:p>
        </p:txBody>
      </p:sp>
      <p:sp>
        <p:nvSpPr>
          <p:cNvPr id="9" name="Content Placeholder 2"/>
          <p:cNvSpPr txBox="1">
            <a:spLocks/>
          </p:cNvSpPr>
          <p:nvPr/>
        </p:nvSpPr>
        <p:spPr>
          <a:xfrm>
            <a:off x="617113" y="4000688"/>
            <a:ext cx="8287054" cy="9980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dirty="0" smtClean="0">
                <a:solidFill>
                  <a:prstClr val="black"/>
                </a:solidFill>
              </a:rPr>
              <a:t>Internal Assessors scaled and weighted at 50%</a:t>
            </a:r>
            <a:r>
              <a:rPr lang="en-AU" dirty="0" smtClean="0">
                <a:solidFill>
                  <a:prstClr val="black"/>
                </a:solidFill>
              </a:rPr>
              <a:t>.</a:t>
            </a:r>
          </a:p>
          <a:p>
            <a:pPr marL="0" indent="0">
              <a:buFont typeface="Arial"/>
              <a:buNone/>
            </a:pPr>
            <a:endParaRPr lang="en-AU" sz="2400" dirty="0" smtClean="0">
              <a:solidFill>
                <a:prstClr val="black"/>
              </a:solidFill>
            </a:endParaRPr>
          </a:p>
        </p:txBody>
      </p:sp>
      <p:sp>
        <p:nvSpPr>
          <p:cNvPr id="13" name="Rectangle 12"/>
          <p:cNvSpPr/>
          <p:nvPr/>
        </p:nvSpPr>
        <p:spPr>
          <a:xfrm>
            <a:off x="590083" y="4660941"/>
            <a:ext cx="8486350" cy="954107"/>
          </a:xfrm>
          <a:prstGeom prst="rect">
            <a:avLst/>
          </a:prstGeom>
        </p:spPr>
        <p:txBody>
          <a:bodyPr wrap="square">
            <a:spAutoFit/>
          </a:bodyPr>
          <a:lstStyle/>
          <a:p>
            <a:r>
              <a:rPr lang="en-AU" sz="2800" dirty="0" smtClean="0">
                <a:solidFill>
                  <a:prstClr val="black"/>
                </a:solidFill>
              </a:rPr>
              <a:t>External Assessors unscaled weighted </a:t>
            </a:r>
            <a:r>
              <a:rPr lang="en-AU" sz="2800" dirty="0">
                <a:solidFill>
                  <a:prstClr val="black"/>
                </a:solidFill>
              </a:rPr>
              <a:t>at 50</a:t>
            </a:r>
            <a:r>
              <a:rPr lang="en-AU" sz="2800" dirty="0" smtClean="0">
                <a:solidFill>
                  <a:prstClr val="black"/>
                </a:solidFill>
              </a:rPr>
              <a:t>% regardless of number of External assessments.</a:t>
            </a:r>
            <a:endParaRPr lang="en-AU" sz="2800" dirty="0">
              <a:solidFill>
                <a:prstClr val="black"/>
              </a:solidFill>
            </a:endParaRPr>
          </a:p>
        </p:txBody>
      </p:sp>
    </p:spTree>
    <p:extLst>
      <p:ext uri="{BB962C8B-B14F-4D97-AF65-F5344CB8AC3E}">
        <p14:creationId xmlns:p14="http://schemas.microsoft.com/office/powerpoint/2010/main" val="791674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657650" y="2629584"/>
            <a:ext cx="8057356" cy="130181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dirty="0" smtClean="0">
                <a:solidFill>
                  <a:prstClr val="black"/>
                </a:solidFill>
              </a:rPr>
              <a:t>Aggregated assessments then ranked.</a:t>
            </a:r>
          </a:p>
          <a:p>
            <a:pPr marL="0" indent="0">
              <a:buFont typeface="Arial"/>
              <a:buNone/>
            </a:pPr>
            <a:r>
              <a:rPr lang="en-AU" sz="2800" dirty="0" smtClean="0">
                <a:solidFill>
                  <a:prstClr val="black"/>
                </a:solidFill>
              </a:rPr>
              <a:t>Bottom-ranked (clearly </a:t>
            </a:r>
            <a:r>
              <a:rPr lang="en-AU" sz="2800" dirty="0" err="1" smtClean="0">
                <a:solidFill>
                  <a:prstClr val="black"/>
                </a:solidFill>
              </a:rPr>
              <a:t>unfundable</a:t>
            </a:r>
            <a:r>
              <a:rPr lang="en-AU" sz="2800" dirty="0" smtClean="0">
                <a:solidFill>
                  <a:prstClr val="black"/>
                </a:solidFill>
              </a:rPr>
              <a:t>) excluded after due consideration.</a:t>
            </a:r>
            <a:r>
              <a:rPr lang="en-AU" sz="2800" dirty="0">
                <a:solidFill>
                  <a:prstClr val="black"/>
                </a:solidFill>
              </a:rPr>
              <a:t> </a:t>
            </a:r>
            <a:r>
              <a:rPr lang="en-AU" sz="2800" dirty="0" smtClean="0">
                <a:solidFill>
                  <a:prstClr val="black"/>
                </a:solidFill>
              </a:rPr>
              <a:t>(~60%)</a:t>
            </a:r>
            <a:r>
              <a:rPr lang="en-AU" sz="2800" dirty="0">
                <a:solidFill>
                  <a:prstClr val="black"/>
                </a:solidFill>
              </a:rPr>
              <a:t/>
            </a:r>
            <a:br>
              <a:rPr lang="en-AU" sz="2800" dirty="0">
                <a:solidFill>
                  <a:prstClr val="black"/>
                </a:solidFill>
              </a:rPr>
            </a:br>
            <a:endParaRPr lang="en-AU" sz="2800" dirty="0" smtClean="0">
              <a:solidFill>
                <a:prstClr val="black"/>
              </a:solidFill>
            </a:endParaRPr>
          </a:p>
        </p:txBody>
      </p:sp>
      <p:sp>
        <p:nvSpPr>
          <p:cNvPr id="12" name="Content Placeholder 2"/>
          <p:cNvSpPr txBox="1">
            <a:spLocks/>
          </p:cNvSpPr>
          <p:nvPr/>
        </p:nvSpPr>
        <p:spPr>
          <a:xfrm>
            <a:off x="661417" y="1350997"/>
            <a:ext cx="8188705" cy="10672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dirty="0" smtClean="0">
                <a:solidFill>
                  <a:prstClr val="black"/>
                </a:solidFill>
              </a:rPr>
              <a:t>Ranking process </a:t>
            </a:r>
            <a:r>
              <a:rPr lang="en-AU" sz="2800" u="sng" dirty="0" smtClean="0">
                <a:solidFill>
                  <a:prstClr val="black"/>
                </a:solidFill>
              </a:rPr>
              <a:t>very</a:t>
            </a:r>
            <a:r>
              <a:rPr lang="en-AU" sz="2800" dirty="0" smtClean="0">
                <a:solidFill>
                  <a:prstClr val="black"/>
                </a:solidFill>
              </a:rPr>
              <a:t> confidential and as objective as possible. COI taken very seriously.</a:t>
            </a:r>
          </a:p>
          <a:p>
            <a:pPr marL="0" indent="0">
              <a:buFont typeface="Arial"/>
              <a:buNone/>
            </a:pPr>
            <a:endParaRPr lang="en-AU" sz="2400" dirty="0" smtClean="0">
              <a:solidFill>
                <a:prstClr val="black"/>
              </a:solidFill>
            </a:endParaRPr>
          </a:p>
        </p:txBody>
      </p:sp>
      <p:sp>
        <p:nvSpPr>
          <p:cNvPr id="5" name="Rectangle 4"/>
          <p:cNvSpPr/>
          <p:nvPr/>
        </p:nvSpPr>
        <p:spPr>
          <a:xfrm>
            <a:off x="678112" y="4267215"/>
            <a:ext cx="7780169" cy="954107"/>
          </a:xfrm>
          <a:prstGeom prst="rect">
            <a:avLst/>
          </a:prstGeom>
        </p:spPr>
        <p:txBody>
          <a:bodyPr wrap="square">
            <a:spAutoFit/>
          </a:bodyPr>
          <a:lstStyle/>
          <a:p>
            <a:r>
              <a:rPr lang="en-AU" sz="2800" dirty="0" smtClean="0">
                <a:solidFill>
                  <a:prstClr val="black"/>
                </a:solidFill>
              </a:rPr>
              <a:t>Top-ranked </a:t>
            </a:r>
            <a:r>
              <a:rPr lang="en-AU" sz="2800" dirty="0">
                <a:solidFill>
                  <a:prstClr val="black"/>
                </a:solidFill>
              </a:rPr>
              <a:t>(clearly fundable) </a:t>
            </a:r>
            <a:r>
              <a:rPr lang="en-AU" sz="2800" dirty="0" smtClean="0">
                <a:solidFill>
                  <a:prstClr val="black"/>
                </a:solidFill>
              </a:rPr>
              <a:t>agreed to be funded </a:t>
            </a:r>
            <a:r>
              <a:rPr lang="en-AU" sz="2800" dirty="0">
                <a:solidFill>
                  <a:prstClr val="black"/>
                </a:solidFill>
              </a:rPr>
              <a:t>after due consideration</a:t>
            </a:r>
            <a:r>
              <a:rPr lang="en-AU" sz="2800" dirty="0" smtClean="0">
                <a:solidFill>
                  <a:prstClr val="black"/>
                </a:solidFill>
              </a:rPr>
              <a:t>. (~10%)</a:t>
            </a:r>
            <a:endParaRPr lang="en-AU" sz="2800" dirty="0">
              <a:solidFill>
                <a:prstClr val="black"/>
              </a:solidFill>
            </a:endParaRPr>
          </a:p>
        </p:txBody>
      </p:sp>
      <p:sp>
        <p:nvSpPr>
          <p:cNvPr id="13" name="Content Placeholder 2"/>
          <p:cNvSpPr>
            <a:spLocks noGrp="1"/>
          </p:cNvSpPr>
          <p:nvPr>
            <p:ph idx="1"/>
          </p:nvPr>
        </p:nvSpPr>
        <p:spPr>
          <a:xfrm>
            <a:off x="657650" y="592522"/>
            <a:ext cx="5868470" cy="690925"/>
          </a:xfrm>
        </p:spPr>
        <p:txBody>
          <a:bodyPr>
            <a:normAutofit/>
          </a:bodyPr>
          <a:lstStyle/>
          <a:p>
            <a:pPr marL="0" indent="0">
              <a:buNone/>
            </a:pPr>
            <a:r>
              <a:rPr lang="en-AU" sz="3600" u="sng" dirty="0" smtClean="0"/>
              <a:t>Ranking process in panels</a:t>
            </a:r>
          </a:p>
          <a:p>
            <a:pPr marL="0" indent="0">
              <a:buNone/>
            </a:pPr>
            <a:endParaRPr lang="en-AU" dirty="0" smtClean="0"/>
          </a:p>
        </p:txBody>
      </p:sp>
    </p:spTree>
    <p:extLst>
      <p:ext uri="{BB962C8B-B14F-4D97-AF65-F5344CB8AC3E}">
        <p14:creationId xmlns:p14="http://schemas.microsoft.com/office/powerpoint/2010/main" val="578173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70581"/>
            <a:ext cx="8229600" cy="1143000"/>
          </a:xfrm>
        </p:spPr>
        <p:txBody>
          <a:bodyPr>
            <a:noAutofit/>
          </a:bodyPr>
          <a:lstStyle/>
          <a:p>
            <a:pPr marL="88900" lvl="3"/>
            <a:r>
              <a:rPr lang="en-AU" sz="2800" dirty="0" err="1" smtClean="0">
                <a:solidFill>
                  <a:srgbClr val="00376A"/>
                </a:solidFill>
              </a:rPr>
              <a:t>Prof.</a:t>
            </a:r>
            <a:r>
              <a:rPr lang="en-AU" sz="2800" dirty="0" smtClean="0">
                <a:solidFill>
                  <a:srgbClr val="00376A"/>
                </a:solidFill>
              </a:rPr>
              <a:t> Leigh </a:t>
            </a:r>
            <a:r>
              <a:rPr lang="en-AU" sz="2800" dirty="0" smtClean="0">
                <a:solidFill>
                  <a:srgbClr val="00376A"/>
                </a:solidFill>
              </a:rPr>
              <a:t>Sullivan</a:t>
            </a:r>
            <a:r>
              <a:rPr lang="en-AU" sz="3200" dirty="0">
                <a:solidFill>
                  <a:srgbClr val="00376A"/>
                </a:solidFill>
              </a:rPr>
              <a:t> </a:t>
            </a:r>
            <a:r>
              <a:rPr lang="en-AU" sz="3200" dirty="0" smtClean="0">
                <a:solidFill>
                  <a:srgbClr val="00376A"/>
                </a:solidFill>
              </a:rPr>
              <a:t>- </a:t>
            </a:r>
            <a:r>
              <a:rPr lang="en-AU" sz="2800" dirty="0" smtClean="0">
                <a:solidFill>
                  <a:srgbClr val="3366FF"/>
                </a:solidFill>
              </a:rPr>
              <a:t>1.00 </a:t>
            </a:r>
            <a:r>
              <a:rPr lang="en-AU" sz="2800" dirty="0" smtClean="0">
                <a:solidFill>
                  <a:srgbClr val="3366FF"/>
                </a:solidFill>
              </a:rPr>
              <a:t>pm to 2.00 pm </a:t>
            </a:r>
            <a:endParaRPr lang="en-AU" sz="2800" dirty="0">
              <a:solidFill>
                <a:srgbClr val="3366FF"/>
              </a:solidFill>
            </a:endParaRPr>
          </a:p>
        </p:txBody>
      </p:sp>
      <p:sp>
        <p:nvSpPr>
          <p:cNvPr id="3" name="Content Placeholder 2"/>
          <p:cNvSpPr>
            <a:spLocks noGrp="1"/>
          </p:cNvSpPr>
          <p:nvPr>
            <p:ph idx="1"/>
          </p:nvPr>
        </p:nvSpPr>
        <p:spPr>
          <a:xfrm>
            <a:off x="457201" y="2054412"/>
            <a:ext cx="8483599" cy="3505200"/>
          </a:xfrm>
        </p:spPr>
        <p:txBody>
          <a:bodyPr>
            <a:normAutofit/>
          </a:bodyPr>
          <a:lstStyle/>
          <a:p>
            <a:pPr marL="546100" lvl="0" indent="-457200">
              <a:buFontTx/>
              <a:buChar char="•"/>
            </a:pPr>
            <a:r>
              <a:rPr lang="en-AU" sz="2800" dirty="0" smtClean="0">
                <a:solidFill>
                  <a:schemeClr val="tx2">
                    <a:lumMod val="75000"/>
                  </a:schemeClr>
                </a:solidFill>
              </a:rPr>
              <a:t>Brief introduction and overview</a:t>
            </a:r>
          </a:p>
          <a:p>
            <a:pPr marL="546100" lvl="0" indent="-457200">
              <a:buFontTx/>
              <a:buChar char="•"/>
            </a:pPr>
            <a:r>
              <a:rPr lang="en-AU" sz="2800" dirty="0" smtClean="0">
                <a:solidFill>
                  <a:schemeClr val="tx2">
                    <a:lumMod val="75000"/>
                  </a:schemeClr>
                </a:solidFill>
              </a:rPr>
              <a:t>ARC assessment process</a:t>
            </a:r>
          </a:p>
          <a:p>
            <a:pPr marL="546100" lvl="0" indent="-457200">
              <a:buFontTx/>
              <a:buChar char="•"/>
            </a:pPr>
            <a:r>
              <a:rPr lang="en-US" sz="2800" dirty="0" smtClean="0">
                <a:solidFill>
                  <a:schemeClr val="tx2">
                    <a:lumMod val="75000"/>
                  </a:schemeClr>
                </a:solidFill>
              </a:rPr>
              <a:t>Hints for successful applications</a:t>
            </a:r>
          </a:p>
          <a:p>
            <a:pPr marL="546100" lvl="0" indent="-457200">
              <a:buFontTx/>
              <a:buChar char="•"/>
            </a:pPr>
            <a:r>
              <a:rPr lang="en-US" sz="2800" dirty="0" smtClean="0">
                <a:solidFill>
                  <a:schemeClr val="tx2">
                    <a:lumMod val="75000"/>
                  </a:schemeClr>
                </a:solidFill>
              </a:rPr>
              <a:t>Continuous Linkage Rounds</a:t>
            </a:r>
          </a:p>
          <a:p>
            <a:pPr marL="546100" lvl="0" indent="-457200">
              <a:buFontTx/>
              <a:buChar char="•"/>
            </a:pPr>
            <a:r>
              <a:rPr lang="en-US" sz="2800" dirty="0" smtClean="0">
                <a:solidFill>
                  <a:schemeClr val="tx2">
                    <a:lumMod val="75000"/>
                  </a:schemeClr>
                </a:solidFill>
              </a:rPr>
              <a:t>DECRA</a:t>
            </a:r>
          </a:p>
          <a:p>
            <a:pPr marL="546100" lvl="0" indent="-457200">
              <a:buFontTx/>
              <a:buChar char="•"/>
            </a:pPr>
            <a:r>
              <a:rPr lang="en-US" sz="2800" dirty="0" smtClean="0">
                <a:solidFill>
                  <a:schemeClr val="tx2">
                    <a:lumMod val="75000"/>
                  </a:schemeClr>
                </a:solidFill>
              </a:rPr>
              <a:t>Questions</a:t>
            </a:r>
            <a:endParaRPr lang="en-AU" sz="2800" dirty="0">
              <a:solidFill>
                <a:schemeClr val="tx2">
                  <a:lumMod val="75000"/>
                </a:schemeClr>
              </a:solidFill>
            </a:endParaRPr>
          </a:p>
        </p:txBody>
      </p:sp>
    </p:spTree>
    <p:extLst>
      <p:ext uri="{BB962C8B-B14F-4D97-AF65-F5344CB8AC3E}">
        <p14:creationId xmlns:p14="http://schemas.microsoft.com/office/powerpoint/2010/main" val="41154643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649" y="1346138"/>
            <a:ext cx="7922240" cy="3970318"/>
          </a:xfrm>
          <a:prstGeom prst="rect">
            <a:avLst/>
          </a:prstGeom>
        </p:spPr>
        <p:txBody>
          <a:bodyPr wrap="square">
            <a:spAutoFit/>
          </a:bodyPr>
          <a:lstStyle/>
          <a:p>
            <a:r>
              <a:rPr lang="en-AU" sz="2800" dirty="0">
                <a:solidFill>
                  <a:prstClr val="black"/>
                </a:solidFill>
              </a:rPr>
              <a:t>M</a:t>
            </a:r>
            <a:r>
              <a:rPr lang="en-AU" sz="2800" dirty="0" smtClean="0">
                <a:solidFill>
                  <a:prstClr val="black"/>
                </a:solidFill>
              </a:rPr>
              <a:t>ost </a:t>
            </a:r>
            <a:r>
              <a:rPr lang="en-AU" sz="2800" dirty="0">
                <a:solidFill>
                  <a:prstClr val="black"/>
                </a:solidFill>
              </a:rPr>
              <a:t>of the </a:t>
            </a:r>
            <a:r>
              <a:rPr lang="en-AU" sz="2800" dirty="0" smtClean="0">
                <a:solidFill>
                  <a:prstClr val="black"/>
                </a:solidFill>
              </a:rPr>
              <a:t>panels’ time is spent on </a:t>
            </a:r>
            <a:r>
              <a:rPr lang="en-AU" sz="2800" dirty="0">
                <a:solidFill>
                  <a:prstClr val="black"/>
                </a:solidFill>
              </a:rPr>
              <a:t>the </a:t>
            </a:r>
            <a:r>
              <a:rPr lang="en-AU" sz="2800" dirty="0" smtClean="0">
                <a:solidFill>
                  <a:prstClr val="black"/>
                </a:solidFill>
              </a:rPr>
              <a:t>remaining (possibly fundable) ranked range </a:t>
            </a:r>
            <a:r>
              <a:rPr lang="en-AU" sz="2800" dirty="0">
                <a:solidFill>
                  <a:prstClr val="black"/>
                </a:solidFill>
              </a:rPr>
              <a:t>to ensure the assessments are as ‘correct’ as possible. </a:t>
            </a:r>
            <a:r>
              <a:rPr lang="en-AU" sz="2800" dirty="0" smtClean="0">
                <a:solidFill>
                  <a:prstClr val="black"/>
                </a:solidFill>
              </a:rPr>
              <a:t>Includes ROPE </a:t>
            </a:r>
            <a:r>
              <a:rPr lang="en-AU" sz="2800" dirty="0">
                <a:solidFill>
                  <a:prstClr val="black"/>
                </a:solidFill>
              </a:rPr>
              <a:t>considerations </a:t>
            </a:r>
            <a:r>
              <a:rPr lang="en-AU" sz="2800" dirty="0" smtClean="0">
                <a:solidFill>
                  <a:prstClr val="black"/>
                </a:solidFill>
              </a:rPr>
              <a:t>etc. </a:t>
            </a:r>
          </a:p>
          <a:p>
            <a:endParaRPr lang="en-AU" sz="2800" dirty="0" smtClean="0">
              <a:solidFill>
                <a:prstClr val="black"/>
              </a:solidFill>
            </a:endParaRPr>
          </a:p>
          <a:p>
            <a:r>
              <a:rPr lang="en-AU" sz="2800" dirty="0" smtClean="0">
                <a:solidFill>
                  <a:prstClr val="black"/>
                </a:solidFill>
              </a:rPr>
              <a:t>Each of these applications is assessed individually by whole of panel (DP Panel members with COI excluded for each application)</a:t>
            </a:r>
            <a:endParaRPr lang="en-AU" sz="2800" dirty="0">
              <a:solidFill>
                <a:prstClr val="black"/>
              </a:solidFill>
            </a:endParaRPr>
          </a:p>
        </p:txBody>
      </p:sp>
      <p:sp>
        <p:nvSpPr>
          <p:cNvPr id="8" name="Content Placeholder 2"/>
          <p:cNvSpPr>
            <a:spLocks noGrp="1"/>
          </p:cNvSpPr>
          <p:nvPr>
            <p:ph idx="1"/>
          </p:nvPr>
        </p:nvSpPr>
        <p:spPr>
          <a:xfrm>
            <a:off x="657650" y="592522"/>
            <a:ext cx="5868470" cy="690925"/>
          </a:xfrm>
        </p:spPr>
        <p:txBody>
          <a:bodyPr>
            <a:normAutofit/>
          </a:bodyPr>
          <a:lstStyle/>
          <a:p>
            <a:pPr marL="0" indent="0">
              <a:buNone/>
            </a:pPr>
            <a:r>
              <a:rPr lang="en-AU" sz="3600" u="sng" dirty="0" smtClean="0"/>
              <a:t>Ranking process in panels</a:t>
            </a:r>
          </a:p>
          <a:p>
            <a:pPr marL="0" indent="0">
              <a:buNone/>
            </a:pPr>
            <a:endParaRPr lang="en-AU" dirty="0" smtClean="0"/>
          </a:p>
        </p:txBody>
      </p:sp>
    </p:spTree>
    <p:extLst>
      <p:ext uri="{BB962C8B-B14F-4D97-AF65-F5344CB8AC3E}">
        <p14:creationId xmlns:p14="http://schemas.microsoft.com/office/powerpoint/2010/main" val="16119784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57650" y="1748936"/>
            <a:ext cx="7922239" cy="3286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3000" dirty="0" smtClean="0">
                <a:solidFill>
                  <a:prstClr val="black"/>
                </a:solidFill>
              </a:rPr>
              <a:t>No ‘quota’ for any FOR code in any panel… if all best applications received were in the  0402 </a:t>
            </a:r>
            <a:r>
              <a:rPr lang="en-AU" sz="3000" dirty="0" err="1" smtClean="0">
                <a:solidFill>
                  <a:prstClr val="black"/>
                </a:solidFill>
              </a:rPr>
              <a:t>FoR</a:t>
            </a:r>
            <a:r>
              <a:rPr lang="en-AU" sz="3000" dirty="0" smtClean="0">
                <a:solidFill>
                  <a:prstClr val="black"/>
                </a:solidFill>
              </a:rPr>
              <a:t> code then all ARC grants from the PCE panel would go to the 0402 code.</a:t>
            </a:r>
          </a:p>
          <a:p>
            <a:pPr marL="0" indent="0">
              <a:buFont typeface="Arial"/>
              <a:buNone/>
            </a:pPr>
            <a:endParaRPr lang="en-AU" sz="3000" dirty="0" smtClean="0">
              <a:solidFill>
                <a:prstClr val="black"/>
              </a:solidFill>
            </a:endParaRPr>
          </a:p>
          <a:p>
            <a:pPr marL="0" indent="0">
              <a:buFont typeface="Arial"/>
              <a:buNone/>
            </a:pPr>
            <a:r>
              <a:rPr lang="en-AU" sz="3000" dirty="0" smtClean="0">
                <a:solidFill>
                  <a:prstClr val="black"/>
                </a:solidFill>
              </a:rPr>
              <a:t>No evident institutional bias!</a:t>
            </a:r>
          </a:p>
          <a:p>
            <a:pPr marL="0" indent="0">
              <a:buFont typeface="Arial"/>
              <a:buNone/>
            </a:pPr>
            <a:endParaRPr lang="en-AU" sz="1400" dirty="0" smtClean="0">
              <a:solidFill>
                <a:prstClr val="black"/>
              </a:solidFill>
            </a:endParaRPr>
          </a:p>
        </p:txBody>
      </p:sp>
      <p:sp>
        <p:nvSpPr>
          <p:cNvPr id="8" name="Content Placeholder 2"/>
          <p:cNvSpPr>
            <a:spLocks noGrp="1"/>
          </p:cNvSpPr>
          <p:nvPr>
            <p:ph idx="1"/>
          </p:nvPr>
        </p:nvSpPr>
        <p:spPr>
          <a:xfrm>
            <a:off x="657650" y="592522"/>
            <a:ext cx="5868470" cy="690925"/>
          </a:xfrm>
        </p:spPr>
        <p:txBody>
          <a:bodyPr>
            <a:normAutofit/>
          </a:bodyPr>
          <a:lstStyle/>
          <a:p>
            <a:pPr marL="0" indent="0">
              <a:buNone/>
            </a:pPr>
            <a:r>
              <a:rPr lang="en-AU" sz="3600" u="sng" dirty="0" smtClean="0"/>
              <a:t>Ranking process in panels</a:t>
            </a:r>
          </a:p>
          <a:p>
            <a:pPr marL="0" indent="0">
              <a:buNone/>
            </a:pPr>
            <a:endParaRPr lang="en-AU" dirty="0" smtClean="0"/>
          </a:p>
        </p:txBody>
      </p:sp>
    </p:spTree>
    <p:extLst>
      <p:ext uri="{BB962C8B-B14F-4D97-AF65-F5344CB8AC3E}">
        <p14:creationId xmlns:p14="http://schemas.microsoft.com/office/powerpoint/2010/main" val="4189963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649" y="1346138"/>
            <a:ext cx="7922240" cy="1815882"/>
          </a:xfrm>
          <a:prstGeom prst="rect">
            <a:avLst/>
          </a:prstGeom>
        </p:spPr>
        <p:txBody>
          <a:bodyPr wrap="square">
            <a:spAutoFit/>
          </a:bodyPr>
          <a:lstStyle/>
          <a:p>
            <a:r>
              <a:rPr lang="en-AU" sz="2800" dirty="0" smtClean="0">
                <a:solidFill>
                  <a:prstClr val="black"/>
                </a:solidFill>
              </a:rPr>
              <a:t>Budgets adjusted on basis of ranking (higher the ranking generally the better the funding %), and the tension between success rate and overall funding rate.</a:t>
            </a:r>
            <a:endParaRPr lang="en-AU" sz="2800" dirty="0">
              <a:solidFill>
                <a:prstClr val="black"/>
              </a:solidFill>
            </a:endParaRPr>
          </a:p>
        </p:txBody>
      </p:sp>
      <p:sp>
        <p:nvSpPr>
          <p:cNvPr id="5" name="Rectangle 4"/>
          <p:cNvSpPr/>
          <p:nvPr/>
        </p:nvSpPr>
        <p:spPr>
          <a:xfrm>
            <a:off x="644138" y="3322385"/>
            <a:ext cx="7922240" cy="1384995"/>
          </a:xfrm>
          <a:prstGeom prst="rect">
            <a:avLst/>
          </a:prstGeom>
        </p:spPr>
        <p:txBody>
          <a:bodyPr wrap="square">
            <a:spAutoFit/>
          </a:bodyPr>
          <a:lstStyle/>
          <a:p>
            <a:r>
              <a:rPr lang="en-AU" sz="2800" dirty="0" smtClean="0">
                <a:solidFill>
                  <a:prstClr val="black"/>
                </a:solidFill>
              </a:rPr>
              <a:t>In </a:t>
            </a:r>
            <a:r>
              <a:rPr lang="en-AU" sz="2800" dirty="0" smtClean="0">
                <a:solidFill>
                  <a:prstClr val="black"/>
                </a:solidFill>
              </a:rPr>
              <a:t>my experience it </a:t>
            </a:r>
            <a:r>
              <a:rPr lang="en-AU" sz="2800" dirty="0" smtClean="0">
                <a:solidFill>
                  <a:prstClr val="black"/>
                </a:solidFill>
              </a:rPr>
              <a:t>has been MUCH better to ask for a realistic amount. ‘Ambit’ budgets treated harshly in terms of amount granted.</a:t>
            </a:r>
            <a:endParaRPr lang="en-AU" sz="2800" dirty="0">
              <a:solidFill>
                <a:prstClr val="black"/>
              </a:solidFill>
            </a:endParaRPr>
          </a:p>
        </p:txBody>
      </p:sp>
      <p:sp>
        <p:nvSpPr>
          <p:cNvPr id="6" name="Content Placeholder 2"/>
          <p:cNvSpPr>
            <a:spLocks noGrp="1"/>
          </p:cNvSpPr>
          <p:nvPr>
            <p:ph idx="1"/>
          </p:nvPr>
        </p:nvSpPr>
        <p:spPr>
          <a:xfrm>
            <a:off x="657650" y="592522"/>
            <a:ext cx="5868470" cy="690925"/>
          </a:xfrm>
        </p:spPr>
        <p:txBody>
          <a:bodyPr>
            <a:normAutofit/>
          </a:bodyPr>
          <a:lstStyle/>
          <a:p>
            <a:pPr marL="0" indent="0">
              <a:buNone/>
            </a:pPr>
            <a:r>
              <a:rPr lang="en-AU" sz="3600" u="sng" dirty="0" smtClean="0"/>
              <a:t>Ranking process in panels</a:t>
            </a:r>
          </a:p>
          <a:p>
            <a:pPr marL="0" indent="0">
              <a:buNone/>
            </a:pPr>
            <a:endParaRPr lang="en-AU" dirty="0" smtClean="0"/>
          </a:p>
        </p:txBody>
      </p:sp>
    </p:spTree>
    <p:extLst>
      <p:ext uri="{BB962C8B-B14F-4D97-AF65-F5344CB8AC3E}">
        <p14:creationId xmlns:p14="http://schemas.microsoft.com/office/powerpoint/2010/main" val="39271685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IT’S A COMPETITION</a:t>
            </a:r>
            <a:endParaRPr lang="en-AU" dirty="0"/>
          </a:p>
        </p:txBody>
      </p:sp>
      <p:sp>
        <p:nvSpPr>
          <p:cNvPr id="3" name="Content Placeholder 2"/>
          <p:cNvSpPr>
            <a:spLocks noGrp="1"/>
          </p:cNvSpPr>
          <p:nvPr>
            <p:ph idx="1"/>
          </p:nvPr>
        </p:nvSpPr>
        <p:spPr>
          <a:xfrm>
            <a:off x="457201" y="1600201"/>
            <a:ext cx="8229600" cy="1473200"/>
          </a:xfrm>
        </p:spPr>
        <p:txBody>
          <a:bodyPr/>
          <a:lstStyle/>
          <a:p>
            <a:r>
              <a:rPr lang="en-AU" dirty="0" smtClean="0"/>
              <a:t>The ARC have only sufficient funds to fund &lt;20% of Discoveries.</a:t>
            </a:r>
            <a:endParaRPr lang="en-AU" dirty="0"/>
          </a:p>
        </p:txBody>
      </p:sp>
      <p:sp>
        <p:nvSpPr>
          <p:cNvPr id="4" name="Rectangle 3"/>
          <p:cNvSpPr/>
          <p:nvPr/>
        </p:nvSpPr>
        <p:spPr>
          <a:xfrm>
            <a:off x="457201" y="3173681"/>
            <a:ext cx="8229600" cy="1384995"/>
          </a:xfrm>
          <a:prstGeom prst="rect">
            <a:avLst/>
          </a:prstGeom>
        </p:spPr>
        <p:txBody>
          <a:bodyPr wrap="square">
            <a:spAutoFit/>
          </a:bodyPr>
          <a:lstStyle/>
          <a:p>
            <a:r>
              <a:rPr lang="en-AU" sz="2800" dirty="0"/>
              <a:t>So having an excellent proposal is in of itself not good enough – it has to be BETTER than the others – which are ALL very good.</a:t>
            </a:r>
          </a:p>
        </p:txBody>
      </p:sp>
    </p:spTree>
    <p:extLst>
      <p:ext uri="{BB962C8B-B14F-4D97-AF65-F5344CB8AC3E}">
        <p14:creationId xmlns:p14="http://schemas.microsoft.com/office/powerpoint/2010/main" val="1281594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2644" y="1492885"/>
            <a:ext cx="7457172" cy="1384995"/>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solidFill>
                  <a:prstClr val="black"/>
                </a:solidFill>
              </a:rPr>
              <a:t>The application must </a:t>
            </a:r>
            <a:r>
              <a:rPr lang="en-AU" sz="2800" dirty="0">
                <a:solidFill>
                  <a:prstClr val="black"/>
                </a:solidFill>
              </a:rPr>
              <a:t>be </a:t>
            </a:r>
            <a:r>
              <a:rPr lang="en-AU" sz="2800" dirty="0" smtClean="0">
                <a:solidFill>
                  <a:prstClr val="black"/>
                </a:solidFill>
              </a:rPr>
              <a:t>compelling, an </a:t>
            </a:r>
            <a:r>
              <a:rPr lang="en-AU" sz="2800" dirty="0">
                <a:solidFill>
                  <a:prstClr val="black"/>
                </a:solidFill>
              </a:rPr>
              <a:t>easy </a:t>
            </a:r>
            <a:r>
              <a:rPr lang="en-AU" sz="2800" dirty="0" smtClean="0">
                <a:solidFill>
                  <a:prstClr val="black"/>
                </a:solidFill>
              </a:rPr>
              <a:t>read, and </a:t>
            </a:r>
            <a:r>
              <a:rPr lang="en-AU" sz="2800" dirty="0">
                <a:solidFill>
                  <a:prstClr val="black"/>
                </a:solidFill>
              </a:rPr>
              <a:t>backed by </a:t>
            </a:r>
            <a:r>
              <a:rPr lang="en-AU" sz="2800" dirty="0" smtClean="0">
                <a:solidFill>
                  <a:prstClr val="black"/>
                </a:solidFill>
              </a:rPr>
              <a:t>a demonstrably </a:t>
            </a:r>
            <a:r>
              <a:rPr lang="en-AU" sz="2800" dirty="0">
                <a:solidFill>
                  <a:prstClr val="black"/>
                </a:solidFill>
              </a:rPr>
              <a:t>outstanding track </a:t>
            </a:r>
            <a:r>
              <a:rPr lang="en-AU" sz="2800" dirty="0" smtClean="0">
                <a:solidFill>
                  <a:prstClr val="black"/>
                </a:solidFill>
              </a:rPr>
              <a:t>record.</a:t>
            </a:r>
          </a:p>
        </p:txBody>
      </p:sp>
      <p:sp>
        <p:nvSpPr>
          <p:cNvPr id="4" name="Rectangle 3"/>
          <p:cNvSpPr/>
          <p:nvPr/>
        </p:nvSpPr>
        <p:spPr>
          <a:xfrm>
            <a:off x="702644" y="3298283"/>
            <a:ext cx="7591007" cy="1877437"/>
          </a:xfrm>
          <a:prstGeom prst="rect">
            <a:avLst/>
          </a:prstGeom>
        </p:spPr>
        <p:txBody>
          <a:bodyPr wrap="square">
            <a:spAutoFit/>
          </a:bodyPr>
          <a:lstStyle/>
          <a:p>
            <a:pPr marL="285750" indent="-285750">
              <a:buFont typeface="Arial" panose="020B0604020202020204" pitchFamily="34" charset="0"/>
              <a:buChar char="•"/>
            </a:pPr>
            <a:r>
              <a:rPr lang="en-AU" sz="2800" dirty="0">
                <a:solidFill>
                  <a:prstClr val="black"/>
                </a:solidFill>
              </a:rPr>
              <a:t>Give yourself time</a:t>
            </a:r>
            <a:r>
              <a:rPr lang="en-AU" sz="2800" dirty="0" smtClean="0">
                <a:solidFill>
                  <a:prstClr val="black"/>
                </a:solidFill>
              </a:rPr>
              <a:t>…and external input…..</a:t>
            </a:r>
            <a:r>
              <a:rPr lang="en-AU" sz="2800" dirty="0">
                <a:solidFill>
                  <a:prstClr val="black"/>
                </a:solidFill>
              </a:rPr>
              <a:t/>
            </a:r>
            <a:br>
              <a:rPr lang="en-AU" sz="2800" dirty="0">
                <a:solidFill>
                  <a:prstClr val="black"/>
                </a:solidFill>
              </a:rPr>
            </a:br>
            <a:r>
              <a:rPr lang="en-AU" sz="2800" dirty="0">
                <a:solidFill>
                  <a:prstClr val="black"/>
                </a:solidFill>
              </a:rPr>
              <a:t>Pass it around to trusted colleagues for ‘critical’ </a:t>
            </a:r>
            <a:r>
              <a:rPr lang="en-AU" sz="2800" dirty="0" smtClean="0">
                <a:solidFill>
                  <a:prstClr val="black"/>
                </a:solidFill>
              </a:rPr>
              <a:t>comment etc.</a:t>
            </a:r>
            <a:endParaRPr lang="en-AU" sz="2800" dirty="0">
              <a:solidFill>
                <a:prstClr val="black"/>
              </a:solidFill>
            </a:endParaRPr>
          </a:p>
          <a:p>
            <a:endParaRPr lang="en-AU" sz="3200" dirty="0">
              <a:solidFill>
                <a:prstClr val="black"/>
              </a:solidFill>
            </a:endParaRPr>
          </a:p>
        </p:txBody>
      </p:sp>
      <p:sp>
        <p:nvSpPr>
          <p:cNvPr id="2" name="Rectangle 1"/>
          <p:cNvSpPr/>
          <p:nvPr/>
        </p:nvSpPr>
        <p:spPr>
          <a:xfrm>
            <a:off x="799714" y="434945"/>
            <a:ext cx="1529786" cy="584776"/>
          </a:xfrm>
          <a:prstGeom prst="rect">
            <a:avLst/>
          </a:prstGeom>
        </p:spPr>
        <p:txBody>
          <a:bodyPr wrap="none">
            <a:spAutoFit/>
          </a:bodyPr>
          <a:lstStyle/>
          <a:p>
            <a:r>
              <a:rPr lang="en-AU" sz="3200" dirty="0" smtClean="0">
                <a:solidFill>
                  <a:srgbClr val="000090"/>
                </a:solidFill>
              </a:rPr>
              <a:t>HINTS!</a:t>
            </a:r>
            <a:endParaRPr lang="en-US" sz="3200" dirty="0">
              <a:solidFill>
                <a:srgbClr val="000090"/>
              </a:solidFill>
            </a:endParaRPr>
          </a:p>
        </p:txBody>
      </p:sp>
    </p:spTree>
    <p:extLst>
      <p:ext uri="{BB962C8B-B14F-4D97-AF65-F5344CB8AC3E}">
        <p14:creationId xmlns:p14="http://schemas.microsoft.com/office/powerpoint/2010/main" val="2981672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5361" y="3656871"/>
            <a:ext cx="7591007" cy="1077218"/>
          </a:xfrm>
          <a:prstGeom prst="rect">
            <a:avLst/>
          </a:prstGeom>
        </p:spPr>
        <p:txBody>
          <a:bodyPr wrap="square">
            <a:spAutoFit/>
          </a:bodyPr>
          <a:lstStyle/>
          <a:p>
            <a:endParaRPr lang="en-AU" sz="3200" dirty="0">
              <a:solidFill>
                <a:prstClr val="black"/>
              </a:solidFill>
            </a:endParaRPr>
          </a:p>
          <a:p>
            <a:r>
              <a:rPr lang="en-AU" sz="3200" dirty="0" smtClean="0">
                <a:solidFill>
                  <a:srgbClr val="FF0000"/>
                </a:solidFill>
              </a:rPr>
              <a:t>          “</a:t>
            </a:r>
            <a:r>
              <a:rPr lang="en-AU" sz="3200" dirty="0">
                <a:solidFill>
                  <a:srgbClr val="FF0000"/>
                </a:solidFill>
              </a:rPr>
              <a:t>easy reading = hard writing!”</a:t>
            </a:r>
          </a:p>
        </p:txBody>
      </p:sp>
      <p:sp>
        <p:nvSpPr>
          <p:cNvPr id="2" name="Rectangle 1"/>
          <p:cNvSpPr/>
          <p:nvPr/>
        </p:nvSpPr>
        <p:spPr>
          <a:xfrm>
            <a:off x="799714" y="434945"/>
            <a:ext cx="1529786" cy="584776"/>
          </a:xfrm>
          <a:prstGeom prst="rect">
            <a:avLst/>
          </a:prstGeom>
        </p:spPr>
        <p:txBody>
          <a:bodyPr wrap="none">
            <a:spAutoFit/>
          </a:bodyPr>
          <a:lstStyle/>
          <a:p>
            <a:r>
              <a:rPr lang="en-AU" sz="3200" dirty="0" smtClean="0">
                <a:solidFill>
                  <a:srgbClr val="000090"/>
                </a:solidFill>
              </a:rPr>
              <a:t>HINTS!</a:t>
            </a:r>
            <a:endParaRPr lang="en-US" sz="3200" dirty="0">
              <a:solidFill>
                <a:srgbClr val="000090"/>
              </a:solidFill>
            </a:endParaRPr>
          </a:p>
        </p:txBody>
      </p:sp>
      <p:sp>
        <p:nvSpPr>
          <p:cNvPr id="3" name="Rectangle 2"/>
          <p:cNvSpPr/>
          <p:nvPr/>
        </p:nvSpPr>
        <p:spPr>
          <a:xfrm>
            <a:off x="874419" y="1482401"/>
            <a:ext cx="7082117" cy="2246769"/>
          </a:xfrm>
          <a:prstGeom prst="rect">
            <a:avLst/>
          </a:prstGeom>
        </p:spPr>
        <p:txBody>
          <a:bodyPr wrap="square">
            <a:spAutoFit/>
          </a:bodyPr>
          <a:lstStyle/>
          <a:p>
            <a:r>
              <a:rPr lang="en-US" sz="2800" u="sng" dirty="0"/>
              <a:t>H</a:t>
            </a:r>
            <a:r>
              <a:rPr lang="en-US" sz="2800" u="sng" dirty="0" smtClean="0"/>
              <a:t>ow </a:t>
            </a:r>
            <a:r>
              <a:rPr lang="en-US" sz="2800" u="sng" dirty="0"/>
              <a:t>to write </a:t>
            </a:r>
            <a:r>
              <a:rPr lang="en-US" sz="2800" u="sng" dirty="0" smtClean="0"/>
              <a:t>wel</a:t>
            </a:r>
            <a:r>
              <a:rPr lang="en-US" sz="2800" dirty="0" smtClean="0"/>
              <a:t>l</a:t>
            </a:r>
          </a:p>
          <a:p>
            <a:endParaRPr lang="en-US" sz="2800" dirty="0" smtClean="0"/>
          </a:p>
          <a:p>
            <a:r>
              <a:rPr lang="en-US" sz="2800" dirty="0" smtClean="0"/>
              <a:t>Write </a:t>
            </a:r>
            <a:r>
              <a:rPr lang="en-US" sz="2800" dirty="0"/>
              <a:t>a bad version 1 as fast as you can; rewrite it over and over; cut </a:t>
            </a:r>
            <a:r>
              <a:rPr lang="en-US" sz="2800" strike="sngStrike" dirty="0"/>
              <a:t>out</a:t>
            </a:r>
            <a:r>
              <a:rPr lang="en-US" sz="2800" dirty="0"/>
              <a:t> everything unnecessary.</a:t>
            </a:r>
          </a:p>
        </p:txBody>
      </p:sp>
    </p:spTree>
    <p:extLst>
      <p:ext uri="{BB962C8B-B14F-4D97-AF65-F5344CB8AC3E}">
        <p14:creationId xmlns:p14="http://schemas.microsoft.com/office/powerpoint/2010/main" val="1069284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5668" y="1467726"/>
            <a:ext cx="7523451" cy="1569660"/>
          </a:xfrm>
          <a:prstGeom prst="rect">
            <a:avLst/>
          </a:prstGeom>
        </p:spPr>
        <p:txBody>
          <a:bodyPr wrap="square">
            <a:spAutoFit/>
          </a:bodyPr>
          <a:lstStyle/>
          <a:p>
            <a:pPr marL="285750" indent="-285750">
              <a:buFont typeface="Arial" panose="020B0604020202020204" pitchFamily="34" charset="0"/>
              <a:buChar char="•"/>
            </a:pPr>
            <a:r>
              <a:rPr lang="en-AU" sz="3200" dirty="0"/>
              <a:t>Set right ‘tone’ to </a:t>
            </a:r>
            <a:r>
              <a:rPr lang="en-AU" sz="3200" dirty="0" smtClean="0"/>
              <a:t>not get </a:t>
            </a:r>
            <a:r>
              <a:rPr lang="en-AU" sz="3200" dirty="0"/>
              <a:t>assessors </a:t>
            </a:r>
            <a:r>
              <a:rPr lang="en-AU" sz="3200" dirty="0" smtClean="0"/>
              <a:t>off-side. Applications </a:t>
            </a:r>
            <a:r>
              <a:rPr lang="en-AU" sz="3200" dirty="0" smtClean="0"/>
              <a:t>demonstrating EQ as well as IQ tend to do better!</a:t>
            </a:r>
            <a:endParaRPr lang="en-AU" sz="3200" dirty="0"/>
          </a:p>
        </p:txBody>
      </p:sp>
      <p:sp>
        <p:nvSpPr>
          <p:cNvPr id="8" name="Rectangle 7"/>
          <p:cNvSpPr/>
          <p:nvPr/>
        </p:nvSpPr>
        <p:spPr>
          <a:xfrm>
            <a:off x="978595" y="4115857"/>
            <a:ext cx="6323906" cy="954107"/>
          </a:xfrm>
          <a:prstGeom prst="rect">
            <a:avLst/>
          </a:prstGeom>
        </p:spPr>
        <p:txBody>
          <a:bodyPr wrap="square">
            <a:spAutoFit/>
          </a:bodyPr>
          <a:lstStyle/>
          <a:p>
            <a:r>
              <a:rPr lang="en-AU" sz="2800" dirty="0" smtClean="0">
                <a:solidFill>
                  <a:srgbClr val="FF0000"/>
                </a:solidFill>
              </a:rPr>
              <a:t>”I </a:t>
            </a:r>
            <a:r>
              <a:rPr lang="en-AU" sz="2800" dirty="0">
                <a:solidFill>
                  <a:srgbClr val="FF0000"/>
                </a:solidFill>
              </a:rPr>
              <a:t>alone with my </a:t>
            </a:r>
            <a:r>
              <a:rPr lang="en-AU" sz="2800" dirty="0" smtClean="0">
                <a:solidFill>
                  <a:srgbClr val="FF0000"/>
                </a:solidFill>
              </a:rPr>
              <a:t>stellar brilliance </a:t>
            </a:r>
            <a:r>
              <a:rPr lang="en-AU" sz="2800" dirty="0" smtClean="0">
                <a:solidFill>
                  <a:srgbClr val="FF0000"/>
                </a:solidFill>
              </a:rPr>
              <a:t>can solve this </a:t>
            </a:r>
            <a:r>
              <a:rPr lang="en-AU" sz="2800" dirty="0" smtClean="0">
                <a:solidFill>
                  <a:srgbClr val="FF0000"/>
                </a:solidFill>
              </a:rPr>
              <a:t>problem</a:t>
            </a:r>
            <a:r>
              <a:rPr lang="en-AU" sz="2800" dirty="0" smtClean="0">
                <a:solidFill>
                  <a:srgbClr val="FF0000"/>
                </a:solidFill>
              </a:rPr>
              <a:t>.</a:t>
            </a:r>
            <a:r>
              <a:rPr lang="en-AU" sz="2800" dirty="0" smtClean="0">
                <a:solidFill>
                  <a:srgbClr val="FF0000"/>
                </a:solidFill>
              </a:rPr>
              <a:t>”</a:t>
            </a:r>
            <a:r>
              <a:rPr lang="en-AU" sz="2800" dirty="0" smtClean="0">
                <a:solidFill>
                  <a:srgbClr val="FF0000"/>
                </a:solidFill>
              </a:rPr>
              <a:t> </a:t>
            </a:r>
            <a:endParaRPr lang="en-AU" sz="2800" dirty="0">
              <a:solidFill>
                <a:srgbClr val="FF0000"/>
              </a:solidFill>
            </a:endParaRPr>
          </a:p>
        </p:txBody>
      </p:sp>
    </p:spTree>
    <p:extLst>
      <p:ext uri="{BB962C8B-B14F-4D97-AF65-F5344CB8AC3E}">
        <p14:creationId xmlns:p14="http://schemas.microsoft.com/office/powerpoint/2010/main" val="2917161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111" y="3788747"/>
            <a:ext cx="8229600" cy="1674997"/>
          </a:xfrm>
        </p:spPr>
        <p:txBody>
          <a:bodyPr>
            <a:noAutofit/>
          </a:bodyPr>
          <a:lstStyle/>
          <a:p>
            <a:pPr marL="0" indent="0">
              <a:buNone/>
            </a:pPr>
            <a:r>
              <a:rPr lang="en-AU" sz="2400" dirty="0" smtClean="0"/>
              <a:t>Without being too arrogant or too modest clearly make explicit why your </a:t>
            </a:r>
            <a:r>
              <a:rPr lang="en-AU" sz="2400" dirty="0"/>
              <a:t>publications </a:t>
            </a:r>
            <a:r>
              <a:rPr lang="en-AU" sz="2400" dirty="0" smtClean="0"/>
              <a:t>are outstanding, significant and </a:t>
            </a:r>
            <a:r>
              <a:rPr lang="en-AU" sz="2400" dirty="0"/>
              <a:t>especially </a:t>
            </a:r>
            <a:r>
              <a:rPr lang="en-AU" sz="2400" dirty="0" smtClean="0"/>
              <a:t>relevant to </a:t>
            </a:r>
            <a:r>
              <a:rPr lang="en-AU" sz="2400" dirty="0"/>
              <a:t>this </a:t>
            </a:r>
            <a:r>
              <a:rPr lang="en-AU" sz="2400" dirty="0" smtClean="0"/>
              <a:t>application.</a:t>
            </a:r>
          </a:p>
        </p:txBody>
      </p:sp>
      <p:sp>
        <p:nvSpPr>
          <p:cNvPr id="2" name="Rectangle 1"/>
          <p:cNvSpPr/>
          <p:nvPr/>
        </p:nvSpPr>
        <p:spPr>
          <a:xfrm>
            <a:off x="306111" y="1450729"/>
            <a:ext cx="8266592" cy="2062103"/>
          </a:xfrm>
          <a:prstGeom prst="rect">
            <a:avLst/>
          </a:prstGeom>
        </p:spPr>
        <p:txBody>
          <a:bodyPr wrap="square">
            <a:spAutoFit/>
          </a:bodyPr>
          <a:lstStyle/>
          <a:p>
            <a:r>
              <a:rPr lang="en-AU" sz="2400" dirty="0" smtClean="0"/>
              <a:t>Track </a:t>
            </a:r>
            <a:r>
              <a:rPr lang="en-AU" sz="2400" dirty="0"/>
              <a:t>record is KING! </a:t>
            </a:r>
            <a:r>
              <a:rPr lang="en-AU" sz="2400" dirty="0" smtClean="0"/>
              <a:t>‘Flavours’ </a:t>
            </a:r>
            <a:r>
              <a:rPr lang="en-AU" sz="2400" dirty="0"/>
              <a:t>all other </a:t>
            </a:r>
            <a:r>
              <a:rPr lang="en-AU" sz="2400" dirty="0" smtClean="0"/>
              <a:t>assessments. </a:t>
            </a:r>
            <a:r>
              <a:rPr lang="en-AU" sz="2400" dirty="0"/>
              <a:t>Therefore make the most of yours (Bolding, Ranking, </a:t>
            </a:r>
            <a:r>
              <a:rPr lang="en-AU" sz="2400" dirty="0" smtClean="0"/>
              <a:t>identification of your postgrad </a:t>
            </a:r>
            <a:r>
              <a:rPr lang="en-AU" sz="2400" dirty="0"/>
              <a:t>and PhD </a:t>
            </a:r>
            <a:r>
              <a:rPr lang="en-AU" sz="2400" dirty="0" smtClean="0"/>
              <a:t>co-authors)</a:t>
            </a:r>
          </a:p>
          <a:p>
            <a:endParaRPr lang="en-AU" sz="2800" dirty="0" smtClean="0"/>
          </a:p>
          <a:p>
            <a:endParaRPr lang="en-US" sz="2800" dirty="0"/>
          </a:p>
        </p:txBody>
      </p:sp>
    </p:spTree>
    <p:extLst>
      <p:ext uri="{BB962C8B-B14F-4D97-AF65-F5344CB8AC3E}">
        <p14:creationId xmlns:p14="http://schemas.microsoft.com/office/powerpoint/2010/main" val="371193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1579297"/>
            <a:ext cx="8229600" cy="1674997"/>
          </a:xfrm>
        </p:spPr>
        <p:txBody>
          <a:bodyPr>
            <a:noAutofit/>
          </a:bodyPr>
          <a:lstStyle/>
          <a:p>
            <a:pPr marL="0" indent="0">
              <a:buNone/>
            </a:pPr>
            <a:r>
              <a:rPr lang="en-AU" dirty="0" smtClean="0"/>
              <a:t>ROPE section very important to panels…prolonged illness</a:t>
            </a:r>
            <a:r>
              <a:rPr lang="en-AU" dirty="0"/>
              <a:t>, child-bearing, time in industry without opportunity to publish, </a:t>
            </a:r>
            <a:r>
              <a:rPr lang="en-AU" dirty="0" smtClean="0"/>
              <a:t>etc. </a:t>
            </a:r>
            <a:r>
              <a:rPr lang="en-AU" dirty="0"/>
              <a:t>all </a:t>
            </a:r>
            <a:r>
              <a:rPr lang="en-AU" dirty="0" smtClean="0"/>
              <a:t>seriously taken </a:t>
            </a:r>
            <a:r>
              <a:rPr lang="en-AU" dirty="0"/>
              <a:t>into </a:t>
            </a:r>
            <a:r>
              <a:rPr lang="en-AU" dirty="0" smtClean="0"/>
              <a:t>account.</a:t>
            </a:r>
            <a:endParaRPr lang="en-AU" dirty="0"/>
          </a:p>
        </p:txBody>
      </p:sp>
      <p:sp>
        <p:nvSpPr>
          <p:cNvPr id="4" name="Rectangle 3"/>
          <p:cNvSpPr/>
          <p:nvPr/>
        </p:nvSpPr>
        <p:spPr>
          <a:xfrm>
            <a:off x="387416" y="3794694"/>
            <a:ext cx="7942312" cy="1077218"/>
          </a:xfrm>
          <a:prstGeom prst="rect">
            <a:avLst/>
          </a:prstGeom>
        </p:spPr>
        <p:txBody>
          <a:bodyPr wrap="square">
            <a:spAutoFit/>
          </a:bodyPr>
          <a:lstStyle/>
          <a:p>
            <a:r>
              <a:rPr lang="en-AU" sz="3200" dirty="0" smtClean="0"/>
              <a:t>But </a:t>
            </a:r>
            <a:r>
              <a:rPr lang="en-AU" sz="3200" dirty="0"/>
              <a:t>don</a:t>
            </a:r>
            <a:r>
              <a:rPr lang="fr-FR" sz="3200" dirty="0"/>
              <a:t>’</a:t>
            </a:r>
            <a:r>
              <a:rPr lang="en-AU" sz="3200" dirty="0"/>
              <a:t>t make frivolous claims </a:t>
            </a:r>
            <a:r>
              <a:rPr lang="en-AU" sz="3200" dirty="0" smtClean="0"/>
              <a:t>in ROPE or go overboard on your teaching or admin loads!!!</a:t>
            </a:r>
            <a:endParaRPr lang="en-US" sz="2000" dirty="0"/>
          </a:p>
        </p:txBody>
      </p:sp>
    </p:spTree>
    <p:extLst>
      <p:ext uri="{BB962C8B-B14F-4D97-AF65-F5344CB8AC3E}">
        <p14:creationId xmlns:p14="http://schemas.microsoft.com/office/powerpoint/2010/main" val="3540759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1579297"/>
            <a:ext cx="8229600" cy="1674997"/>
          </a:xfrm>
        </p:spPr>
        <p:txBody>
          <a:bodyPr>
            <a:noAutofit/>
          </a:bodyPr>
          <a:lstStyle/>
          <a:p>
            <a:r>
              <a:rPr lang="en-US" sz="2800" u="sng" dirty="0" smtClean="0"/>
              <a:t>ARC Linkage </a:t>
            </a:r>
            <a:r>
              <a:rPr lang="en-US" sz="2800" u="sng" dirty="0" smtClean="0"/>
              <a:t>Projects</a:t>
            </a:r>
            <a:r>
              <a:rPr lang="en-US" sz="2800" dirty="0" smtClean="0"/>
              <a:t> </a:t>
            </a:r>
          </a:p>
          <a:p>
            <a:endParaRPr lang="en-US" dirty="0" smtClean="0"/>
          </a:p>
          <a:p>
            <a:r>
              <a:rPr lang="en-US" dirty="0" smtClean="0"/>
              <a:t>Collaborative </a:t>
            </a:r>
            <a:r>
              <a:rPr lang="en-US" dirty="0"/>
              <a:t>between higher education researchers and other parts of the national innovation </a:t>
            </a:r>
            <a:r>
              <a:rPr lang="en-US" dirty="0" smtClean="0"/>
              <a:t>system</a:t>
            </a:r>
          </a:p>
          <a:p>
            <a:endParaRPr lang="en-US" dirty="0" smtClean="0"/>
          </a:p>
          <a:p>
            <a:r>
              <a:rPr lang="en-AU" dirty="0"/>
              <a:t>The </a:t>
            </a:r>
            <a:r>
              <a:rPr lang="en-AU" i="1" dirty="0"/>
              <a:t>Linkage Projects</a:t>
            </a:r>
            <a:r>
              <a:rPr lang="en-AU" dirty="0"/>
              <a:t> scheme provides project funding of $50,000 to $300,000 per year for two to five years.</a:t>
            </a:r>
          </a:p>
          <a:p>
            <a:endParaRPr lang="en-US" dirty="0"/>
          </a:p>
        </p:txBody>
      </p:sp>
    </p:spTree>
    <p:extLst>
      <p:ext uri="{BB962C8B-B14F-4D97-AF65-F5344CB8AC3E}">
        <p14:creationId xmlns:p14="http://schemas.microsoft.com/office/powerpoint/2010/main" val="39832382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37" y="229814"/>
            <a:ext cx="8229600" cy="1143000"/>
          </a:xfrm>
        </p:spPr>
        <p:txBody>
          <a:bodyPr>
            <a:noAutofit/>
          </a:bodyPr>
          <a:lstStyle/>
          <a:p>
            <a:pPr marL="88900" lvl="3"/>
            <a:r>
              <a:rPr lang="en-AU" sz="2800" dirty="0" smtClean="0">
                <a:solidFill>
                  <a:srgbClr val="000090"/>
                </a:solidFill>
              </a:rPr>
              <a:t/>
            </a:r>
            <a:br>
              <a:rPr lang="en-AU" sz="2800" dirty="0" smtClean="0">
                <a:solidFill>
                  <a:srgbClr val="000090"/>
                </a:solidFill>
              </a:rPr>
            </a:br>
            <a:r>
              <a:rPr lang="en-AU" sz="2800" dirty="0" smtClean="0">
                <a:solidFill>
                  <a:srgbClr val="00376A"/>
                </a:solidFill>
              </a:rPr>
              <a:t>Emeritus Professor Peter </a:t>
            </a:r>
            <a:r>
              <a:rPr lang="en-AU" sz="2800" dirty="0" err="1" smtClean="0">
                <a:solidFill>
                  <a:srgbClr val="00376A"/>
                </a:solidFill>
              </a:rPr>
              <a:t>Baverstock</a:t>
            </a:r>
            <a:r>
              <a:rPr lang="en-AU" sz="2800" dirty="0" smtClean="0">
                <a:solidFill>
                  <a:srgbClr val="00376A"/>
                </a:solidFill>
              </a:rPr>
              <a:t> -</a:t>
            </a:r>
            <a:r>
              <a:rPr lang="en-AU" sz="2800" dirty="0" smtClean="0">
                <a:solidFill>
                  <a:srgbClr val="00376A"/>
                </a:solidFill>
              </a:rPr>
              <a:t/>
            </a:r>
            <a:br>
              <a:rPr lang="en-AU" sz="2800" dirty="0" smtClean="0">
                <a:solidFill>
                  <a:srgbClr val="00376A"/>
                </a:solidFill>
              </a:rPr>
            </a:br>
            <a:r>
              <a:rPr lang="en-AU" sz="2800" dirty="0" smtClean="0">
                <a:solidFill>
                  <a:srgbClr val="3366FF"/>
                </a:solidFill>
              </a:rPr>
              <a:t>2.00 to 3.00 pm</a:t>
            </a:r>
            <a:endParaRPr lang="en-AU" sz="3200" dirty="0">
              <a:solidFill>
                <a:srgbClr val="3366FF"/>
              </a:solidFill>
            </a:endParaRPr>
          </a:p>
        </p:txBody>
      </p:sp>
      <p:sp>
        <p:nvSpPr>
          <p:cNvPr id="3" name="Content Placeholder 2"/>
          <p:cNvSpPr>
            <a:spLocks noGrp="1"/>
          </p:cNvSpPr>
          <p:nvPr>
            <p:ph idx="1"/>
          </p:nvPr>
        </p:nvSpPr>
        <p:spPr>
          <a:xfrm>
            <a:off x="457200" y="1961029"/>
            <a:ext cx="8483599" cy="2750671"/>
          </a:xfrm>
        </p:spPr>
        <p:txBody>
          <a:bodyPr>
            <a:normAutofit fontScale="92500" lnSpcReduction="20000"/>
          </a:bodyPr>
          <a:lstStyle/>
          <a:p>
            <a:pPr marL="457200" indent="-457200">
              <a:buFontTx/>
              <a:buChar char="•"/>
            </a:pPr>
            <a:r>
              <a:rPr lang="en-US" sz="3000" dirty="0" smtClean="0"/>
              <a:t>Brief overview of DP scheme </a:t>
            </a:r>
            <a:endParaRPr lang="en-US" sz="3000" dirty="0" smtClean="0"/>
          </a:p>
          <a:p>
            <a:pPr marL="457200" indent="-457200">
              <a:buFontTx/>
              <a:buChar char="•"/>
            </a:pPr>
            <a:endParaRPr lang="en-US" sz="3000" dirty="0" smtClean="0"/>
          </a:p>
          <a:p>
            <a:pPr marL="457200" indent="-457200">
              <a:buFontTx/>
              <a:buChar char="•"/>
            </a:pPr>
            <a:r>
              <a:rPr lang="en-US" sz="3000" dirty="0" smtClean="0"/>
              <a:t>DP tips and common </a:t>
            </a:r>
            <a:r>
              <a:rPr lang="en-US" sz="3000" dirty="0" smtClean="0"/>
              <a:t>mistakes</a:t>
            </a:r>
          </a:p>
          <a:p>
            <a:pPr marL="457200" indent="-457200">
              <a:buFontTx/>
              <a:buChar char="•"/>
            </a:pPr>
            <a:endParaRPr lang="en-US" sz="3000" dirty="0" smtClean="0"/>
          </a:p>
          <a:p>
            <a:pPr marL="457200" indent="-457200">
              <a:buFontTx/>
              <a:buChar char="•"/>
            </a:pPr>
            <a:r>
              <a:rPr lang="en-US" sz="3000" dirty="0"/>
              <a:t>P</a:t>
            </a:r>
            <a:r>
              <a:rPr lang="en-US" sz="3000" dirty="0" smtClean="0"/>
              <a:t>roposal </a:t>
            </a:r>
            <a:r>
              <a:rPr lang="en-US" sz="3000" dirty="0"/>
              <a:t>sections and assessment </a:t>
            </a:r>
            <a:r>
              <a:rPr lang="en-US" sz="3000" dirty="0" smtClean="0"/>
              <a:t>criteria</a:t>
            </a:r>
            <a:endParaRPr lang="en-US" sz="3000" dirty="0"/>
          </a:p>
          <a:p>
            <a:r>
              <a:rPr lang="en-US" sz="4000" dirty="0"/>
              <a:t>		</a:t>
            </a:r>
            <a:r>
              <a:rPr lang="en-US" sz="2800" dirty="0">
                <a:latin typeface="Wingdings"/>
              </a:rPr>
              <a:t>	</a:t>
            </a:r>
          </a:p>
          <a:p>
            <a:endParaRPr lang="en-AU" dirty="0"/>
          </a:p>
        </p:txBody>
      </p:sp>
    </p:spTree>
    <p:extLst>
      <p:ext uri="{BB962C8B-B14F-4D97-AF65-F5344CB8AC3E}">
        <p14:creationId xmlns:p14="http://schemas.microsoft.com/office/powerpoint/2010/main" val="41011805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682827"/>
            <a:ext cx="8229600" cy="1674997"/>
          </a:xfrm>
        </p:spPr>
        <p:txBody>
          <a:bodyPr>
            <a:noAutofit/>
          </a:bodyPr>
          <a:lstStyle/>
          <a:p>
            <a:r>
              <a:rPr lang="en-US" u="sng" dirty="0" smtClean="0"/>
              <a:t>ARC Linkage Projects</a:t>
            </a:r>
          </a:p>
          <a:p>
            <a:endParaRPr lang="en-US" u="sng" dirty="0" smtClean="0"/>
          </a:p>
          <a:p>
            <a:r>
              <a:rPr lang="en-US" dirty="0" smtClean="0"/>
              <a:t>Linkage </a:t>
            </a:r>
            <a:r>
              <a:rPr lang="en-US" dirty="0" smtClean="0"/>
              <a:t>Projects must </a:t>
            </a:r>
            <a:r>
              <a:rPr lang="en-US" dirty="0"/>
              <a:t>include at least one Partner </a:t>
            </a:r>
            <a:r>
              <a:rPr lang="en-US" dirty="0" err="1"/>
              <a:t>Organisation</a:t>
            </a:r>
            <a:r>
              <a:rPr lang="en-US" dirty="0" smtClean="0"/>
              <a:t>.</a:t>
            </a:r>
          </a:p>
          <a:p>
            <a:endParaRPr lang="en-US" dirty="0"/>
          </a:p>
          <a:p>
            <a:r>
              <a:rPr lang="en-US" dirty="0"/>
              <a:t>The Partner </a:t>
            </a:r>
            <a:r>
              <a:rPr lang="en-US" dirty="0" err="1"/>
              <a:t>Organisation</a:t>
            </a:r>
            <a:r>
              <a:rPr lang="en-US" dirty="0"/>
              <a:t> must make a contribution in cash and/or in kind to the project. </a:t>
            </a:r>
            <a:endParaRPr lang="en-US" dirty="0" smtClean="0"/>
          </a:p>
          <a:p>
            <a:r>
              <a:rPr lang="en-US" sz="2000" dirty="0" smtClean="0"/>
              <a:t>The </a:t>
            </a:r>
            <a:r>
              <a:rPr lang="en-US" sz="2000" dirty="0"/>
              <a:t>combined Partner </a:t>
            </a:r>
            <a:r>
              <a:rPr lang="en-US" sz="2000" dirty="0" err="1" smtClean="0"/>
              <a:t>Organisation</a:t>
            </a:r>
            <a:r>
              <a:rPr lang="en-US" sz="2000" dirty="0"/>
              <a:t> </a:t>
            </a:r>
            <a:r>
              <a:rPr lang="en-US" sz="2000" dirty="0" smtClean="0"/>
              <a:t>contributions </a:t>
            </a:r>
            <a:r>
              <a:rPr lang="en-US" sz="2000" dirty="0"/>
              <a:t>for a Proposal (i.e. the total of the cash and </a:t>
            </a:r>
            <a:r>
              <a:rPr lang="en-US" sz="2000" dirty="0" smtClean="0"/>
              <a:t>in-kind contributions </a:t>
            </a:r>
            <a:r>
              <a:rPr lang="en-US" sz="2000" dirty="0"/>
              <a:t>of the Partner </a:t>
            </a:r>
            <a:r>
              <a:rPr lang="en-US" sz="2000" dirty="0" err="1"/>
              <a:t>Organisations</a:t>
            </a:r>
            <a:r>
              <a:rPr lang="en-US" sz="2000" dirty="0"/>
              <a:t>) must at least match the </a:t>
            </a:r>
            <a:r>
              <a:rPr lang="en-US" sz="2000" dirty="0" smtClean="0"/>
              <a:t>total funding </a:t>
            </a:r>
            <a:r>
              <a:rPr lang="en-US" sz="2000" dirty="0"/>
              <a:t>requested from the </a:t>
            </a:r>
            <a:r>
              <a:rPr lang="en-US" sz="2000" dirty="0" smtClean="0"/>
              <a:t>ARC. </a:t>
            </a:r>
            <a:endParaRPr lang="en-AU" sz="2000" dirty="0"/>
          </a:p>
        </p:txBody>
      </p:sp>
    </p:spTree>
    <p:extLst>
      <p:ext uri="{BB962C8B-B14F-4D97-AF65-F5344CB8AC3E}">
        <p14:creationId xmlns:p14="http://schemas.microsoft.com/office/powerpoint/2010/main" val="32700729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589444"/>
            <a:ext cx="8229600" cy="1674997"/>
          </a:xfrm>
        </p:spPr>
        <p:txBody>
          <a:bodyPr>
            <a:noAutofit/>
          </a:bodyPr>
          <a:lstStyle/>
          <a:p>
            <a:r>
              <a:rPr lang="en-AU" b="1" dirty="0" smtClean="0"/>
              <a:t>Selection Criteria</a:t>
            </a:r>
          </a:p>
          <a:p>
            <a:pPr marL="514350" indent="-514350">
              <a:buAutoNum type="alphaLcPeriod"/>
            </a:pPr>
            <a:r>
              <a:rPr lang="en-AU" u="sng" dirty="0" smtClean="0"/>
              <a:t>Investigator</a:t>
            </a:r>
            <a:r>
              <a:rPr lang="en-AU" u="sng" dirty="0"/>
              <a:t>(s) 25%</a:t>
            </a:r>
            <a:r>
              <a:rPr lang="en-AU" dirty="0"/>
              <a:t> </a:t>
            </a:r>
            <a:endParaRPr lang="en-AU" dirty="0"/>
          </a:p>
          <a:p>
            <a:pPr marL="1346333" lvl="1" indent="-514350"/>
            <a:r>
              <a:rPr lang="en-AU" dirty="0" smtClean="0"/>
              <a:t>Research </a:t>
            </a:r>
            <a:r>
              <a:rPr lang="en-AU" dirty="0"/>
              <a:t>Opportunity and Performance Evidence (ROPE); </a:t>
            </a:r>
            <a:endParaRPr lang="en-AU" dirty="0" smtClean="0"/>
          </a:p>
          <a:p>
            <a:pPr marL="1346333" lvl="1" indent="-514350"/>
            <a:r>
              <a:rPr lang="en-AU" dirty="0" smtClean="0"/>
              <a:t>potential </a:t>
            </a:r>
            <a:r>
              <a:rPr lang="en-AU" dirty="0"/>
              <a:t>to engage in collaborative research with end-users; </a:t>
            </a:r>
            <a:endParaRPr lang="en-AU" dirty="0" smtClean="0"/>
          </a:p>
          <a:p>
            <a:pPr marL="1346333" lvl="1" indent="-514350"/>
            <a:r>
              <a:rPr lang="en-AU" dirty="0" smtClean="0"/>
              <a:t>evidence </a:t>
            </a:r>
            <a:r>
              <a:rPr lang="en-AU" dirty="0"/>
              <a:t>of research training, mentoring and supervision; </a:t>
            </a:r>
            <a:endParaRPr lang="en-AU" dirty="0" smtClean="0"/>
          </a:p>
          <a:p>
            <a:pPr marL="1346333" lvl="1" indent="-514350"/>
            <a:r>
              <a:rPr lang="en-AU" dirty="0" smtClean="0"/>
              <a:t>time </a:t>
            </a:r>
            <a:r>
              <a:rPr lang="en-AU" dirty="0"/>
              <a:t>and capacity to undertake and manage the proposed research in collaboration with the Partner Organisation(s). </a:t>
            </a:r>
          </a:p>
          <a:p>
            <a:r>
              <a:rPr lang="en-US" dirty="0" smtClean="0"/>
              <a:t>.</a:t>
            </a:r>
            <a:endParaRPr lang="en-US" dirty="0"/>
          </a:p>
        </p:txBody>
      </p:sp>
    </p:spTree>
    <p:extLst>
      <p:ext uri="{BB962C8B-B14F-4D97-AF65-F5344CB8AC3E}">
        <p14:creationId xmlns:p14="http://schemas.microsoft.com/office/powerpoint/2010/main" val="7086143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589444"/>
            <a:ext cx="8229600" cy="1674997"/>
          </a:xfrm>
        </p:spPr>
        <p:txBody>
          <a:bodyPr>
            <a:noAutofit/>
          </a:bodyPr>
          <a:lstStyle/>
          <a:p>
            <a:r>
              <a:rPr lang="en-AU" b="1" dirty="0" smtClean="0"/>
              <a:t>Selection Criteria</a:t>
            </a:r>
          </a:p>
          <a:p>
            <a:r>
              <a:rPr lang="en-AU" sz="2400" u="sng" dirty="0"/>
              <a:t>b. Project Quality and Innovation 25% </a:t>
            </a:r>
            <a:endParaRPr lang="en-AU" sz="2400" u="sng" dirty="0" smtClean="0"/>
          </a:p>
          <a:p>
            <a:endParaRPr lang="en-AU" sz="2400" u="sng" dirty="0" smtClean="0"/>
          </a:p>
          <a:p>
            <a:r>
              <a:rPr lang="en-AU" sz="2400" dirty="0"/>
              <a:t>	</a:t>
            </a:r>
            <a:r>
              <a:rPr lang="en-AU" sz="2400" dirty="0" err="1" smtClean="0"/>
              <a:t>i</a:t>
            </a:r>
            <a:r>
              <a:rPr lang="en-AU" sz="2400" dirty="0"/>
              <a:t>. </a:t>
            </a:r>
            <a:r>
              <a:rPr lang="en-AU" sz="2400" i="1" dirty="0"/>
              <a:t>Significance and Innovation </a:t>
            </a:r>
            <a:r>
              <a:rPr lang="mr-IN" sz="2400" dirty="0" smtClean="0"/>
              <a:t>–</a:t>
            </a:r>
            <a:r>
              <a:rPr lang="en-AU" sz="2400" dirty="0" smtClean="0"/>
              <a:t> e.g.  </a:t>
            </a:r>
          </a:p>
          <a:p>
            <a:pPr marL="342900" indent="-342900">
              <a:buFont typeface="Arial"/>
              <a:buChar char="•"/>
            </a:pPr>
            <a:r>
              <a:rPr lang="en-AU" sz="2400" dirty="0"/>
              <a:t>	</a:t>
            </a:r>
            <a:r>
              <a:rPr lang="en-AU" sz="2400" dirty="0" smtClean="0"/>
              <a:t>Will </a:t>
            </a:r>
            <a:r>
              <a:rPr lang="en-AU" sz="2400" dirty="0"/>
              <a:t>new methods or technologies be developed that address a specific market opportunity? </a:t>
            </a:r>
            <a:r>
              <a:rPr lang="en-AU" sz="2400" dirty="0" smtClean="0"/>
              <a:t> </a:t>
            </a:r>
          </a:p>
          <a:p>
            <a:pPr marL="342900" indent="-342900">
              <a:buFont typeface="Arial"/>
              <a:buChar char="•"/>
            </a:pPr>
            <a:r>
              <a:rPr lang="en-AU" sz="2400" dirty="0"/>
              <a:t>	</a:t>
            </a:r>
            <a:r>
              <a:rPr lang="en-AU" sz="2400" dirty="0" smtClean="0"/>
              <a:t>How </a:t>
            </a:r>
            <a:r>
              <a:rPr lang="en-AU" sz="2400" dirty="0"/>
              <a:t>will the anticipated outcomes advance the knowledge base and/or address an important problem and/or provide an end-user and/or industry advantage?</a:t>
            </a:r>
            <a:r>
              <a:rPr lang="en-AU" sz="2400" dirty="0"/>
              <a:t> </a:t>
            </a:r>
            <a:endParaRPr lang="en-AU" sz="2400" dirty="0" smtClean="0"/>
          </a:p>
          <a:p>
            <a:r>
              <a:rPr lang="en-AU" sz="2400" dirty="0"/>
              <a:t>	</a:t>
            </a:r>
            <a:r>
              <a:rPr lang="en-AU" sz="2400" dirty="0" smtClean="0"/>
              <a:t>ii</a:t>
            </a:r>
            <a:r>
              <a:rPr lang="en-AU" sz="2400" i="1" dirty="0"/>
              <a:t>. Approach and Training </a:t>
            </a:r>
            <a:r>
              <a:rPr lang="mr-IN" sz="2400" dirty="0" smtClean="0"/>
              <a:t>–</a:t>
            </a:r>
            <a:r>
              <a:rPr lang="en-AU" sz="2400" dirty="0" smtClean="0"/>
              <a:t> e.g. </a:t>
            </a:r>
          </a:p>
          <a:p>
            <a:pPr marL="342900" indent="-342900">
              <a:buFont typeface="Arial"/>
              <a:buChar char="•"/>
            </a:pPr>
            <a:r>
              <a:rPr lang="en-AU" sz="2400" dirty="0"/>
              <a:t>	</a:t>
            </a:r>
            <a:r>
              <a:rPr lang="en-AU" sz="2400" dirty="0" smtClean="0"/>
              <a:t>Are </a:t>
            </a:r>
            <a:r>
              <a:rPr lang="en-AU" sz="2400" dirty="0"/>
              <a:t>the conceptual framework, design, methods and analyses adequately developed, well integrated and appropriate to the aims of the proposed Project</a:t>
            </a:r>
            <a:r>
              <a:rPr lang="en-AU" sz="2400" dirty="0" smtClean="0"/>
              <a:t>?</a:t>
            </a:r>
            <a:endParaRPr lang="en-US" sz="2400" dirty="0"/>
          </a:p>
        </p:txBody>
      </p:sp>
    </p:spTree>
    <p:extLst>
      <p:ext uri="{BB962C8B-B14F-4D97-AF65-F5344CB8AC3E}">
        <p14:creationId xmlns:p14="http://schemas.microsoft.com/office/powerpoint/2010/main" val="195105731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297344"/>
            <a:ext cx="8229600" cy="1674997"/>
          </a:xfrm>
        </p:spPr>
        <p:txBody>
          <a:bodyPr>
            <a:noAutofit/>
          </a:bodyPr>
          <a:lstStyle/>
          <a:p>
            <a:r>
              <a:rPr lang="en-AU" b="1" dirty="0" smtClean="0"/>
              <a:t>Selection Criteria</a:t>
            </a:r>
          </a:p>
          <a:p>
            <a:endParaRPr lang="en-AU" b="1" dirty="0" smtClean="0"/>
          </a:p>
          <a:p>
            <a:r>
              <a:rPr lang="en-AU" sz="2400" u="sng" dirty="0"/>
              <a:t>c. Feasibility 20% </a:t>
            </a:r>
            <a:endParaRPr lang="en-AU" sz="2400" u="sng" dirty="0" smtClean="0"/>
          </a:p>
          <a:p>
            <a:endParaRPr lang="en-AU" sz="2400" u="sng" dirty="0" smtClean="0"/>
          </a:p>
          <a:p>
            <a:pPr marL="342900" indent="-342900">
              <a:buFont typeface="Arial"/>
              <a:buChar char="•"/>
            </a:pPr>
            <a:r>
              <a:rPr lang="en-AU" sz="2400" dirty="0" smtClean="0"/>
              <a:t>Is </a:t>
            </a:r>
            <a:r>
              <a:rPr lang="en-AU" sz="2400" dirty="0"/>
              <a:t>there an existing, or developing, supportive and high-quality environment for this research both within the Administering Organisation and in the Partner Organisation(s)</a:t>
            </a:r>
            <a:r>
              <a:rPr lang="en-AU" sz="2400" dirty="0" smtClean="0"/>
              <a:t>?</a:t>
            </a:r>
          </a:p>
          <a:p>
            <a:pPr marL="342900" indent="-342900">
              <a:buFont typeface="Arial"/>
              <a:buChar char="•"/>
            </a:pPr>
            <a:r>
              <a:rPr lang="en-AU" sz="2400" dirty="0" smtClean="0"/>
              <a:t>Are </a:t>
            </a:r>
            <a:r>
              <a:rPr lang="en-AU" sz="2400" dirty="0"/>
              <a:t>the necessary facilities available to conduct the proposed research? </a:t>
            </a:r>
            <a:endParaRPr lang="en-AU" sz="2400" dirty="0" smtClean="0"/>
          </a:p>
          <a:p>
            <a:pPr marL="342900" indent="-342900">
              <a:buFont typeface="Arial"/>
              <a:buChar char="•"/>
            </a:pPr>
            <a:r>
              <a:rPr lang="en-AU" sz="2400" dirty="0" smtClean="0"/>
              <a:t>Is </a:t>
            </a:r>
            <a:r>
              <a:rPr lang="en-AU" sz="2400" dirty="0"/>
              <a:t>there evidence that each of the Partner Organisation(s) is genuinely committed to, and prepared to collaborate in, the proposed research Project? </a:t>
            </a:r>
            <a:endParaRPr lang="en-AU" sz="2400" dirty="0" smtClean="0"/>
          </a:p>
          <a:p>
            <a:pPr marL="342900" indent="-342900">
              <a:buFont typeface="Arial"/>
              <a:buChar char="•"/>
            </a:pPr>
            <a:r>
              <a:rPr lang="en-AU" sz="2400" dirty="0" smtClean="0"/>
              <a:t>How </a:t>
            </a:r>
            <a:r>
              <a:rPr lang="en-AU" sz="2400" dirty="0"/>
              <a:t>adequate are the Cash and in-kind Contributions? </a:t>
            </a:r>
          </a:p>
        </p:txBody>
      </p:sp>
    </p:spTree>
    <p:extLst>
      <p:ext uri="{BB962C8B-B14F-4D97-AF65-F5344CB8AC3E}">
        <p14:creationId xmlns:p14="http://schemas.microsoft.com/office/powerpoint/2010/main" val="7296543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589444"/>
            <a:ext cx="8229600" cy="1674997"/>
          </a:xfrm>
        </p:spPr>
        <p:txBody>
          <a:bodyPr>
            <a:noAutofit/>
          </a:bodyPr>
          <a:lstStyle/>
          <a:p>
            <a:r>
              <a:rPr lang="en-AU" b="1" dirty="0" smtClean="0"/>
              <a:t>Selection Criteria</a:t>
            </a:r>
          </a:p>
          <a:p>
            <a:r>
              <a:rPr lang="en-AU" sz="2400" u="sng" dirty="0"/>
              <a:t>d. Benefit 30% </a:t>
            </a:r>
            <a:endParaRPr lang="en-AU" sz="2400" u="sng" dirty="0"/>
          </a:p>
          <a:p>
            <a:r>
              <a:rPr lang="en-AU" sz="2400" dirty="0" smtClean="0"/>
              <a:t>e.g. </a:t>
            </a:r>
          </a:p>
          <a:p>
            <a:pPr marL="342900" indent="-342900">
              <a:buFont typeface="Arial"/>
              <a:buChar char="•"/>
            </a:pPr>
            <a:r>
              <a:rPr lang="en-AU" sz="2400" dirty="0" smtClean="0"/>
              <a:t>How </a:t>
            </a:r>
            <a:r>
              <a:rPr lang="en-AU" sz="2400" dirty="0"/>
              <a:t>will the proposed Project benefit Partner Organisation(s) and other relevant end-users? </a:t>
            </a:r>
            <a:endParaRPr lang="en-AU" sz="2400" dirty="0"/>
          </a:p>
          <a:p>
            <a:pPr marL="342900" indent="-342900">
              <a:buFont typeface="Arial"/>
              <a:buChar char="•"/>
            </a:pPr>
            <a:r>
              <a:rPr lang="en-AU" sz="2400" dirty="0" smtClean="0"/>
              <a:t>Will </a:t>
            </a:r>
            <a:r>
              <a:rPr lang="en-AU" sz="2400" dirty="0"/>
              <a:t>the proposed research encourage and develop strategic research alliances between the higher education organisation(s) and other organisation(s</a:t>
            </a:r>
            <a:r>
              <a:rPr lang="en-AU" sz="2400" dirty="0" smtClean="0"/>
              <a:t>)</a:t>
            </a:r>
            <a:endParaRPr lang="en-AU" sz="2400" dirty="0"/>
          </a:p>
          <a:p>
            <a:pPr marL="342900" indent="-342900">
              <a:buFont typeface="Arial"/>
              <a:buChar char="•"/>
            </a:pPr>
            <a:r>
              <a:rPr lang="en-AU" sz="2400" dirty="0" smtClean="0"/>
              <a:t>Will </a:t>
            </a:r>
            <a:r>
              <a:rPr lang="en-AU" sz="2400" dirty="0"/>
              <a:t>the proposed research maximise economic, commercial, environmental and/or social benefit to Australia? </a:t>
            </a:r>
            <a:endParaRPr lang="en-AU" sz="2400" dirty="0" smtClean="0"/>
          </a:p>
          <a:p>
            <a:pPr marL="342900" indent="-342900">
              <a:buFont typeface="Arial"/>
              <a:buChar char="•"/>
            </a:pPr>
            <a:r>
              <a:rPr lang="en-AU" sz="2400" dirty="0" smtClean="0"/>
              <a:t>Does </a:t>
            </a:r>
            <a:r>
              <a:rPr lang="en-AU" sz="2400" dirty="0"/>
              <a:t>the proposed Project represent value for money?</a:t>
            </a:r>
          </a:p>
        </p:txBody>
      </p:sp>
    </p:spTree>
    <p:extLst>
      <p:ext uri="{BB962C8B-B14F-4D97-AF65-F5344CB8AC3E}">
        <p14:creationId xmlns:p14="http://schemas.microsoft.com/office/powerpoint/2010/main" val="7707013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1160944"/>
            <a:ext cx="8229600" cy="1674997"/>
          </a:xfrm>
        </p:spPr>
        <p:txBody>
          <a:bodyPr>
            <a:noAutofit/>
          </a:bodyPr>
          <a:lstStyle/>
          <a:p>
            <a:r>
              <a:rPr lang="en-US" u="sng" dirty="0" smtClean="0"/>
              <a:t>Continuous Linkage</a:t>
            </a:r>
            <a:r>
              <a:rPr lang="en-US" u="sng" dirty="0"/>
              <a:t> </a:t>
            </a:r>
            <a:r>
              <a:rPr lang="en-US" u="sng" dirty="0" smtClean="0"/>
              <a:t>Projects</a:t>
            </a:r>
          </a:p>
          <a:p>
            <a:endParaRPr lang="en-US" dirty="0"/>
          </a:p>
          <a:p>
            <a:r>
              <a:rPr lang="en-US" dirty="0"/>
              <a:t>Since 1 July 2016, applications for the </a:t>
            </a:r>
            <a:r>
              <a:rPr lang="en-US" dirty="0" smtClean="0"/>
              <a:t>Linkage</a:t>
            </a:r>
            <a:endParaRPr lang="en-US" dirty="0"/>
          </a:p>
          <a:p>
            <a:r>
              <a:rPr lang="en-US" dirty="0"/>
              <a:t>scheme can be submitted at any </a:t>
            </a:r>
            <a:r>
              <a:rPr lang="en-US" dirty="0" smtClean="0"/>
              <a:t>time.</a:t>
            </a:r>
          </a:p>
          <a:p>
            <a:endParaRPr lang="en-US" dirty="0"/>
          </a:p>
          <a:p>
            <a:r>
              <a:rPr lang="en-US" dirty="0"/>
              <a:t>The continuous application cycle </a:t>
            </a:r>
            <a:r>
              <a:rPr lang="en-US" dirty="0" smtClean="0"/>
              <a:t>allows </a:t>
            </a:r>
            <a:r>
              <a:rPr lang="en-US" dirty="0"/>
              <a:t>a closer connection between proposal submission and outcome announcement </a:t>
            </a:r>
            <a:r>
              <a:rPr lang="en-US" dirty="0" smtClean="0"/>
              <a:t>(within</a:t>
            </a:r>
            <a:endParaRPr lang="en-US" dirty="0"/>
          </a:p>
          <a:p>
            <a:r>
              <a:rPr lang="en-US" dirty="0" smtClean="0"/>
              <a:t>6 months).</a:t>
            </a:r>
            <a:endParaRPr lang="en-US" dirty="0"/>
          </a:p>
        </p:txBody>
      </p:sp>
    </p:spTree>
    <p:extLst>
      <p:ext uri="{BB962C8B-B14F-4D97-AF65-F5344CB8AC3E}">
        <p14:creationId xmlns:p14="http://schemas.microsoft.com/office/powerpoint/2010/main" val="8931529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0200" y="401113"/>
            <a:ext cx="8244464" cy="720080"/>
          </a:xfrm>
        </p:spPr>
        <p:txBody>
          <a:bodyPr>
            <a:normAutofit/>
          </a:bodyPr>
          <a:lstStyle/>
          <a:p>
            <a:r>
              <a:rPr lang="en-AU" dirty="0">
                <a:solidFill>
                  <a:srgbClr val="001847"/>
                </a:solidFill>
              </a:rPr>
              <a:t>The Annual </a:t>
            </a:r>
            <a:r>
              <a:rPr lang="en-AU" dirty="0" smtClean="0">
                <a:solidFill>
                  <a:srgbClr val="001847"/>
                </a:solidFill>
              </a:rPr>
              <a:t>Cycle (2)</a:t>
            </a:r>
            <a:endParaRPr lang="en-AU" dirty="0"/>
          </a:p>
        </p:txBody>
      </p:sp>
      <p:pic>
        <p:nvPicPr>
          <p:cNvPr id="5" name="Picture 4" descr="example diagram of the annual cycle for a continuous announcements scheme. Also illustrating the scheme open, assessments and applicable funding rules for a continuous Link"/>
          <p:cNvPicPr>
            <a:picLocks noChangeAspect="1"/>
          </p:cNvPicPr>
          <p:nvPr/>
        </p:nvPicPr>
        <p:blipFill>
          <a:blip r:embed="rId2"/>
          <a:stretch>
            <a:fillRect/>
          </a:stretch>
        </p:blipFill>
        <p:spPr>
          <a:xfrm>
            <a:off x="-12986" y="1121193"/>
            <a:ext cx="9156986" cy="5432007"/>
          </a:xfrm>
          <a:prstGeom prst="rect">
            <a:avLst/>
          </a:prstGeom>
        </p:spPr>
      </p:pic>
    </p:spTree>
    <p:extLst>
      <p:ext uri="{BB962C8B-B14F-4D97-AF65-F5344CB8AC3E}">
        <p14:creationId xmlns:p14="http://schemas.microsoft.com/office/powerpoint/2010/main" val="1686139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06204" y="989113"/>
            <a:ext cx="8244464" cy="720080"/>
          </a:xfrm>
          <a:solidFill>
            <a:schemeClr val="bg1"/>
          </a:solidFill>
        </p:spPr>
        <p:txBody>
          <a:bodyPr>
            <a:noAutofit/>
          </a:bodyPr>
          <a:lstStyle/>
          <a:p>
            <a:r>
              <a:rPr lang="en-AU" dirty="0" smtClean="0">
                <a:solidFill>
                  <a:srgbClr val="002347"/>
                </a:solidFill>
              </a:rPr>
              <a:t>Continuous application, assessment and funding process</a:t>
            </a:r>
            <a:endParaRPr lang="en-AU" dirty="0">
              <a:solidFill>
                <a:srgbClr val="002347"/>
              </a:solidFill>
            </a:endParaRPr>
          </a:p>
        </p:txBody>
      </p:sp>
      <p:pic>
        <p:nvPicPr>
          <p:cNvPr id="3" name="Picture 2" descr="example diagram illustrating a Continuous application, assessment and funding process for a continuous scheme round."/>
          <p:cNvPicPr>
            <a:picLocks noChangeAspect="1"/>
          </p:cNvPicPr>
          <p:nvPr/>
        </p:nvPicPr>
        <p:blipFill rotWithShape="1">
          <a:blip r:embed="rId2"/>
          <a:srcRect t="14518"/>
          <a:stretch/>
        </p:blipFill>
        <p:spPr>
          <a:xfrm>
            <a:off x="0" y="1993900"/>
            <a:ext cx="9056873" cy="4623510"/>
          </a:xfrm>
          <a:prstGeom prst="rect">
            <a:avLst/>
          </a:prstGeom>
        </p:spPr>
      </p:pic>
    </p:spTree>
    <p:extLst>
      <p:ext uri="{BB962C8B-B14F-4D97-AF65-F5344CB8AC3E}">
        <p14:creationId xmlns:p14="http://schemas.microsoft.com/office/powerpoint/2010/main" val="38177904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977900"/>
            <a:ext cx="9144000" cy="4883128"/>
          </a:xfrm>
          <a:prstGeom prst="rect">
            <a:avLst/>
          </a:prstGeom>
        </p:spPr>
      </p:pic>
    </p:spTree>
    <p:extLst>
      <p:ext uri="{BB962C8B-B14F-4D97-AF65-F5344CB8AC3E}">
        <p14:creationId xmlns:p14="http://schemas.microsoft.com/office/powerpoint/2010/main" val="4785626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1116912"/>
            <a:ext cx="8229600" cy="1674997"/>
          </a:xfrm>
        </p:spPr>
        <p:txBody>
          <a:bodyPr>
            <a:noAutofit/>
          </a:bodyPr>
          <a:lstStyle/>
          <a:p>
            <a:r>
              <a:rPr lang="en-US" sz="2800" dirty="0"/>
              <a:t>Discovery Early Career Researcher </a:t>
            </a:r>
            <a:r>
              <a:rPr lang="en-US" sz="2800" dirty="0" smtClean="0"/>
              <a:t>Awards (</a:t>
            </a:r>
            <a:r>
              <a:rPr lang="en-US" sz="2800" u="sng" dirty="0" smtClean="0"/>
              <a:t>DECRAs)</a:t>
            </a:r>
          </a:p>
          <a:p>
            <a:endParaRPr lang="en-US" dirty="0" smtClean="0"/>
          </a:p>
          <a:p>
            <a:pPr marL="457200" indent="-457200">
              <a:buFontTx/>
              <a:buChar char="-"/>
            </a:pPr>
            <a:r>
              <a:rPr lang="en-US" sz="2400" dirty="0" smtClean="0"/>
              <a:t>support </a:t>
            </a:r>
            <a:r>
              <a:rPr lang="en-US" sz="2400" dirty="0"/>
              <a:t>excellent basic and applied research by early career researchers;</a:t>
            </a:r>
          </a:p>
          <a:p>
            <a:pPr marL="457200" indent="-457200">
              <a:buFontTx/>
              <a:buChar char="-"/>
            </a:pPr>
            <a:r>
              <a:rPr lang="en-US" sz="2400" dirty="0" smtClean="0"/>
              <a:t>advance </a:t>
            </a:r>
            <a:r>
              <a:rPr lang="en-US" sz="2400" dirty="0"/>
              <a:t>promising early career researchers and promote enhanced opportunities for diverse career pathways</a:t>
            </a:r>
            <a:r>
              <a:rPr lang="en-US" sz="2400" dirty="0" smtClean="0"/>
              <a:t>;</a:t>
            </a:r>
          </a:p>
          <a:p>
            <a:pPr marL="457200" indent="-457200">
              <a:buFontTx/>
              <a:buChar char="-"/>
            </a:pPr>
            <a:r>
              <a:rPr lang="en-US" sz="2400" dirty="0" smtClean="0"/>
              <a:t>enable </a:t>
            </a:r>
            <a:r>
              <a:rPr lang="en-US" sz="2400" dirty="0"/>
              <a:t>research and research training in high quality and supportive environments</a:t>
            </a:r>
            <a:r>
              <a:rPr lang="en-US" sz="2400" dirty="0" smtClean="0"/>
              <a:t>;</a:t>
            </a:r>
          </a:p>
        </p:txBody>
      </p:sp>
    </p:spTree>
    <p:extLst>
      <p:ext uri="{BB962C8B-B14F-4D97-AF65-F5344CB8AC3E}">
        <p14:creationId xmlns:p14="http://schemas.microsoft.com/office/powerpoint/2010/main" val="42579957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37" y="229814"/>
            <a:ext cx="8229600" cy="1143000"/>
          </a:xfrm>
        </p:spPr>
        <p:txBody>
          <a:bodyPr>
            <a:noAutofit/>
          </a:bodyPr>
          <a:lstStyle/>
          <a:p>
            <a:r>
              <a:rPr lang="en-US" sz="3200" b="0" dirty="0" smtClean="0"/>
              <a:t>Tina </a:t>
            </a:r>
            <a:r>
              <a:rPr lang="en-US" sz="3200" b="0" dirty="0" err="1"/>
              <a:t>D’Urbano</a:t>
            </a:r>
            <a:r>
              <a:rPr lang="en-US" sz="3200" b="0" dirty="0"/>
              <a:t> &amp; </a:t>
            </a:r>
            <a:r>
              <a:rPr lang="en-US" sz="3200" b="0" dirty="0" smtClean="0"/>
              <a:t>Jane </a:t>
            </a:r>
            <a:r>
              <a:rPr lang="en-US" sz="3200" b="0" dirty="0" err="1"/>
              <a:t>Eltringham</a:t>
            </a:r>
            <a:r>
              <a:rPr lang="en-US" sz="3200" b="0" dirty="0"/>
              <a:t> </a:t>
            </a:r>
            <a:r>
              <a:rPr lang="en-US" sz="3200" b="0" dirty="0" smtClean="0"/>
              <a:t/>
            </a:r>
            <a:br>
              <a:rPr lang="en-US" sz="3200" b="0" dirty="0" smtClean="0"/>
            </a:br>
            <a:r>
              <a:rPr lang="en-US" sz="3200" b="0" dirty="0" smtClean="0"/>
              <a:t>(</a:t>
            </a:r>
            <a:r>
              <a:rPr lang="en-US" sz="3200" b="0" dirty="0"/>
              <a:t>R</a:t>
            </a:r>
            <a:r>
              <a:rPr lang="en-US" sz="3200" b="0" dirty="0" smtClean="0"/>
              <a:t>esearch Funding</a:t>
            </a:r>
            <a:r>
              <a:rPr lang="en-US" sz="3200" b="0" dirty="0" smtClean="0"/>
              <a:t>)</a:t>
            </a:r>
            <a:r>
              <a:rPr lang="en-US" b="0" dirty="0"/>
              <a:t> </a:t>
            </a:r>
            <a:r>
              <a:rPr lang="mr-IN" sz="2800" b="0" dirty="0" smtClean="0">
                <a:solidFill>
                  <a:srgbClr val="3366FF"/>
                </a:solidFill>
              </a:rPr>
              <a:t>–</a:t>
            </a:r>
            <a:r>
              <a:rPr lang="en-US" sz="2800" b="0" dirty="0" smtClean="0">
                <a:solidFill>
                  <a:srgbClr val="3366FF"/>
                </a:solidFill>
              </a:rPr>
              <a:t> 3.00 </a:t>
            </a:r>
            <a:r>
              <a:rPr lang="en-AU" sz="2800" b="0" dirty="0" smtClean="0">
                <a:solidFill>
                  <a:srgbClr val="3366FF"/>
                </a:solidFill>
              </a:rPr>
              <a:t>to</a:t>
            </a:r>
            <a:r>
              <a:rPr lang="en-US" sz="2800" b="0" dirty="0" smtClean="0">
                <a:solidFill>
                  <a:srgbClr val="3366FF"/>
                </a:solidFill>
              </a:rPr>
              <a:t> 4.00 pm</a:t>
            </a:r>
            <a:endParaRPr lang="en-US" sz="2800" b="0" dirty="0">
              <a:solidFill>
                <a:srgbClr val="3366FF"/>
              </a:solidFill>
            </a:endParaRPr>
          </a:p>
        </p:txBody>
      </p:sp>
      <p:sp>
        <p:nvSpPr>
          <p:cNvPr id="3" name="Content Placeholder 2"/>
          <p:cNvSpPr>
            <a:spLocks noGrp="1"/>
          </p:cNvSpPr>
          <p:nvPr>
            <p:ph idx="1"/>
          </p:nvPr>
        </p:nvSpPr>
        <p:spPr>
          <a:xfrm>
            <a:off x="397437" y="1527736"/>
            <a:ext cx="8483599" cy="4433794"/>
          </a:xfrm>
        </p:spPr>
        <p:txBody>
          <a:bodyPr>
            <a:normAutofit lnSpcReduction="10000"/>
          </a:bodyPr>
          <a:lstStyle/>
          <a:p>
            <a:endParaRPr lang="en-US" sz="2800" dirty="0">
              <a:latin typeface="Wingdings"/>
            </a:endParaRPr>
          </a:p>
          <a:p>
            <a:pPr marL="457200" indent="-457200">
              <a:buFontTx/>
              <a:buChar char="•"/>
            </a:pPr>
            <a:r>
              <a:rPr lang="en-US" sz="2800" dirty="0" smtClean="0"/>
              <a:t>Internal Dates and Process for DP19 (2017/18)</a:t>
            </a:r>
          </a:p>
          <a:p>
            <a:pPr marL="457200" indent="-457200">
              <a:buFontTx/>
              <a:buChar char="•"/>
            </a:pPr>
            <a:r>
              <a:rPr lang="en-US" sz="2800" dirty="0"/>
              <a:t>A</a:t>
            </a:r>
            <a:r>
              <a:rPr lang="en-US" sz="2800" dirty="0" smtClean="0"/>
              <a:t>dministration </a:t>
            </a:r>
            <a:r>
              <a:rPr lang="en-US" sz="2800" dirty="0"/>
              <a:t>tips </a:t>
            </a:r>
            <a:endParaRPr lang="en-US" sz="2800" dirty="0" smtClean="0"/>
          </a:p>
          <a:p>
            <a:pPr marL="457200" indent="-457200">
              <a:buFontTx/>
              <a:buChar char="•"/>
            </a:pPr>
            <a:r>
              <a:rPr lang="en-US" sz="2800" dirty="0" smtClean="0"/>
              <a:t>Funding </a:t>
            </a:r>
            <a:r>
              <a:rPr lang="en-US" sz="2800" dirty="0"/>
              <a:t>Rules changes </a:t>
            </a:r>
            <a:endParaRPr lang="en-US" sz="2800" dirty="0" smtClean="0"/>
          </a:p>
          <a:p>
            <a:pPr marL="457200" indent="-457200">
              <a:buFontTx/>
              <a:buChar char="•"/>
            </a:pPr>
            <a:r>
              <a:rPr lang="en-US" sz="2800" dirty="0" smtClean="0"/>
              <a:t>Instructions </a:t>
            </a:r>
            <a:r>
              <a:rPr lang="en-US" sz="2800" dirty="0"/>
              <a:t>to Applicants (ITAs) </a:t>
            </a:r>
            <a:endParaRPr lang="en-US" sz="2800" dirty="0" smtClean="0"/>
          </a:p>
          <a:p>
            <a:pPr marL="457200" indent="-457200">
              <a:buFontTx/>
              <a:buChar char="•"/>
            </a:pPr>
            <a:r>
              <a:rPr lang="en-US" sz="2800" dirty="0" smtClean="0"/>
              <a:t>Certification Form</a:t>
            </a:r>
          </a:p>
          <a:p>
            <a:pPr marL="457200" indent="-457200">
              <a:buFontTx/>
              <a:buChar char="•"/>
            </a:pPr>
            <a:r>
              <a:rPr lang="en-US" sz="2800" dirty="0" smtClean="0">
                <a:latin typeface="Arial"/>
                <a:cs typeface="Arial"/>
              </a:rPr>
              <a:t>Budget, justification and costing </a:t>
            </a:r>
            <a:r>
              <a:rPr lang="en-US" sz="2800" dirty="0" err="1" smtClean="0">
                <a:latin typeface="Arial"/>
                <a:cs typeface="Arial"/>
              </a:rPr>
              <a:t>proforma</a:t>
            </a:r>
            <a:endParaRPr lang="mr-IN" sz="2800" dirty="0">
              <a:latin typeface="Arial"/>
              <a:cs typeface="Arial"/>
            </a:endParaRPr>
          </a:p>
          <a:p>
            <a:r>
              <a:rPr lang="mr-IN" sz="2800" dirty="0">
                <a:latin typeface="Wingdings"/>
              </a:rPr>
              <a:t>	</a:t>
            </a:r>
          </a:p>
          <a:p>
            <a:r>
              <a:rPr lang="en-US" sz="2800" dirty="0">
                <a:latin typeface="Wingdings"/>
              </a:rPr>
              <a:t>	</a:t>
            </a:r>
          </a:p>
          <a:p>
            <a:endParaRPr lang="en-AU" dirty="0"/>
          </a:p>
        </p:txBody>
      </p:sp>
    </p:spTree>
    <p:extLst>
      <p:ext uri="{BB962C8B-B14F-4D97-AF65-F5344CB8AC3E}">
        <p14:creationId xmlns:p14="http://schemas.microsoft.com/office/powerpoint/2010/main" val="30921462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457200"/>
            <a:ext cx="8229600" cy="1674997"/>
          </a:xfrm>
        </p:spPr>
        <p:txBody>
          <a:bodyPr>
            <a:noAutofit/>
          </a:bodyPr>
          <a:lstStyle/>
          <a:p>
            <a:r>
              <a:rPr lang="en-US" u="sng" dirty="0" smtClean="0"/>
              <a:t>DECRAs</a:t>
            </a:r>
          </a:p>
          <a:p>
            <a:endParaRPr lang="en-US" u="sng" dirty="0" smtClean="0"/>
          </a:p>
          <a:p>
            <a:r>
              <a:rPr lang="en-AU" sz="2400" dirty="0"/>
              <a:t>Researchers may be eligible to apply if they have been awarded a PhD within five years, or longer if </a:t>
            </a:r>
            <a:r>
              <a:rPr lang="en-AU" sz="2400" dirty="0" smtClean="0"/>
              <a:t>combined with periods </a:t>
            </a:r>
            <a:r>
              <a:rPr lang="en-AU" sz="2400" dirty="0"/>
              <a:t>of significant career </a:t>
            </a:r>
            <a:r>
              <a:rPr lang="en-AU" sz="2400" dirty="0" smtClean="0"/>
              <a:t>interruption.</a:t>
            </a:r>
          </a:p>
          <a:p>
            <a:endParaRPr lang="en-AU" sz="2400" dirty="0" smtClean="0"/>
          </a:p>
          <a:p>
            <a:r>
              <a:rPr lang="en-AU" sz="2400" dirty="0" smtClean="0"/>
              <a:t>Can only </a:t>
            </a:r>
            <a:r>
              <a:rPr lang="en-AU" sz="2400" dirty="0"/>
              <a:t>apply for up to two DECRAs over the period in which they are eligible</a:t>
            </a:r>
            <a:r>
              <a:rPr lang="en-AU" sz="2400" dirty="0" smtClean="0"/>
              <a:t>.</a:t>
            </a:r>
          </a:p>
          <a:p>
            <a:endParaRPr lang="en-AU" sz="2400" dirty="0" smtClean="0"/>
          </a:p>
          <a:p>
            <a:r>
              <a:rPr lang="en-AU" sz="2400" dirty="0"/>
              <a:t>U</a:t>
            </a:r>
            <a:r>
              <a:rPr lang="en-AU" sz="2400" dirty="0" smtClean="0"/>
              <a:t>p </a:t>
            </a:r>
            <a:r>
              <a:rPr lang="en-AU" sz="2400" dirty="0"/>
              <a:t>to 200 three-year </a:t>
            </a:r>
            <a:r>
              <a:rPr lang="en-AU" sz="2400" dirty="0" smtClean="0"/>
              <a:t>DECRAs, </a:t>
            </a:r>
            <a:r>
              <a:rPr lang="en-AU" sz="2400" dirty="0"/>
              <a:t>including up to $40 000 per annum in project funds, may be awarded each year. </a:t>
            </a:r>
            <a:endParaRPr lang="en-AU" dirty="0"/>
          </a:p>
          <a:p>
            <a:r>
              <a:rPr lang="en-AU" dirty="0" smtClean="0"/>
              <a:t> </a:t>
            </a:r>
            <a:endParaRPr lang="en-US" dirty="0" smtClean="0"/>
          </a:p>
        </p:txBody>
      </p:sp>
    </p:spTree>
    <p:extLst>
      <p:ext uri="{BB962C8B-B14F-4D97-AF65-F5344CB8AC3E}">
        <p14:creationId xmlns:p14="http://schemas.microsoft.com/office/powerpoint/2010/main" val="22682681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880230"/>
            <a:ext cx="8229600" cy="1674997"/>
          </a:xfrm>
        </p:spPr>
        <p:txBody>
          <a:bodyPr>
            <a:noAutofit/>
          </a:bodyPr>
          <a:lstStyle/>
          <a:p>
            <a:r>
              <a:rPr lang="en-US" u="sng" dirty="0" smtClean="0"/>
              <a:t>DECRA commitments</a:t>
            </a:r>
          </a:p>
          <a:p>
            <a:endParaRPr lang="en-US" dirty="0" smtClean="0"/>
          </a:p>
          <a:p>
            <a:r>
              <a:rPr lang="en-US" sz="2400" dirty="0"/>
              <a:t>The DECRA Recipient is expected to spend </a:t>
            </a:r>
            <a:r>
              <a:rPr lang="en-US" sz="2400" dirty="0" smtClean="0"/>
              <a:t>80 per </a:t>
            </a:r>
            <a:r>
              <a:rPr lang="en-US" sz="2400" dirty="0"/>
              <a:t>cent of </a:t>
            </a:r>
            <a:r>
              <a:rPr lang="en-US" sz="2400" dirty="0" smtClean="0"/>
              <a:t>time </a:t>
            </a:r>
            <a:r>
              <a:rPr lang="en-US" sz="2400" dirty="0"/>
              <a:t>on research activities related to the proposed DECRA</a:t>
            </a:r>
            <a:r>
              <a:rPr lang="en-US" sz="2400" dirty="0" smtClean="0"/>
              <a:t>.</a:t>
            </a:r>
          </a:p>
          <a:p>
            <a:endParaRPr lang="en-US" sz="2400" dirty="0" smtClean="0"/>
          </a:p>
          <a:p>
            <a:r>
              <a:rPr lang="en-US" sz="2400" dirty="0" smtClean="0"/>
              <a:t>The </a:t>
            </a:r>
            <a:r>
              <a:rPr lang="en-US" sz="2400" dirty="0"/>
              <a:t>DECRA Recipient may spend up to 0.2 </a:t>
            </a:r>
            <a:r>
              <a:rPr lang="en-US" sz="2400" dirty="0" smtClean="0"/>
              <a:t>of </a:t>
            </a:r>
            <a:r>
              <a:rPr lang="en-US" sz="2400" dirty="0"/>
              <a:t>her/his time annually on teaching activities. </a:t>
            </a:r>
            <a:r>
              <a:rPr lang="en-US" sz="2000" dirty="0" smtClean="0"/>
              <a:t>(Supervision </a:t>
            </a:r>
            <a:r>
              <a:rPr lang="en-US" sz="2000" dirty="0"/>
              <a:t>of </a:t>
            </a:r>
            <a:r>
              <a:rPr lang="en-US" sz="2000" dirty="0" err="1"/>
              <a:t>H</a:t>
            </a:r>
            <a:r>
              <a:rPr lang="en-US" sz="2000" dirty="0" err="1" smtClean="0"/>
              <a:t>onours</a:t>
            </a:r>
            <a:r>
              <a:rPr lang="en-US" sz="2000" dirty="0" smtClean="0"/>
              <a:t> </a:t>
            </a:r>
            <a:r>
              <a:rPr lang="en-US" sz="2000" dirty="0"/>
              <a:t>or postgraduate students is not included in this limit</a:t>
            </a:r>
            <a:r>
              <a:rPr lang="en-US" sz="2000" dirty="0" smtClean="0"/>
              <a:t>.)</a:t>
            </a:r>
          </a:p>
        </p:txBody>
      </p:sp>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583899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406535"/>
            <a:ext cx="8464484" cy="4529268"/>
          </a:xfrm>
        </p:spPr>
        <p:txBody>
          <a:bodyPr>
            <a:noAutofit/>
          </a:bodyPr>
          <a:lstStyle/>
          <a:p>
            <a:r>
              <a:rPr lang="en-AU" b="1" dirty="0"/>
              <a:t>Selection Criteria </a:t>
            </a:r>
            <a:r>
              <a:rPr lang="en-AU" b="1" dirty="0" smtClean="0"/>
              <a:t>- DECRA</a:t>
            </a:r>
          </a:p>
          <a:p>
            <a:endParaRPr lang="en-AU" u="sng" dirty="0"/>
          </a:p>
          <a:p>
            <a:pPr marL="514350" indent="-514350">
              <a:buAutoNum type="alphaLcPeriod"/>
            </a:pPr>
            <a:r>
              <a:rPr lang="en-AU" u="sng" dirty="0" smtClean="0"/>
              <a:t>Proposed </a:t>
            </a:r>
            <a:r>
              <a:rPr lang="en-AU" u="sng" dirty="0"/>
              <a:t>Project Quality and Innovation 35% </a:t>
            </a:r>
            <a:endParaRPr lang="en-AU" u="sng" dirty="0"/>
          </a:p>
          <a:p>
            <a:r>
              <a:rPr lang="en-AU" dirty="0" smtClean="0"/>
              <a:t> </a:t>
            </a:r>
          </a:p>
          <a:p>
            <a:pPr marL="1346333" lvl="1" indent="-514350"/>
            <a:r>
              <a:rPr lang="en-AU" sz="2400" dirty="0" smtClean="0"/>
              <a:t>Does </a:t>
            </a:r>
            <a:r>
              <a:rPr lang="en-AU" sz="2400" dirty="0"/>
              <a:t>the research address a significant problem? </a:t>
            </a:r>
            <a:r>
              <a:rPr lang="en-AU" sz="2400" dirty="0" smtClean="0"/>
              <a:t> </a:t>
            </a:r>
          </a:p>
          <a:p>
            <a:pPr marL="1346333" lvl="1" indent="-514350"/>
            <a:r>
              <a:rPr lang="en-AU" sz="2400" dirty="0" smtClean="0"/>
              <a:t>Is </a:t>
            </a:r>
            <a:r>
              <a:rPr lang="en-AU" sz="2400" dirty="0"/>
              <a:t>the conceptual/theoretical framework innovative and original? </a:t>
            </a:r>
            <a:endParaRPr lang="en-AU" sz="2400" dirty="0" smtClean="0"/>
          </a:p>
          <a:p>
            <a:pPr marL="1346333" lvl="1" indent="-514350"/>
            <a:r>
              <a:rPr lang="en-AU" sz="2400" dirty="0" smtClean="0"/>
              <a:t>What </a:t>
            </a:r>
            <a:r>
              <a:rPr lang="en-AU" sz="2400" dirty="0"/>
              <a:t>is the potential for the research to contribute to the Science and Research Priorities?)</a:t>
            </a:r>
          </a:p>
        </p:txBody>
      </p:sp>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170503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652332"/>
            <a:ext cx="8229600" cy="4529268"/>
          </a:xfrm>
        </p:spPr>
        <p:txBody>
          <a:bodyPr>
            <a:noAutofit/>
          </a:bodyPr>
          <a:lstStyle/>
          <a:p>
            <a:r>
              <a:rPr lang="en-AU" b="1" dirty="0"/>
              <a:t>Selection Criteria </a:t>
            </a:r>
            <a:r>
              <a:rPr lang="en-AU" b="1" dirty="0" smtClean="0"/>
              <a:t>- DECRA</a:t>
            </a:r>
          </a:p>
          <a:p>
            <a:endParaRPr lang="en-AU" dirty="0"/>
          </a:p>
          <a:p>
            <a:r>
              <a:rPr lang="en-AU" u="sng" dirty="0"/>
              <a:t>b. DECRA Candidate 40% </a:t>
            </a:r>
            <a:endParaRPr lang="en-AU" u="sng" dirty="0" smtClean="0"/>
          </a:p>
          <a:p>
            <a:endParaRPr lang="en-AU" u="sng" dirty="0" smtClean="0"/>
          </a:p>
          <a:p>
            <a:pPr marL="457200" indent="-457200">
              <a:buFont typeface="Arial"/>
              <a:buChar char="•"/>
            </a:pPr>
            <a:r>
              <a:rPr lang="en-AU" dirty="0" smtClean="0"/>
              <a:t>Research </a:t>
            </a:r>
            <a:r>
              <a:rPr lang="en-AU" dirty="0"/>
              <a:t>opportunity and performance evidence (ROPE</a:t>
            </a:r>
            <a:r>
              <a:rPr lang="en-AU" dirty="0" smtClean="0"/>
              <a:t>),  </a:t>
            </a:r>
          </a:p>
          <a:p>
            <a:pPr marL="457200" indent="-457200">
              <a:buFont typeface="Arial"/>
              <a:buChar char="•"/>
            </a:pPr>
            <a:endParaRPr lang="en-AU" dirty="0"/>
          </a:p>
          <a:p>
            <a:pPr marL="457200" indent="-457200">
              <a:buFont typeface="Arial"/>
              <a:buChar char="•"/>
            </a:pPr>
            <a:r>
              <a:rPr lang="en-AU" dirty="0" smtClean="0"/>
              <a:t>Time </a:t>
            </a:r>
            <a:r>
              <a:rPr lang="en-AU" dirty="0"/>
              <a:t>and capacity to undertake the proposed </a:t>
            </a:r>
            <a:r>
              <a:rPr lang="en-AU" dirty="0" smtClean="0"/>
              <a:t>research</a:t>
            </a:r>
            <a:endParaRPr lang="en-AU" dirty="0"/>
          </a:p>
        </p:txBody>
      </p:sp>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591485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406535"/>
            <a:ext cx="8229600" cy="4529268"/>
          </a:xfrm>
        </p:spPr>
        <p:txBody>
          <a:bodyPr>
            <a:noAutofit/>
          </a:bodyPr>
          <a:lstStyle/>
          <a:p>
            <a:r>
              <a:rPr lang="en-AU" b="1" dirty="0"/>
              <a:t>Selection Criteria </a:t>
            </a:r>
            <a:r>
              <a:rPr lang="en-AU" b="1" dirty="0" smtClean="0"/>
              <a:t>- DECRA</a:t>
            </a:r>
            <a:endParaRPr lang="en-AU" dirty="0"/>
          </a:p>
          <a:p>
            <a:r>
              <a:rPr lang="en-AU" u="sng" dirty="0"/>
              <a:t>c. Feasibility 10</a:t>
            </a:r>
            <a:r>
              <a:rPr lang="en-AU" u="sng" dirty="0" smtClean="0"/>
              <a:t>%</a:t>
            </a:r>
          </a:p>
          <a:p>
            <a:r>
              <a:rPr lang="en-AU" u="sng" dirty="0" smtClean="0"/>
              <a:t> </a:t>
            </a:r>
          </a:p>
          <a:p>
            <a:pPr marL="457200" indent="-457200">
              <a:buFont typeface="Arial"/>
              <a:buChar char="•"/>
            </a:pPr>
            <a:r>
              <a:rPr lang="en-AU" sz="2400" dirty="0" smtClean="0"/>
              <a:t>Do </a:t>
            </a:r>
            <a:r>
              <a:rPr lang="en-AU" sz="2400" dirty="0"/>
              <a:t>the Project’s design, participants and requested budget create confidence in the timely and successful completion of the Project? </a:t>
            </a:r>
            <a:r>
              <a:rPr lang="en-AU" sz="2400" dirty="0" smtClean="0"/>
              <a:t> </a:t>
            </a:r>
          </a:p>
          <a:p>
            <a:pPr marL="457200" indent="-457200">
              <a:buFont typeface="Arial"/>
              <a:buChar char="•"/>
            </a:pPr>
            <a:endParaRPr lang="en-AU" sz="2400" dirty="0" smtClean="0"/>
          </a:p>
          <a:p>
            <a:pPr marL="457200" indent="-457200">
              <a:buFont typeface="Arial"/>
              <a:buChar char="•"/>
            </a:pPr>
            <a:r>
              <a:rPr lang="en-AU" sz="2400" dirty="0" smtClean="0"/>
              <a:t>Is </a:t>
            </a:r>
            <a:r>
              <a:rPr lang="en-AU" sz="2400" dirty="0"/>
              <a:t>there an existing, or developing, supportive and high quality environment for this Candidate, their Project and for </a:t>
            </a:r>
            <a:r>
              <a:rPr lang="en-AU" sz="2400" dirty="0" smtClean="0"/>
              <a:t>HDR students </a:t>
            </a:r>
            <a:r>
              <a:rPr lang="en-AU" sz="2400" dirty="0"/>
              <a:t>where appropriate? </a:t>
            </a:r>
            <a:endParaRPr lang="en-AU" sz="2400" dirty="0" smtClean="0"/>
          </a:p>
          <a:p>
            <a:pPr marL="457200" indent="-457200">
              <a:buFont typeface="Arial"/>
              <a:buChar char="•"/>
            </a:pPr>
            <a:endParaRPr lang="en-AU" sz="2400" dirty="0" smtClean="0"/>
          </a:p>
          <a:p>
            <a:pPr marL="457200" indent="-457200">
              <a:buFont typeface="Arial"/>
              <a:buChar char="•"/>
            </a:pPr>
            <a:r>
              <a:rPr lang="en-AU" sz="2400" dirty="0" smtClean="0"/>
              <a:t>Are </a:t>
            </a:r>
            <a:r>
              <a:rPr lang="en-AU" sz="2400" dirty="0"/>
              <a:t>the necessary facilities available to complete the Project</a:t>
            </a:r>
            <a:r>
              <a:rPr lang="en-AU" sz="2400" dirty="0" smtClean="0"/>
              <a:t>?</a:t>
            </a:r>
            <a:endParaRPr lang="en-AU" sz="2400" dirty="0"/>
          </a:p>
        </p:txBody>
      </p:sp>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611559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 y="258632"/>
            <a:ext cx="8229600" cy="4529268"/>
          </a:xfrm>
        </p:spPr>
        <p:txBody>
          <a:bodyPr>
            <a:noAutofit/>
          </a:bodyPr>
          <a:lstStyle/>
          <a:p>
            <a:r>
              <a:rPr lang="en-AU" b="1" dirty="0"/>
              <a:t>Selection </a:t>
            </a:r>
            <a:r>
              <a:rPr lang="en-AU" b="1" dirty="0" smtClean="0"/>
              <a:t>Criteria - DECRA </a:t>
            </a:r>
          </a:p>
          <a:p>
            <a:r>
              <a:rPr lang="en-AU" u="sng" dirty="0"/>
              <a:t>d. Benefit and Collaboration 15% </a:t>
            </a:r>
            <a:r>
              <a:rPr lang="en-AU" u="sng" dirty="0" smtClean="0"/>
              <a:t>e.g.</a:t>
            </a:r>
          </a:p>
          <a:p>
            <a:pPr marL="457200" indent="-457200">
              <a:buFont typeface="Arial"/>
              <a:buChar char="•"/>
            </a:pPr>
            <a:r>
              <a:rPr lang="en-AU" sz="2400" dirty="0" smtClean="0"/>
              <a:t>Will </a:t>
            </a:r>
            <a:r>
              <a:rPr lang="en-AU" sz="2400" dirty="0"/>
              <a:t>the completed Project produce significant new knowledge and/or innovative economic, commercial, environmental, social and/or cultural benefit to the Australian and international community? </a:t>
            </a:r>
            <a:endParaRPr lang="en-AU" sz="2400" dirty="0" smtClean="0"/>
          </a:p>
          <a:p>
            <a:pPr marL="457200" indent="-457200">
              <a:buFont typeface="Arial"/>
              <a:buChar char="•"/>
            </a:pPr>
            <a:endParaRPr lang="en-AU" sz="2400" dirty="0"/>
          </a:p>
          <a:p>
            <a:pPr marL="457200" indent="-457200">
              <a:buFont typeface="Arial"/>
              <a:buChar char="•"/>
            </a:pPr>
            <a:r>
              <a:rPr lang="en-AU" sz="2400" dirty="0" smtClean="0"/>
              <a:t>To </a:t>
            </a:r>
            <a:r>
              <a:rPr lang="en-AU" sz="2400" dirty="0"/>
              <a:t>what extent will the DECRA Candidate build collaborations across research organisations and/or industry and/or with other disciplines both within Australia and internationally? </a:t>
            </a:r>
            <a:endParaRPr lang="en-AU" sz="2400" dirty="0" smtClean="0"/>
          </a:p>
          <a:p>
            <a:pPr marL="457200" indent="-457200">
              <a:buFont typeface="Arial"/>
              <a:buChar char="•"/>
            </a:pPr>
            <a:endParaRPr lang="en-AU" sz="2400" dirty="0" smtClean="0"/>
          </a:p>
          <a:p>
            <a:pPr marL="457200" indent="-457200">
              <a:buFont typeface="Arial"/>
              <a:buChar char="•"/>
            </a:pPr>
            <a:r>
              <a:rPr lang="en-AU" sz="2400" dirty="0"/>
              <a:t>	</a:t>
            </a:r>
            <a:r>
              <a:rPr lang="en-AU" sz="2400" dirty="0" smtClean="0"/>
              <a:t>Will </a:t>
            </a:r>
            <a:r>
              <a:rPr lang="en-AU" sz="2400" dirty="0"/>
              <a:t>the proposed research be cost-effective and value for money?)</a:t>
            </a:r>
          </a:p>
        </p:txBody>
      </p:sp>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678055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pic>
        <p:nvPicPr>
          <p:cNvPr id="13" name="Picture 12"/>
          <p:cNvPicPr>
            <a:picLocks noChangeAspect="1"/>
          </p:cNvPicPr>
          <p:nvPr/>
        </p:nvPicPr>
        <p:blipFill>
          <a:blip r:embed="rId2"/>
          <a:stretch>
            <a:fillRect/>
          </a:stretch>
        </p:blipFill>
        <p:spPr>
          <a:xfrm>
            <a:off x="342900" y="736600"/>
            <a:ext cx="8445500" cy="5384800"/>
          </a:xfrm>
          <a:prstGeom prst="rect">
            <a:avLst/>
          </a:prstGeom>
        </p:spPr>
      </p:pic>
    </p:spTree>
    <p:extLst>
      <p:ext uri="{BB962C8B-B14F-4D97-AF65-F5344CB8AC3E}">
        <p14:creationId xmlns:p14="http://schemas.microsoft.com/office/powerpoint/2010/main" val="39242095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2"/>
          <a:stretch>
            <a:fillRect/>
          </a:stretch>
        </p:blipFill>
        <p:spPr>
          <a:xfrm>
            <a:off x="889000" y="1104900"/>
            <a:ext cx="7366000" cy="4648200"/>
          </a:xfrm>
          <a:prstGeom prst="rect">
            <a:avLst/>
          </a:prstGeom>
        </p:spPr>
      </p:pic>
    </p:spTree>
    <p:extLst>
      <p:ext uri="{BB962C8B-B14F-4D97-AF65-F5344CB8AC3E}">
        <p14:creationId xmlns:p14="http://schemas.microsoft.com/office/powerpoint/2010/main" val="41777738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2"/>
          <a:stretch>
            <a:fillRect/>
          </a:stretch>
        </p:blipFill>
        <p:spPr>
          <a:xfrm>
            <a:off x="0" y="901700"/>
            <a:ext cx="9144000" cy="5034064"/>
          </a:xfrm>
          <a:prstGeom prst="rect">
            <a:avLst/>
          </a:prstGeom>
        </p:spPr>
      </p:pic>
    </p:spTree>
    <p:extLst>
      <p:ext uri="{BB962C8B-B14F-4D97-AF65-F5344CB8AC3E}">
        <p14:creationId xmlns:p14="http://schemas.microsoft.com/office/powerpoint/2010/main" val="144427031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7765" y="2271059"/>
            <a:ext cx="184666" cy="400110"/>
          </a:xfrm>
          <a:prstGeom prst="rect">
            <a:avLst/>
          </a:prstGeom>
          <a:noFill/>
        </p:spPr>
        <p:txBody>
          <a:bodyPr wrap="none" rtlCol="0">
            <a:spAutoFit/>
          </a:bodyPr>
          <a:lstStyle/>
          <a:p>
            <a:endParaRPr lang="en-US"/>
          </a:p>
        </p:txBody>
      </p:sp>
      <p:sp>
        <p:nvSpPr>
          <p:cNvPr id="4" name="TextBox 3"/>
          <p:cNvSpPr txBox="1"/>
          <p:nvPr/>
        </p:nvSpPr>
        <p:spPr>
          <a:xfrm>
            <a:off x="3479800" y="2978210"/>
            <a:ext cx="1741583" cy="461665"/>
          </a:xfrm>
          <a:prstGeom prst="rect">
            <a:avLst/>
          </a:prstGeom>
          <a:noFill/>
        </p:spPr>
        <p:txBody>
          <a:bodyPr wrap="none" rtlCol="0">
            <a:spAutoFit/>
          </a:bodyPr>
          <a:lstStyle/>
          <a:p>
            <a:r>
              <a:rPr lang="en-US" sz="2400" dirty="0" smtClean="0"/>
              <a:t>Questions?</a:t>
            </a:r>
            <a:endParaRPr lang="en-US" sz="2400" dirty="0"/>
          </a:p>
        </p:txBody>
      </p:sp>
    </p:spTree>
    <p:extLst>
      <p:ext uri="{BB962C8B-B14F-4D97-AF65-F5344CB8AC3E}">
        <p14:creationId xmlns:p14="http://schemas.microsoft.com/office/powerpoint/2010/main" val="24023408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98271"/>
            <a:ext cx="8229600" cy="2823005"/>
          </a:xfrm>
        </p:spPr>
        <p:txBody>
          <a:bodyPr>
            <a:normAutofit/>
          </a:bodyPr>
          <a:lstStyle/>
          <a:p>
            <a:pPr marL="0" indent="0" algn="ctr">
              <a:buNone/>
            </a:pPr>
            <a:r>
              <a:rPr lang="en-US" sz="4000" b="1" dirty="0" smtClean="0">
                <a:solidFill>
                  <a:srgbClr val="264886"/>
                </a:solidFill>
              </a:rPr>
              <a:t>The ARC Assessment Process</a:t>
            </a:r>
          </a:p>
          <a:p>
            <a:pPr marL="0" indent="0" algn="ctr">
              <a:buNone/>
            </a:pPr>
            <a:endParaRPr lang="en-US" sz="3600" dirty="0" smtClean="0">
              <a:solidFill>
                <a:srgbClr val="264886"/>
              </a:solidFill>
            </a:endParaRPr>
          </a:p>
        </p:txBody>
      </p:sp>
    </p:spTree>
    <p:extLst>
      <p:ext uri="{BB962C8B-B14F-4D97-AF65-F5344CB8AC3E}">
        <p14:creationId xmlns:p14="http://schemas.microsoft.com/office/powerpoint/2010/main" val="824220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ational Competitive Grants Program" title="textbox"/>
          <p:cNvSpPr>
            <a:spLocks noGrp="1"/>
          </p:cNvSpPr>
          <p:nvPr>
            <p:ph type="title"/>
          </p:nvPr>
        </p:nvSpPr>
        <p:spPr>
          <a:xfrm>
            <a:off x="0" y="210096"/>
            <a:ext cx="9144000" cy="724942"/>
          </a:xfrm>
        </p:spPr>
        <p:txBody>
          <a:bodyPr anchor="ctr">
            <a:noAutofit/>
          </a:bodyPr>
          <a:lstStyle/>
          <a:p>
            <a:pPr algn="ctr"/>
            <a:r>
              <a:rPr lang="en-AU" sz="3600" b="1" dirty="0" smtClean="0">
                <a:solidFill>
                  <a:srgbClr val="002347"/>
                </a:solidFill>
                <a:cs typeface="Arial" panose="020B0604020202020204" pitchFamily="34" charset="0"/>
              </a:rPr>
              <a:t>National Competitive Grants Programme</a:t>
            </a:r>
            <a:endParaRPr lang="en-AU" sz="3600" b="1" dirty="0">
              <a:solidFill>
                <a:srgbClr val="002347"/>
              </a:solidFill>
              <a:cs typeface="Arial" panose="020B0604020202020204" pitchFamily="34" charset="0"/>
            </a:endParaRPr>
          </a:p>
        </p:txBody>
      </p:sp>
      <p:sp>
        <p:nvSpPr>
          <p:cNvPr id="4" name="TextBox 3" descr="Area of box represents $$ awarded over the period 2008-2013. &#10;N.b. ITRP &amp; DECRA running for less than five years." title="textbox"/>
          <p:cNvSpPr txBox="1"/>
          <p:nvPr/>
        </p:nvSpPr>
        <p:spPr>
          <a:xfrm>
            <a:off x="569020" y="5208985"/>
            <a:ext cx="7533580" cy="1015663"/>
          </a:xfrm>
          <a:prstGeom prst="rect">
            <a:avLst/>
          </a:prstGeom>
          <a:noFill/>
        </p:spPr>
        <p:txBody>
          <a:bodyPr wrap="square" rtlCol="0">
            <a:spAutoFit/>
          </a:bodyPr>
          <a:lstStyle/>
          <a:p>
            <a:r>
              <a:rPr lang="en-AU" dirty="0" smtClean="0">
                <a:solidFill>
                  <a:prstClr val="black"/>
                </a:solidFill>
                <a:latin typeface="Arial" charset="0"/>
                <a:ea typeface="Geneva" pitchFamily="1" charset="-128"/>
              </a:rPr>
              <a:t>Area of box represents funding over the period 2011–2015. </a:t>
            </a:r>
          </a:p>
          <a:p>
            <a:r>
              <a:rPr lang="en-AU" dirty="0" smtClean="0">
                <a:solidFill>
                  <a:prstClr val="black"/>
                </a:solidFill>
                <a:latin typeface="Arial" charset="0"/>
                <a:ea typeface="Geneva" pitchFamily="1" charset="-128"/>
              </a:rPr>
              <a:t>N.B. - Centres of Excellence, SRIs, not awarded in every year.</a:t>
            </a:r>
          </a:p>
          <a:p>
            <a:r>
              <a:rPr lang="en-AU" dirty="0">
                <a:solidFill>
                  <a:prstClr val="black"/>
                </a:solidFill>
                <a:latin typeface="Arial" charset="0"/>
                <a:ea typeface="Geneva" pitchFamily="1" charset="-128"/>
              </a:rPr>
              <a:t> </a:t>
            </a:r>
            <a:r>
              <a:rPr lang="en-AU" dirty="0" smtClean="0">
                <a:solidFill>
                  <a:prstClr val="black"/>
                </a:solidFill>
                <a:latin typeface="Arial" charset="0"/>
                <a:ea typeface="Geneva" pitchFamily="1" charset="-128"/>
              </a:rPr>
              <a:t>       - ITRP and DECRA only funding since 2012</a:t>
            </a:r>
          </a:p>
        </p:txBody>
      </p:sp>
      <p:pic>
        <p:nvPicPr>
          <p:cNvPr id="12" name="Picture 11" descr="This graph shows schemes under the ARC's National Competitive Grants Programme. The Programme is split into two Schemes; Discovery Programmes and Linkage Programmes. Under the Discovery Programme there is; Laureate Fellowships, Future Fellowships, DECRA, Discovery Projects and other Fellowships. Under the Linkage Programme there is; Centres of Excellence, SRIs, ITRP, LIEF, Linkage Projects and other Linkage. The diagram shows different ARC schemes as rectangles, where the area of the rectangle represents the funding awarded through the programme since 2011 (except where the scheme hasn't been running for that long)." title="National Competitive Grants Programme graph"/>
          <p:cNvPicPr>
            <a:picLocks noChangeAspect="1"/>
          </p:cNvPicPr>
          <p:nvPr/>
        </p:nvPicPr>
        <p:blipFill rotWithShape="1">
          <a:blip r:embed="rId3"/>
          <a:srcRect t="14413"/>
          <a:stretch/>
        </p:blipFill>
        <p:spPr>
          <a:xfrm>
            <a:off x="337961" y="1551231"/>
            <a:ext cx="7675739" cy="3632354"/>
          </a:xfrm>
          <a:prstGeom prst="rect">
            <a:avLst/>
          </a:prstGeom>
        </p:spPr>
      </p:pic>
      <p:sp>
        <p:nvSpPr>
          <p:cNvPr id="7" name="TextBox 6"/>
          <p:cNvSpPr txBox="1"/>
          <p:nvPr/>
        </p:nvSpPr>
        <p:spPr>
          <a:xfrm>
            <a:off x="1043608" y="1006375"/>
            <a:ext cx="3096344" cy="400110"/>
          </a:xfrm>
          <a:prstGeom prst="rect">
            <a:avLst/>
          </a:prstGeom>
          <a:noFill/>
        </p:spPr>
        <p:txBody>
          <a:bodyPr wrap="square" rtlCol="0">
            <a:spAutoFit/>
          </a:bodyPr>
          <a:lstStyle/>
          <a:p>
            <a:pPr algn="ctr"/>
            <a:r>
              <a:rPr lang="en-AU" sz="2000" b="1" dirty="0" smtClean="0"/>
              <a:t>Discovery Programme</a:t>
            </a:r>
            <a:endParaRPr lang="en-AU" sz="2000" b="1" dirty="0"/>
          </a:p>
        </p:txBody>
      </p:sp>
      <p:sp>
        <p:nvSpPr>
          <p:cNvPr id="8" name="TextBox 7"/>
          <p:cNvSpPr txBox="1"/>
          <p:nvPr/>
        </p:nvSpPr>
        <p:spPr>
          <a:xfrm>
            <a:off x="5364088" y="1022344"/>
            <a:ext cx="3096344" cy="400110"/>
          </a:xfrm>
          <a:prstGeom prst="rect">
            <a:avLst/>
          </a:prstGeom>
          <a:noFill/>
        </p:spPr>
        <p:txBody>
          <a:bodyPr wrap="square" rtlCol="0">
            <a:spAutoFit/>
          </a:bodyPr>
          <a:lstStyle/>
          <a:p>
            <a:pPr algn="ctr"/>
            <a:r>
              <a:rPr lang="en-AU" sz="2000" b="1" dirty="0" smtClean="0"/>
              <a:t>Linkage Programme</a:t>
            </a:r>
            <a:endParaRPr lang="en-AU" sz="2000" b="1" dirty="0"/>
          </a:p>
        </p:txBody>
      </p:sp>
    </p:spTree>
    <p:extLst>
      <p:ext uri="{BB962C8B-B14F-4D97-AF65-F5344CB8AC3E}">
        <p14:creationId xmlns:p14="http://schemas.microsoft.com/office/powerpoint/2010/main" val="18500208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1" y="493813"/>
            <a:ext cx="8244464" cy="720080"/>
          </a:xfrm>
        </p:spPr>
        <p:txBody>
          <a:bodyPr>
            <a:noAutofit/>
          </a:bodyPr>
          <a:lstStyle/>
          <a:p>
            <a:r>
              <a:rPr lang="en-AU" dirty="0" smtClean="0">
                <a:solidFill>
                  <a:srgbClr val="002347"/>
                </a:solidFill>
              </a:rPr>
              <a:t>NCGP Success Rates—all </a:t>
            </a:r>
            <a:r>
              <a:rPr lang="en-AU" dirty="0">
                <a:solidFill>
                  <a:srgbClr val="002347"/>
                </a:solidFill>
              </a:rPr>
              <a:t>schemes </a:t>
            </a:r>
            <a:r>
              <a:rPr lang="en-AU" dirty="0" smtClean="0">
                <a:solidFill>
                  <a:srgbClr val="002347"/>
                </a:solidFill>
              </a:rPr>
              <a:t/>
            </a:r>
            <a:br>
              <a:rPr lang="en-AU" dirty="0" smtClean="0">
                <a:solidFill>
                  <a:srgbClr val="002347"/>
                </a:solidFill>
              </a:rPr>
            </a:br>
            <a:r>
              <a:rPr lang="en-AU" dirty="0" smtClean="0">
                <a:solidFill>
                  <a:srgbClr val="002347"/>
                </a:solidFill>
              </a:rPr>
              <a:t>and disciplines</a:t>
            </a:r>
            <a:endParaRPr lang="en-AU" dirty="0">
              <a:solidFill>
                <a:srgbClr val="002347"/>
              </a:solidFill>
            </a:endParaRPr>
          </a:p>
        </p:txBody>
      </p:sp>
      <p:pic>
        <p:nvPicPr>
          <p:cNvPr id="4" name="Picture 3" descr="Stacked bar graph showing all scheme success rates. The graph shows total grants funded and not funded beween 2002 and 2016. Noting the data for 2015 and 2016 is not yet complete."/>
          <p:cNvPicPr>
            <a:picLocks noChangeAspect="1"/>
          </p:cNvPicPr>
          <p:nvPr/>
        </p:nvPicPr>
        <p:blipFill>
          <a:blip r:embed="rId3"/>
          <a:stretch>
            <a:fillRect/>
          </a:stretch>
        </p:blipFill>
        <p:spPr>
          <a:xfrm>
            <a:off x="1056501" y="1530674"/>
            <a:ext cx="6842899" cy="4318538"/>
          </a:xfrm>
          <a:prstGeom prst="rect">
            <a:avLst/>
          </a:prstGeom>
        </p:spPr>
      </p:pic>
    </p:spTree>
    <p:extLst>
      <p:ext uri="{BB962C8B-B14F-4D97-AF65-F5344CB8AC3E}">
        <p14:creationId xmlns:p14="http://schemas.microsoft.com/office/powerpoint/2010/main" val="2809495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ld-footer.jpeg"/>
          <p:cNvPicPr>
            <a:picLocks noChangeAspect="1"/>
          </p:cNvPicPr>
          <p:nvPr/>
        </p:nvPicPr>
        <p:blipFill>
          <a:blip r:embed="rId3" cstate="print"/>
          <a:stretch>
            <a:fillRect/>
          </a:stretch>
        </p:blipFill>
        <p:spPr>
          <a:xfrm>
            <a:off x="285720" y="6590131"/>
            <a:ext cx="8636000" cy="128588"/>
          </a:xfrm>
          <a:prstGeom prst="rect">
            <a:avLst/>
          </a:prstGeom>
        </p:spPr>
      </p:pic>
      <p:sp>
        <p:nvSpPr>
          <p:cNvPr id="11" name="Title 1"/>
          <p:cNvSpPr txBox="1">
            <a:spLocks/>
          </p:cNvSpPr>
          <p:nvPr/>
        </p:nvSpPr>
        <p:spPr>
          <a:xfrm>
            <a:off x="380971" y="1340769"/>
            <a:ext cx="8229600" cy="5184576"/>
          </a:xfrm>
          <a:prstGeom prst="rect">
            <a:avLst/>
          </a:prstGeom>
        </p:spPr>
        <p:txBody>
          <a:bodyPr vert="horz" lIns="91440" tIns="45720" rIns="91440" bIns="45720" rtlCol="0" anchor="ctr">
            <a:normAutofit/>
          </a:bodyPr>
          <a:lstStyle/>
          <a:p>
            <a:pPr marL="342900" indent="-342900" defTabSz="914400" fontAlgn="base">
              <a:spcBef>
                <a:spcPts val="600"/>
              </a:spcBef>
              <a:spcAft>
                <a:spcPts val="600"/>
              </a:spcAft>
              <a:buFont typeface="Arial" pitchFamily="34" charset="0"/>
              <a:buChar char="•"/>
              <a:defRPr/>
            </a:pPr>
            <a:endParaRPr lang="en-AU" sz="2000" dirty="0">
              <a:solidFill>
                <a:srgbClr val="000066"/>
              </a:solidFill>
              <a:latin typeface="Arial" pitchFamily="34" charset="0"/>
              <a:ea typeface="Arial Unicode MS" pitchFamily="34" charset="-128"/>
              <a:cs typeface="Arial" pitchFamily="34" charset="0"/>
            </a:endParaRPr>
          </a:p>
        </p:txBody>
      </p:sp>
      <p:sp>
        <p:nvSpPr>
          <p:cNvPr id="15" name="Content Placeholder 2"/>
          <p:cNvSpPr txBox="1">
            <a:spLocks/>
          </p:cNvSpPr>
          <p:nvPr/>
        </p:nvSpPr>
        <p:spPr>
          <a:xfrm>
            <a:off x="0" y="4822042"/>
            <a:ext cx="8096307" cy="1500198"/>
          </a:xfrm>
          <a:prstGeom prst="rect">
            <a:avLst/>
          </a:prstGeom>
        </p:spPr>
        <p:txBody>
          <a:bodyPr vert="horz" lIns="91440" tIns="45720" rIns="91440" bIns="45720" rtlCol="0">
            <a:noAutofit/>
          </a:bodyPr>
          <a:lstStyle/>
          <a:p>
            <a:pPr marL="901700" indent="-457200" defTabSz="914400">
              <a:spcBef>
                <a:spcPct val="20000"/>
              </a:spcBef>
              <a:buFont typeface="Wingdings" pitchFamily="2" charset="2"/>
              <a:buChar char="q"/>
              <a:defRPr/>
            </a:pPr>
            <a:endParaRPr lang="en-AU" dirty="0" smtClean="0">
              <a:solidFill>
                <a:srgbClr val="FF0000"/>
              </a:solidFill>
            </a:endParaRPr>
          </a:p>
        </p:txBody>
      </p:sp>
      <p:sp>
        <p:nvSpPr>
          <p:cNvPr id="16" name="Title 1"/>
          <p:cNvSpPr txBox="1">
            <a:spLocks/>
          </p:cNvSpPr>
          <p:nvPr/>
        </p:nvSpPr>
        <p:spPr>
          <a:xfrm>
            <a:off x="692120" y="4393414"/>
            <a:ext cx="8229600" cy="428628"/>
          </a:xfrm>
          <a:prstGeom prst="rect">
            <a:avLst/>
          </a:prstGeom>
        </p:spPr>
        <p:txBody>
          <a:bodyPr vert="horz" lIns="91440" tIns="45720" rIns="91440" bIns="45720" rtlCol="0" anchor="ctr">
            <a:normAutofit lnSpcReduction="10000"/>
          </a:bodyPr>
          <a:lstStyle/>
          <a:p>
            <a:pPr algn="ctr" defTabSz="914400">
              <a:spcBef>
                <a:spcPct val="0"/>
              </a:spcBef>
              <a:defRPr/>
            </a:pPr>
            <a:endParaRPr lang="en-AU" sz="2400" dirty="0" smtClean="0">
              <a:solidFill>
                <a:srgbClr val="000066"/>
              </a:solidFill>
            </a:endParaRPr>
          </a:p>
        </p:txBody>
      </p:sp>
      <p:sp>
        <p:nvSpPr>
          <p:cNvPr id="17" name="Rectangle 16"/>
          <p:cNvSpPr/>
          <p:nvPr/>
        </p:nvSpPr>
        <p:spPr>
          <a:xfrm>
            <a:off x="6738682" y="188640"/>
            <a:ext cx="2183038" cy="1655157"/>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ARC Executive Director assigns application to  2 members of the College of Experts (COE)</a:t>
            </a:r>
            <a:endParaRPr lang="en-AU" sz="1800" dirty="0"/>
          </a:p>
        </p:txBody>
      </p:sp>
      <p:sp>
        <p:nvSpPr>
          <p:cNvPr id="19" name="Right Arrow 18"/>
          <p:cNvSpPr/>
          <p:nvPr/>
        </p:nvSpPr>
        <p:spPr>
          <a:xfrm>
            <a:off x="5663826" y="856137"/>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Rectangle 20"/>
          <p:cNvSpPr/>
          <p:nvPr/>
        </p:nvSpPr>
        <p:spPr>
          <a:xfrm>
            <a:off x="285720" y="188640"/>
            <a:ext cx="2426232" cy="1655157"/>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smtClean="0"/>
              <a:t>Final application sent to Research Services  by due date</a:t>
            </a:r>
            <a:endParaRPr lang="en-AU" sz="1800" dirty="0"/>
          </a:p>
        </p:txBody>
      </p:sp>
      <p:sp>
        <p:nvSpPr>
          <p:cNvPr id="22" name="Right Arrow 21"/>
          <p:cNvSpPr/>
          <p:nvPr/>
        </p:nvSpPr>
        <p:spPr>
          <a:xfrm>
            <a:off x="2722850" y="786992"/>
            <a:ext cx="978408" cy="484632"/>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3" name="Rectangle 22"/>
          <p:cNvSpPr/>
          <p:nvPr/>
        </p:nvSpPr>
        <p:spPr>
          <a:xfrm>
            <a:off x="3701258" y="188640"/>
            <a:ext cx="1974930" cy="1655158"/>
          </a:xfrm>
          <a:prstGeom prst="rect">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t>Application submitted to ARC by Office of Research via RMS system</a:t>
            </a:r>
          </a:p>
        </p:txBody>
      </p:sp>
    </p:spTree>
    <p:extLst>
      <p:ext uri="{BB962C8B-B14F-4D97-AF65-F5344CB8AC3E}">
        <p14:creationId xmlns:p14="http://schemas.microsoft.com/office/powerpoint/2010/main" val="306075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800" dirty="0" smtClean="0"/>
              <a:t>College of Experts DP Panels</a:t>
            </a:r>
            <a:endParaRPr lang="en-AU" sz="4800" dirty="0"/>
          </a:p>
        </p:txBody>
      </p:sp>
      <p:sp>
        <p:nvSpPr>
          <p:cNvPr id="3" name="Content Placeholder 2"/>
          <p:cNvSpPr>
            <a:spLocks noGrp="1"/>
          </p:cNvSpPr>
          <p:nvPr>
            <p:ph idx="1"/>
          </p:nvPr>
        </p:nvSpPr>
        <p:spPr/>
        <p:txBody>
          <a:bodyPr/>
          <a:lstStyle/>
          <a:p>
            <a:pPr marL="0" lvl="0" indent="0">
              <a:buNone/>
            </a:pPr>
            <a:r>
              <a:rPr lang="en-AU" dirty="0" smtClean="0"/>
              <a:t>176 members of the ARC College of Experts at present.</a:t>
            </a:r>
          </a:p>
          <a:p>
            <a:pPr marL="0" lvl="0" indent="0">
              <a:buNone/>
            </a:pPr>
            <a:r>
              <a:rPr lang="en-AU" dirty="0" smtClean="0"/>
              <a:t>Arranged in 5 panels for DP selection rounds</a:t>
            </a:r>
            <a:endParaRPr lang="en-AU" dirty="0"/>
          </a:p>
          <a:p>
            <a:pPr marL="457200" indent="-457200">
              <a:buFont typeface="Arial"/>
              <a:buChar char="•"/>
            </a:pPr>
            <a:r>
              <a:rPr lang="en-AU" dirty="0" smtClean="0"/>
              <a:t>Biological Sciences </a:t>
            </a:r>
            <a:r>
              <a:rPr lang="en-AU" dirty="0"/>
              <a:t>and Biotech</a:t>
            </a:r>
          </a:p>
          <a:p>
            <a:pPr marL="457200" lvl="0" indent="-457200">
              <a:buFont typeface="Arial"/>
              <a:buChar char="•"/>
            </a:pPr>
            <a:r>
              <a:rPr lang="en-AU" dirty="0" smtClean="0"/>
              <a:t>Engineering, Maths and Informatics </a:t>
            </a:r>
            <a:endParaRPr lang="en-AU" dirty="0"/>
          </a:p>
          <a:p>
            <a:pPr marL="457200" lvl="0" indent="-457200">
              <a:buFont typeface="Arial"/>
              <a:buChar char="•"/>
            </a:pPr>
            <a:r>
              <a:rPr lang="en-AU" dirty="0"/>
              <a:t>Humanities and Creative Arts</a:t>
            </a:r>
          </a:p>
          <a:p>
            <a:pPr marL="457200" lvl="0" indent="-457200">
              <a:buFont typeface="Arial"/>
              <a:buChar char="•"/>
            </a:pPr>
            <a:r>
              <a:rPr lang="en-AU" dirty="0"/>
              <a:t>Physics, </a:t>
            </a:r>
            <a:r>
              <a:rPr lang="en-AU" dirty="0" smtClean="0"/>
              <a:t>Chemistry, and Earth </a:t>
            </a:r>
            <a:r>
              <a:rPr lang="en-AU" dirty="0"/>
              <a:t>Sciences, </a:t>
            </a:r>
            <a:endParaRPr lang="en-AU" dirty="0" smtClean="0"/>
          </a:p>
          <a:p>
            <a:pPr marL="457200" lvl="0" indent="-457200">
              <a:buFont typeface="Arial"/>
              <a:buChar char="•"/>
            </a:pPr>
            <a:r>
              <a:rPr lang="en-AU" dirty="0" smtClean="0"/>
              <a:t>Social</a:t>
            </a:r>
            <a:r>
              <a:rPr lang="en-AU" dirty="0"/>
              <a:t>, Behavioural, and </a:t>
            </a:r>
            <a:r>
              <a:rPr lang="en-AU" dirty="0" smtClean="0"/>
              <a:t>Economic Sciences</a:t>
            </a:r>
            <a:endParaRPr lang="en-AU" dirty="0"/>
          </a:p>
          <a:p>
            <a:endParaRPr lang="en-AU" dirty="0"/>
          </a:p>
        </p:txBody>
      </p:sp>
    </p:spTree>
    <p:extLst>
      <p:ext uri="{BB962C8B-B14F-4D97-AF65-F5344CB8AC3E}">
        <p14:creationId xmlns:p14="http://schemas.microsoft.com/office/powerpoint/2010/main" val="2826597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edUni_16to9_HiRes_3000x1689_Template">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dU Divid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dU Cov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edU Divid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edU Footer A">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edU Footer B">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FedU Footer C">
  <a:themeElements>
    <a:clrScheme name=" Federation University Theme">
      <a:dk1>
        <a:srgbClr val="003A6D"/>
      </a:dk1>
      <a:lt1>
        <a:sysClr val="window" lastClr="FFFFFF"/>
      </a:lt1>
      <a:dk2>
        <a:srgbClr val="004A8D"/>
      </a:dk2>
      <a:lt2>
        <a:srgbClr val="F0E9E4"/>
      </a:lt2>
      <a:accent1>
        <a:srgbClr val="777877"/>
      </a:accent1>
      <a:accent2>
        <a:srgbClr val="008791"/>
      </a:accent2>
      <a:accent3>
        <a:srgbClr val="66B042"/>
      </a:accent3>
      <a:accent4>
        <a:srgbClr val="421455"/>
      </a:accent4>
      <a:accent5>
        <a:srgbClr val="C0004D"/>
      </a:accent5>
      <a:accent6>
        <a:srgbClr val="EEA420"/>
      </a:accent6>
      <a:hlink>
        <a:srgbClr val="777877"/>
      </a:hlink>
      <a:folHlink>
        <a:srgbClr val="A5A6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FedUni_16to9_HiRes_3000x1689_Template</Template>
  <TotalTime>12955</TotalTime>
  <Words>2094</Words>
  <Application>Microsoft Macintosh PowerPoint</Application>
  <PresentationFormat>On-screen Show (4:3)</PresentationFormat>
  <Paragraphs>226</Paragraphs>
  <Slides>49</Slides>
  <Notes>6</Notes>
  <HiddenSlides>0</HiddenSlides>
  <MMClips>0</MMClips>
  <ScaleCrop>false</ScaleCrop>
  <HeadingPairs>
    <vt:vector size="4" baseType="variant">
      <vt:variant>
        <vt:lpstr>Theme</vt:lpstr>
      </vt:variant>
      <vt:variant>
        <vt:i4>7</vt:i4>
      </vt:variant>
      <vt:variant>
        <vt:lpstr>Slide Titles</vt:lpstr>
      </vt:variant>
      <vt:variant>
        <vt:i4>49</vt:i4>
      </vt:variant>
    </vt:vector>
  </HeadingPairs>
  <TitlesOfParts>
    <vt:vector size="56" baseType="lpstr">
      <vt:lpstr>FedUni_16to9_HiRes_3000x1689_Template</vt:lpstr>
      <vt:lpstr>FedU Divider A</vt:lpstr>
      <vt:lpstr>FedU Cover B</vt:lpstr>
      <vt:lpstr>FedU Divider B</vt:lpstr>
      <vt:lpstr>FedU Footer A</vt:lpstr>
      <vt:lpstr>FedU Footer B</vt:lpstr>
      <vt:lpstr>FedU Footer C</vt:lpstr>
      <vt:lpstr>ARC And Discovery (DP19) Workshop  October 2017 </vt:lpstr>
      <vt:lpstr>Prof. Leigh Sullivan - 1.00 pm to 2.00 pm </vt:lpstr>
      <vt:lpstr> Emeritus Professor Peter Baverstock - 2.00 to 3.00 pm</vt:lpstr>
      <vt:lpstr>Tina D’Urbano &amp; Jane Eltringham  (Research Funding) – 3.00 to 4.00 pm</vt:lpstr>
      <vt:lpstr>PowerPoint Presentation</vt:lpstr>
      <vt:lpstr>National Competitive Grants Programme</vt:lpstr>
      <vt:lpstr>NCGP Success Rates—all schemes  and disciplines</vt:lpstr>
      <vt:lpstr>PowerPoint Presentation</vt:lpstr>
      <vt:lpstr>College of Experts DP Panels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A 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Annual Cycle (2)</vt:lpstr>
      <vt:lpstr>Continuous application, assessment and funding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Ballarat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Donnelly</dc:creator>
  <cp:lastModifiedBy>Leigh Sullivan</cp:lastModifiedBy>
  <cp:revision>453</cp:revision>
  <cp:lastPrinted>2013-08-16T03:23:03Z</cp:lastPrinted>
  <dcterms:created xsi:type="dcterms:W3CDTF">2016-04-18T00:34:14Z</dcterms:created>
  <dcterms:modified xsi:type="dcterms:W3CDTF">2017-10-24T05:39:33Z</dcterms:modified>
</cp:coreProperties>
</file>