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Shape 103"/>
          <p:cNvSpPr/>
          <p:nvPr>
            <p:ph type="sldImg"/>
          </p:nvPr>
        </p:nvSpPr>
        <p:spPr>
          <a:prstGeom prst="rect">
            <a:avLst/>
          </a:prstGeom>
        </p:spPr>
        <p:txBody>
          <a:bodyPr/>
          <a:lstStyle/>
          <a:p>
            <a:pPr/>
          </a:p>
        </p:txBody>
      </p:sp>
      <p:sp>
        <p:nvSpPr>
          <p:cNvPr id="104" name="Shape 104"/>
          <p:cNvSpPr/>
          <p:nvPr>
            <p:ph type="body" sz="quarter" idx="1"/>
          </p:nvPr>
        </p:nvSpPr>
        <p:spPr>
          <a:prstGeom prst="rect">
            <a:avLst/>
          </a:prstGeom>
        </p:spPr>
        <p:txBody>
          <a:bodyPr/>
          <a:lstStyle/>
          <a:p>
            <a:pPr/>
            <a:r>
              <a:t>Kirby review calling for a traineeship system to support…..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Shape 146"/>
          <p:cNvSpPr/>
          <p:nvPr>
            <p:ph type="sldImg"/>
          </p:nvPr>
        </p:nvSpPr>
        <p:spPr>
          <a:prstGeom prst="rect">
            <a:avLst/>
          </a:prstGeom>
        </p:spPr>
        <p:txBody>
          <a:bodyPr/>
          <a:lstStyle/>
          <a:p>
            <a:pPr/>
          </a:p>
        </p:txBody>
      </p:sp>
      <p:sp>
        <p:nvSpPr>
          <p:cNvPr id="147" name="Shape 147"/>
          <p:cNvSpPr/>
          <p:nvPr>
            <p:ph type="body" sz="quarter" idx="1"/>
          </p:nvPr>
        </p:nvSpPr>
        <p:spPr>
          <a:prstGeom prst="rect">
            <a:avLst/>
          </a:prstGeom>
        </p:spPr>
        <p:txBody>
          <a:bodyPr/>
          <a:lstStyle/>
          <a:p>
            <a:pPr/>
            <a:r>
              <a:t>Funding for secondary school students in TAFE has declined</a:t>
            </a:r>
          </a:p>
          <a:p>
            <a:pPr/>
            <a:r>
              <a:t>Defining success: Unlike secondary schools, students in a TAFE often transition to full-time employment or further study such as apprenticeships. Should the emphasis be put on completing secondary school certificates or creating pathways for students? What does success look like for these students and how will it be measures?</a:t>
            </a:r>
          </a:p>
          <a:p>
            <a:pPr/>
            <a:r>
              <a:t>Maintaining industry standards and relevance is important as it has been questioned about</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38"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vrqa.vic.gov.au" TargetMode="External"/><Relationship Id="rId3" Type="http://schemas.openxmlformats.org/officeDocument/2006/relationships/hyperlink" Target="http://www.vca.vic.edu.au"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Title 1"/>
          <p:cNvSpPr txBox="1"/>
          <p:nvPr>
            <p:ph type="ctrTitle"/>
          </p:nvPr>
        </p:nvSpPr>
        <p:spPr>
          <a:prstGeom prst="rect">
            <a:avLst/>
          </a:prstGeom>
        </p:spPr>
        <p:txBody>
          <a:bodyPr/>
          <a:lstStyle/>
          <a:p>
            <a:pPr/>
            <a:r>
              <a:t>Opportunities and challenges</a:t>
            </a:r>
          </a:p>
        </p:txBody>
      </p:sp>
      <p:sp>
        <p:nvSpPr>
          <p:cNvPr id="95" name="Subtitle 2"/>
          <p:cNvSpPr txBox="1"/>
          <p:nvPr>
            <p:ph type="subTitle" sz="quarter" idx="1"/>
          </p:nvPr>
        </p:nvSpPr>
        <p:spPr>
          <a:xfrm>
            <a:off x="1524000" y="3602037"/>
            <a:ext cx="9144000" cy="1655762"/>
          </a:xfrm>
          <a:prstGeom prst="rect">
            <a:avLst/>
          </a:prstGeom>
        </p:spPr>
        <p:txBody>
          <a:bodyPr/>
          <a:lstStyle/>
          <a:p>
            <a:pPr defTabSz="475487">
              <a:spcBef>
                <a:spcPts val="500"/>
              </a:spcBef>
              <a:defRPr sz="2340"/>
            </a:pPr>
            <a:r>
              <a:t>Applied Learning Reform in Victoria</a:t>
            </a:r>
          </a:p>
          <a:p>
            <a:pPr defTabSz="475487">
              <a:spcBef>
                <a:spcPts val="500"/>
              </a:spcBef>
              <a:defRPr sz="1248"/>
            </a:pPr>
          </a:p>
          <a:p>
            <a:pPr defTabSz="475487">
              <a:spcBef>
                <a:spcPts val="500"/>
              </a:spcBef>
              <a:defRPr sz="1248"/>
            </a:pPr>
            <a:r>
              <a:t>Anthony Pearce</a:t>
            </a:r>
          </a:p>
          <a:p>
            <a:pPr defTabSz="475487">
              <a:spcBef>
                <a:spcPts val="500"/>
              </a:spcBef>
              <a:defRPr sz="1248"/>
            </a:pPr>
            <a:r>
              <a:t>Fed Uni</a:t>
            </a:r>
          </a:p>
          <a:p>
            <a:pPr defTabSz="475487">
              <a:spcBef>
                <a:spcPts val="500"/>
              </a:spcBef>
              <a:defRPr sz="1248"/>
            </a:pPr>
            <a:r>
              <a:t>OctoberVET 2022</a:t>
            </a:r>
          </a:p>
          <a:p>
            <a:pPr defTabSz="475487">
              <a:spcBef>
                <a:spcPts val="500"/>
              </a:spcBef>
              <a:defRPr sz="1248"/>
            </a:pPr>
            <a:r>
              <a:t>23rd November 2022</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NSSPs in the Firth Review 2020"/>
          <p:cNvSpPr txBox="1"/>
          <p:nvPr>
            <p:ph type="title"/>
          </p:nvPr>
        </p:nvSpPr>
        <p:spPr>
          <a:prstGeom prst="rect">
            <a:avLst/>
          </a:prstGeom>
        </p:spPr>
        <p:txBody>
          <a:bodyPr/>
          <a:lstStyle/>
          <a:p>
            <a:pPr/>
            <a:r>
              <a:t>NSSPs in the Firth Review 2020</a:t>
            </a:r>
          </a:p>
        </p:txBody>
      </p:sp>
      <p:sp>
        <p:nvSpPr>
          <p:cNvPr id="127" name="Identified a negative perception of VCAL, with specific reference to NSSPs…"/>
          <p:cNvSpPr txBox="1"/>
          <p:nvPr>
            <p:ph type="body" idx="1"/>
          </p:nvPr>
        </p:nvSpPr>
        <p:spPr>
          <a:xfrm>
            <a:off x="476657" y="1685025"/>
            <a:ext cx="10515601" cy="4351339"/>
          </a:xfrm>
          <a:prstGeom prst="rect">
            <a:avLst/>
          </a:prstGeom>
        </p:spPr>
        <p:txBody>
          <a:bodyPr/>
          <a:lstStyle/>
          <a:p>
            <a:pPr marL="280736" indent="-280736" defTabSz="457200">
              <a:lnSpc>
                <a:spcPts val="4900"/>
              </a:lnSpc>
              <a:spcBef>
                <a:spcPts val="0"/>
              </a:spcBef>
              <a:buFontTx/>
            </a:pPr>
            <a:r>
              <a:t>Identified a negative perception of VCAL, with specific reference to NSSPs</a:t>
            </a:r>
          </a:p>
          <a:p>
            <a:pPr marL="280736" indent="-280736" defTabSz="457200">
              <a:lnSpc>
                <a:spcPts val="4900"/>
              </a:lnSpc>
              <a:spcBef>
                <a:spcPts val="0"/>
              </a:spcBef>
              <a:buFontTx/>
            </a:pPr>
            <a:r>
              <a:t>Inconsistencies in delivery between providers </a:t>
            </a:r>
          </a:p>
          <a:p>
            <a:pPr marL="280736" indent="-280736" defTabSz="457200">
              <a:lnSpc>
                <a:spcPts val="4900"/>
              </a:lnSpc>
              <a:spcBef>
                <a:spcPts val="0"/>
              </a:spcBef>
              <a:buFontTx/>
            </a:pPr>
            <a:r>
              <a:t>Low student completion rates </a:t>
            </a:r>
          </a:p>
          <a:p>
            <a:pPr marL="280736" indent="-280736" defTabSz="457200">
              <a:lnSpc>
                <a:spcPts val="4900"/>
              </a:lnSpc>
              <a:spcBef>
                <a:spcPts val="0"/>
              </a:spcBef>
              <a:buFontTx/>
            </a:pPr>
            <a:r>
              <a:t>Inconsistencies in funding between secondary schools and NSSPs (VTA, 2020)</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NSSP Enrolments"/>
          <p:cNvSpPr txBox="1"/>
          <p:nvPr>
            <p:ph type="title"/>
          </p:nvPr>
        </p:nvSpPr>
        <p:spPr>
          <a:prstGeom prst="rect">
            <a:avLst/>
          </a:prstGeom>
        </p:spPr>
        <p:txBody>
          <a:bodyPr/>
          <a:lstStyle/>
          <a:p>
            <a:pPr/>
            <a:r>
              <a:t>NSSP Enrolments</a:t>
            </a:r>
          </a:p>
        </p:txBody>
      </p:sp>
      <p:sp>
        <p:nvSpPr>
          <p:cNvPr id="130" name="38 NSSPs in Victoria…"/>
          <p:cNvSpPr txBox="1"/>
          <p:nvPr>
            <p:ph type="body" idx="1"/>
          </p:nvPr>
        </p:nvSpPr>
        <p:spPr>
          <a:prstGeom prst="rect">
            <a:avLst/>
          </a:prstGeom>
        </p:spPr>
        <p:txBody>
          <a:bodyPr/>
          <a:lstStyle/>
          <a:p>
            <a:pPr/>
            <a:r>
              <a:t>38 NSSPs in Victoria</a:t>
            </a:r>
          </a:p>
          <a:p>
            <a:pPr/>
            <a:r>
              <a:t>14% of VCAL enrolments in 2019 </a:t>
            </a:r>
          </a:p>
          <a:p>
            <a:pPr/>
            <a:r>
              <a:t>Enrolments declined by 31% from 2014-2019 </a:t>
            </a:r>
          </a:p>
          <a:p>
            <a:pPr/>
            <a:r>
              <a:t>Demand varies by location </a:t>
            </a:r>
          </a:p>
          <a:p>
            <a:pPr/>
            <a:r>
              <a:t>Demand for applied learning is forecasted to increase (Firth, 2020, p. 270)</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itle 1"/>
          <p:cNvSpPr txBox="1"/>
          <p:nvPr>
            <p:ph type="title"/>
          </p:nvPr>
        </p:nvSpPr>
        <p:spPr>
          <a:prstGeom prst="rect">
            <a:avLst/>
          </a:prstGeom>
        </p:spPr>
        <p:txBody>
          <a:bodyPr/>
          <a:lstStyle/>
          <a:p>
            <a:pPr/>
            <a:r>
              <a:t>Students</a:t>
            </a:r>
          </a:p>
        </p:txBody>
      </p:sp>
      <p:sp>
        <p:nvSpPr>
          <p:cNvPr id="133" name="Content Placeholder 2"/>
          <p:cNvSpPr txBox="1"/>
          <p:nvPr>
            <p:ph type="body" idx="1"/>
          </p:nvPr>
        </p:nvSpPr>
        <p:spPr>
          <a:prstGeom prst="rect">
            <a:avLst/>
          </a:prstGeom>
        </p:spPr>
        <p:txBody>
          <a:bodyPr/>
          <a:lstStyle/>
          <a:p>
            <a:pPr marL="203454" indent="-203454" defTabSz="813816">
              <a:spcBef>
                <a:spcPts val="800"/>
              </a:spcBef>
              <a:defRPr sz="2492"/>
            </a:pPr>
            <a:r>
              <a:t>Looking for an ‘alternative’ to VCE</a:t>
            </a:r>
          </a:p>
          <a:p>
            <a:pPr marL="203454" indent="-203454" defTabSz="813816">
              <a:spcBef>
                <a:spcPts val="800"/>
              </a:spcBef>
              <a:defRPr sz="2492"/>
            </a:pPr>
            <a:r>
              <a:t>Have chosen a vocational pathway</a:t>
            </a:r>
          </a:p>
          <a:p>
            <a:pPr marL="203454" indent="-203454" defTabSz="813816">
              <a:spcBef>
                <a:spcPts val="800"/>
              </a:spcBef>
              <a:defRPr sz="2492"/>
            </a:pPr>
            <a:r>
              <a:t>A preference for adult learning environments</a:t>
            </a:r>
          </a:p>
          <a:p>
            <a:pPr marL="203454" indent="-203454" defTabSz="813816">
              <a:spcBef>
                <a:spcPts val="800"/>
              </a:spcBef>
              <a:defRPr sz="2492"/>
            </a:pPr>
            <a:r>
              <a:t>Often have had negative experiences in education</a:t>
            </a:r>
          </a:p>
          <a:p>
            <a:pPr marL="203454" indent="-203454" defTabSz="813816">
              <a:spcBef>
                <a:spcPts val="800"/>
              </a:spcBef>
              <a:defRPr sz="2492"/>
            </a:pPr>
            <a:r>
              <a:t>Described as ‘at risk’ (Blake and Gallagher, 2009)</a:t>
            </a:r>
          </a:p>
          <a:p>
            <a:pPr marL="203454" indent="-203454" defTabSz="813816">
              <a:spcBef>
                <a:spcPts val="800"/>
              </a:spcBef>
              <a:defRPr sz="2492"/>
            </a:pPr>
            <a:r>
              <a:t>Disadvantaged (VTA, 2020)</a:t>
            </a:r>
          </a:p>
          <a:p>
            <a:pPr marL="203454" indent="-203454" defTabSz="813816">
              <a:spcBef>
                <a:spcPts val="800"/>
              </a:spcBef>
              <a:defRPr sz="2492"/>
            </a:pPr>
          </a:p>
          <a:p>
            <a:pPr marL="0" indent="0" defTabSz="813816">
              <a:spcBef>
                <a:spcPts val="800"/>
              </a:spcBef>
              <a:buSzTx/>
              <a:buFontTx/>
              <a:buNone/>
              <a:defRPr sz="2492"/>
            </a:pPr>
            <a:r>
              <a:rPr i="1"/>
              <a:t>“NSSSPs have been successful at supporting some of the most disadvantaged your people to complete senior secondary and transition into further education, truing and employment”</a:t>
            </a:r>
            <a:r>
              <a:t> (Firth, 2020, p.115)</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Title 1"/>
          <p:cNvSpPr txBox="1"/>
          <p:nvPr>
            <p:ph type="title"/>
          </p:nvPr>
        </p:nvSpPr>
        <p:spPr>
          <a:prstGeom prst="rect">
            <a:avLst/>
          </a:prstGeom>
        </p:spPr>
        <p:txBody>
          <a:bodyPr/>
          <a:lstStyle/>
          <a:p>
            <a:pPr/>
          </a:p>
        </p:txBody>
      </p:sp>
      <p:sp>
        <p:nvSpPr>
          <p:cNvPr id="136" name="Content Placeholder 2"/>
          <p:cNvSpPr txBox="1"/>
          <p:nvPr>
            <p:ph type="body" sz="quarter" idx="1"/>
          </p:nvPr>
        </p:nvSpPr>
        <p:spPr>
          <a:xfrm>
            <a:off x="1301662" y="5712421"/>
            <a:ext cx="3395598" cy="454113"/>
          </a:xfrm>
          <a:prstGeom prst="rect">
            <a:avLst/>
          </a:prstGeom>
        </p:spPr>
        <p:txBody>
          <a:bodyPr/>
          <a:lstStyle>
            <a:lvl1pPr marL="0" indent="0">
              <a:lnSpc>
                <a:spcPct val="81000"/>
              </a:lnSpc>
              <a:buSzTx/>
              <a:buNone/>
            </a:lvl1pPr>
          </a:lstStyle>
          <a:p>
            <a:pPr/>
            <a:r>
              <a:t>62% were male</a:t>
            </a:r>
          </a:p>
        </p:txBody>
      </p:sp>
      <p:pic>
        <p:nvPicPr>
          <p:cNvPr id="137" name="Picture 4" descr="Picture 4"/>
          <p:cNvPicPr>
            <a:picLocks noChangeAspect="1"/>
          </p:cNvPicPr>
          <p:nvPr/>
        </p:nvPicPr>
        <p:blipFill>
          <a:blip r:embed="rId2">
            <a:extLst/>
          </a:blip>
          <a:stretch>
            <a:fillRect/>
          </a:stretch>
        </p:blipFill>
        <p:spPr>
          <a:xfrm>
            <a:off x="0" y="1825625"/>
            <a:ext cx="12192000" cy="3512816"/>
          </a:xfrm>
          <a:prstGeom prst="rect">
            <a:avLst/>
          </a:prstGeom>
          <a:ln w="12700">
            <a:miter lim="400000"/>
          </a:ln>
        </p:spPr>
      </p:pic>
      <p:sp>
        <p:nvSpPr>
          <p:cNvPr id="138" name="TextBox 6"/>
          <p:cNvSpPr txBox="1"/>
          <p:nvPr/>
        </p:nvSpPr>
        <p:spPr>
          <a:xfrm>
            <a:off x="6081463" y="6129537"/>
            <a:ext cx="6090154" cy="6251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https://www.vcaa.vic.edu.au/administration/research-and-statistics/performance-senior-secondary/Pages/2020/</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prstGeom prst="rect">
            <a:avLst/>
          </a:prstGeom>
        </p:spPr>
        <p:txBody>
          <a:bodyPr/>
          <a:lstStyle/>
          <a:p>
            <a:pPr/>
          </a:p>
        </p:txBody>
      </p:sp>
      <p:sp>
        <p:nvSpPr>
          <p:cNvPr id="141" name="Content Placeholder 2"/>
          <p:cNvSpPr txBox="1"/>
          <p:nvPr>
            <p:ph type="body" sz="half" idx="1"/>
          </p:nvPr>
        </p:nvSpPr>
        <p:spPr>
          <a:prstGeom prst="rect">
            <a:avLst/>
          </a:prstGeom>
        </p:spPr>
        <p:txBody>
          <a:bodyPr/>
          <a:lstStyle/>
          <a:p>
            <a:pPr marL="0" indent="0">
              <a:buSzTx/>
              <a:buNone/>
            </a:pPr>
            <a:r>
              <a:t>Challenge</a:t>
            </a:r>
          </a:p>
          <a:p>
            <a:pPr marL="0" indent="0">
              <a:buSzTx/>
              <a:buNone/>
            </a:pPr>
            <a:r>
              <a:t>Attracting genders other than males to VET</a:t>
            </a:r>
          </a:p>
          <a:p>
            <a:pPr marL="0" indent="0">
              <a:buSzTx/>
              <a:buNone/>
            </a:pPr>
            <a:r>
              <a:t>Provide student supports equal to secondary schools</a:t>
            </a:r>
          </a:p>
          <a:p>
            <a:pPr marL="0" indent="0">
              <a:buSzTx/>
              <a:buNone/>
            </a:pPr>
            <a:r>
              <a:t>Defining success for students</a:t>
            </a:r>
          </a:p>
        </p:txBody>
      </p:sp>
      <p:sp>
        <p:nvSpPr>
          <p:cNvPr id="142" name="Content Placeholder 3"/>
          <p:cNvSpPr txBox="1"/>
          <p:nvPr/>
        </p:nvSpPr>
        <p:spPr>
          <a:xfrm>
            <a:off x="6217920" y="1825625"/>
            <a:ext cx="509016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lnSpc>
                <a:spcPct val="90000"/>
              </a:lnSpc>
              <a:spcBef>
                <a:spcPts val="1000"/>
              </a:spcBef>
              <a:defRPr sz="2800"/>
            </a:pPr>
            <a:r>
              <a:t>Opportunity</a:t>
            </a:r>
          </a:p>
          <a:p>
            <a:pPr>
              <a:lnSpc>
                <a:spcPct val="90000"/>
              </a:lnSpc>
              <a:spcBef>
                <a:spcPts val="1000"/>
              </a:spcBef>
              <a:defRPr sz="2800"/>
            </a:pPr>
            <a:r>
              <a:t>A more diverse cohort</a:t>
            </a:r>
          </a:p>
          <a:p>
            <a:pPr>
              <a:lnSpc>
                <a:spcPct val="90000"/>
              </a:lnSpc>
              <a:spcBef>
                <a:spcPts val="1000"/>
              </a:spcBef>
              <a:defRPr sz="2800"/>
            </a:pPr>
            <a:r>
              <a:t>Recognised pathways</a:t>
            </a:r>
          </a:p>
          <a:p>
            <a:pPr>
              <a:lnSpc>
                <a:spcPct val="90000"/>
              </a:lnSpc>
              <a:spcBef>
                <a:spcPts val="1000"/>
              </a:spcBef>
              <a:defRPr sz="2800"/>
            </a:pPr>
            <a:r>
              <a:t>Strengthen the role of applied learning in NSSPs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Title 1"/>
          <p:cNvSpPr txBox="1"/>
          <p:nvPr>
            <p:ph type="title"/>
          </p:nvPr>
        </p:nvSpPr>
        <p:spPr>
          <a:prstGeom prst="rect">
            <a:avLst/>
          </a:prstGeom>
        </p:spPr>
        <p:txBody>
          <a:bodyPr/>
          <a:lstStyle/>
          <a:p>
            <a:pPr/>
            <a:r>
              <a:t>Challenges</a:t>
            </a:r>
          </a:p>
        </p:txBody>
      </p:sp>
      <p:sp>
        <p:nvSpPr>
          <p:cNvPr id="145" name="Content Placeholder 2"/>
          <p:cNvSpPr txBox="1"/>
          <p:nvPr>
            <p:ph type="body" idx="1"/>
          </p:nvPr>
        </p:nvSpPr>
        <p:spPr>
          <a:prstGeom prst="rect">
            <a:avLst/>
          </a:prstGeom>
        </p:spPr>
        <p:txBody>
          <a:bodyPr/>
          <a:lstStyle/>
          <a:p>
            <a:pPr/>
            <a:r>
              <a:t>Funding for secondary school students in TAFE and equality with other sectors</a:t>
            </a:r>
          </a:p>
          <a:p>
            <a:pPr/>
            <a:r>
              <a:t>Defining success for students in NSSPs</a:t>
            </a:r>
          </a:p>
          <a:p>
            <a:pPr/>
            <a:r>
              <a:t>Fitting VCE VM and VPC into current RTO processes</a:t>
            </a:r>
          </a:p>
          <a:p>
            <a:pPr/>
            <a:r>
              <a:t>TAFEs Identifying as VCE providers</a:t>
            </a:r>
          </a:p>
          <a:p>
            <a:pPr/>
            <a:r>
              <a:t>Attracting genders other than males to VET</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Title 1"/>
          <p:cNvSpPr txBox="1"/>
          <p:nvPr>
            <p:ph type="title"/>
          </p:nvPr>
        </p:nvSpPr>
        <p:spPr>
          <a:prstGeom prst="rect">
            <a:avLst/>
          </a:prstGeom>
        </p:spPr>
        <p:txBody>
          <a:bodyPr/>
          <a:lstStyle/>
          <a:p>
            <a:pPr/>
            <a:r>
              <a:t>Opportunities</a:t>
            </a:r>
          </a:p>
        </p:txBody>
      </p:sp>
      <p:sp>
        <p:nvSpPr>
          <p:cNvPr id="150" name="Content Placeholder 2"/>
          <p:cNvSpPr txBox="1"/>
          <p:nvPr>
            <p:ph type="body" idx="1"/>
          </p:nvPr>
        </p:nvSpPr>
        <p:spPr>
          <a:prstGeom prst="rect">
            <a:avLst/>
          </a:prstGeom>
        </p:spPr>
        <p:txBody>
          <a:bodyPr/>
          <a:lstStyle/>
          <a:p>
            <a:pPr/>
            <a:r>
              <a:t>Increasing enrolment in applied learning at NSSPs</a:t>
            </a:r>
          </a:p>
          <a:p>
            <a:pPr/>
            <a:r>
              <a:t>Institutions re-inventing their applied learning programs</a:t>
            </a:r>
          </a:p>
          <a:p>
            <a:pPr/>
            <a:r>
              <a:t>VCE VM puts the onus on teachers and reduces assessment requirements</a:t>
            </a:r>
          </a:p>
          <a:p>
            <a:pPr/>
            <a:r>
              <a:t>Legitimising applied learning pedagogy: not just for re-engagement</a:t>
            </a:r>
          </a:p>
          <a:p>
            <a:pPr/>
            <a:r>
              <a:t>Enable VET Pathways</a:t>
            </a:r>
          </a:p>
          <a:p>
            <a:pPr/>
            <a:r>
              <a:t>Research opportunities in applied learning</a:t>
            </a:r>
          </a:p>
          <a:p>
            <a:pPr/>
            <a:r>
              <a:t>A shift in student diversity</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References"/>
          <p:cNvSpPr txBox="1"/>
          <p:nvPr>
            <p:ph type="title"/>
          </p:nvPr>
        </p:nvSpPr>
        <p:spPr>
          <a:prstGeom prst="rect">
            <a:avLst/>
          </a:prstGeom>
        </p:spPr>
        <p:txBody>
          <a:bodyPr/>
          <a:lstStyle/>
          <a:p>
            <a:pPr/>
            <a:r>
              <a:t>References</a:t>
            </a:r>
          </a:p>
        </p:txBody>
      </p:sp>
      <p:sp>
        <p:nvSpPr>
          <p:cNvPr id="153" name="Blake, D., &amp; Gallagher, D. (2009). Examining the Development of the Victorian Certificate of Applied Learning and Its Implications for Schools and Teacher Education in Australia. Journal of Applied Learning in Higher Education, 1, 49-71.…"/>
          <p:cNvSpPr txBox="1"/>
          <p:nvPr>
            <p:ph type="body" sz="half" idx="1"/>
          </p:nvPr>
        </p:nvSpPr>
        <p:spPr>
          <a:prstGeom prst="rect">
            <a:avLst/>
          </a:prstGeom>
        </p:spPr>
        <p:txBody>
          <a:bodyPr/>
          <a:lstStyle/>
          <a:p>
            <a:pPr marL="609600" indent="-609600" defTabSz="457200">
              <a:lnSpc>
                <a:spcPct val="100000"/>
              </a:lnSpc>
              <a:spcBef>
                <a:spcPts val="0"/>
              </a:spcBef>
              <a:buSzTx/>
              <a:buFontTx/>
              <a:buNone/>
              <a:defRPr sz="1300">
                <a:solidFill>
                  <a:srgbClr val="222222"/>
                </a:solidFill>
                <a:latin typeface="Arial"/>
                <a:ea typeface="Arial"/>
                <a:cs typeface="Arial"/>
                <a:sym typeface="Arial"/>
              </a:defRPr>
            </a:pPr>
            <a:r>
              <a:t>Blake, D., &amp; Gallagher, D. (2009). Examining the Development of the Victorian Certificate of Applied Learning and Its Implications for Schools and Teacher Education in Australia. </a:t>
            </a:r>
            <a:r>
              <a:rPr i="1"/>
              <a:t>Journal of Applied Learning in Higher Education</a:t>
            </a:r>
            <a:r>
              <a:t>, </a:t>
            </a:r>
            <a:r>
              <a:rPr i="1"/>
              <a:t>1</a:t>
            </a:r>
            <a:r>
              <a:t>, 49-71.</a:t>
            </a:r>
          </a:p>
          <a:p>
            <a:pPr marL="0" indent="0" defTabSz="457200">
              <a:lnSpc>
                <a:spcPct val="100000"/>
              </a:lnSpc>
              <a:spcBef>
                <a:spcPts val="0"/>
              </a:spcBef>
              <a:buSzTx/>
              <a:buFontTx/>
              <a:buNone/>
              <a:defRPr sz="1300">
                <a:solidFill>
                  <a:srgbClr val="222222"/>
                </a:solidFill>
                <a:latin typeface="Arial"/>
                <a:ea typeface="Arial"/>
                <a:cs typeface="Arial"/>
                <a:sym typeface="Arial"/>
              </a:defRPr>
            </a:pPr>
          </a:p>
          <a:p>
            <a:pPr marL="609600" indent="-609600" defTabSz="457200">
              <a:lnSpc>
                <a:spcPts val="3000"/>
              </a:lnSpc>
              <a:buSzTx/>
              <a:buFontTx/>
              <a:buNone/>
              <a:defRPr sz="1333">
                <a:solidFill>
                  <a:srgbClr val="222222"/>
                </a:solidFill>
                <a:latin typeface="Arial"/>
                <a:ea typeface="Arial"/>
                <a:cs typeface="Arial"/>
                <a:sym typeface="Arial"/>
              </a:defRPr>
            </a:pPr>
            <a:r>
              <a:t>Firth, J. (2020). Review into vocational and applied learning pathways in senior secondary schooling: final report. </a:t>
            </a:r>
            <a:r>
              <a:rPr i="1"/>
              <a:t>Victorian Government, Melbourne</a:t>
            </a:r>
            <a:r>
              <a:t>.</a:t>
            </a:r>
          </a:p>
          <a:p>
            <a:pPr marL="609600" indent="-609600" defTabSz="457200">
              <a:lnSpc>
                <a:spcPts val="3100"/>
              </a:lnSpc>
              <a:buSzTx/>
              <a:buFontTx/>
              <a:buNone/>
              <a:defRPr sz="1333">
                <a:solidFill>
                  <a:srgbClr val="222222"/>
                </a:solidFill>
                <a:latin typeface="Arial"/>
                <a:ea typeface="Arial"/>
                <a:cs typeface="Arial"/>
                <a:sym typeface="Arial"/>
              </a:defRPr>
            </a:pPr>
            <a:r>
              <a:rPr sz="1466">
                <a:solidFill>
                  <a:srgbClr val="000000"/>
                </a:solidFill>
                <a:latin typeface="+mn-lt"/>
                <a:ea typeface="+mn-ea"/>
                <a:cs typeface="+mn-cs"/>
                <a:sym typeface="Calibri"/>
              </a:rPr>
              <a:t>Victorian Registrations and Qualifications Authority (VRQA). </a:t>
            </a:r>
            <a:r>
              <a:rPr u="sng">
                <a:solidFill>
                  <a:srgbClr val="0563C1"/>
                </a:solidFill>
                <a:uFill>
                  <a:solidFill>
                    <a:srgbClr val="0563C1"/>
                  </a:solidFill>
                </a:uFill>
                <a:hlinkClick r:id="rId2" invalidUrl="" action="" tgtFrame="" tooltip="" history="1" highlightClick="0" endSnd="0"/>
              </a:rPr>
              <a:t>www.vrqa.vic.gov.au</a:t>
            </a:r>
            <a:endParaRPr sz="1466">
              <a:solidFill>
                <a:srgbClr val="000000"/>
              </a:solidFill>
              <a:latin typeface="+mn-lt"/>
              <a:ea typeface="+mn-ea"/>
              <a:cs typeface="+mn-cs"/>
              <a:sym typeface="Calibri"/>
            </a:endParaRPr>
          </a:p>
          <a:p>
            <a:pPr marL="609600" indent="-609600" defTabSz="457200">
              <a:lnSpc>
                <a:spcPts val="3100"/>
              </a:lnSpc>
              <a:buSzTx/>
              <a:buFontTx/>
              <a:buNone/>
              <a:defRPr sz="1333">
                <a:solidFill>
                  <a:srgbClr val="222222"/>
                </a:solidFill>
                <a:latin typeface="Arial"/>
                <a:ea typeface="Arial"/>
                <a:cs typeface="Arial"/>
                <a:sym typeface="Arial"/>
              </a:defRPr>
            </a:pPr>
            <a:r>
              <a:rPr sz="1466">
                <a:solidFill>
                  <a:srgbClr val="000000"/>
                </a:solidFill>
                <a:latin typeface="+mn-lt"/>
                <a:ea typeface="+mn-ea"/>
                <a:cs typeface="+mn-cs"/>
                <a:sym typeface="Calibri"/>
              </a:rPr>
              <a:t>Victorian Curriculum and Assessment Authority (VCAA). </a:t>
            </a:r>
            <a:r>
              <a:rPr u="sng">
                <a:solidFill>
                  <a:srgbClr val="0563C1"/>
                </a:solidFill>
                <a:uFill>
                  <a:solidFill>
                    <a:srgbClr val="0563C1"/>
                  </a:solidFill>
                </a:uFill>
                <a:hlinkClick r:id="rId3" invalidUrl="" action="" tgtFrame="" tooltip="" history="1" highlightClick="0" endSnd="0"/>
              </a:rPr>
              <a:t>www.vca.vic.edu.au</a:t>
            </a:r>
            <a:r>
              <a:rPr sz="1466">
                <a:solidFill>
                  <a:srgbClr val="000000"/>
                </a:solidFill>
                <a:latin typeface="+mn-lt"/>
                <a:ea typeface="+mn-ea"/>
                <a:cs typeface="+mn-cs"/>
                <a:sym typeface="Calibri"/>
              </a:rPr>
              <a:t> </a:t>
            </a:r>
            <a:endParaRPr sz="1466">
              <a:solidFill>
                <a:srgbClr val="000000"/>
              </a:solidFill>
              <a:latin typeface="+mn-lt"/>
              <a:ea typeface="+mn-ea"/>
              <a:cs typeface="+mn-cs"/>
              <a:sym typeface="Calibri"/>
            </a:endParaRPr>
          </a:p>
          <a:p>
            <a:pPr marL="609600" indent="-609600" defTabSz="457200">
              <a:lnSpc>
                <a:spcPts val="3100"/>
              </a:lnSpc>
              <a:buSzTx/>
              <a:buFontTx/>
              <a:buNone/>
              <a:defRPr sz="1333">
                <a:solidFill>
                  <a:srgbClr val="222222"/>
                </a:solidFill>
                <a:latin typeface="Arial"/>
                <a:ea typeface="Arial"/>
                <a:cs typeface="Arial"/>
                <a:sym typeface="Arial"/>
              </a:defRPr>
            </a:pPr>
            <a:r>
              <a:rPr sz="1466">
                <a:solidFill>
                  <a:srgbClr val="000000"/>
                </a:solidFill>
                <a:latin typeface="+mn-lt"/>
                <a:ea typeface="+mn-ea"/>
                <a:cs typeface="+mn-cs"/>
                <a:sym typeface="Calibri"/>
              </a:rPr>
              <a:t>Victorian TAFE Association (VTA). (May, 2020). [Response to the review into vocational and applied learning pathways in secondary schooling review addressed to John Firth].</a:t>
            </a:r>
            <a:endParaRPr sz="1466">
              <a:solidFill>
                <a:srgbClr val="000000"/>
              </a:solidFill>
              <a:latin typeface="+mn-lt"/>
              <a:ea typeface="+mn-ea"/>
              <a:cs typeface="+mn-cs"/>
              <a:sym typeface="Calibri"/>
            </a:endParaR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Title 1"/>
          <p:cNvSpPr txBox="1"/>
          <p:nvPr>
            <p:ph type="title"/>
          </p:nvPr>
        </p:nvSpPr>
        <p:spPr>
          <a:prstGeom prst="rect">
            <a:avLst/>
          </a:prstGeom>
        </p:spPr>
        <p:txBody>
          <a:bodyPr/>
          <a:lstStyle/>
          <a:p>
            <a:pPr/>
            <a:r>
              <a:t>The purpose of secondary education</a:t>
            </a:r>
          </a:p>
        </p:txBody>
      </p:sp>
      <p:sp>
        <p:nvSpPr>
          <p:cNvPr id="98" name="Content Placeholder 2"/>
          <p:cNvSpPr txBox="1"/>
          <p:nvPr>
            <p:ph type="body" sz="half" idx="1"/>
          </p:nvPr>
        </p:nvSpPr>
        <p:spPr>
          <a:xfrm>
            <a:off x="1214781" y="2290360"/>
            <a:ext cx="9762438" cy="3019664"/>
          </a:xfrm>
          <a:prstGeom prst="rect">
            <a:avLst/>
          </a:prstGeom>
        </p:spPr>
        <p:txBody>
          <a:bodyPr lIns="190500" tIns="190500" rIns="190500" bIns="190500"/>
          <a:lstStyle>
            <a:lvl1pPr marL="0" indent="0" algn="ctr" defTabSz="640079">
              <a:spcBef>
                <a:spcPts val="0"/>
              </a:spcBef>
              <a:buSzTx/>
              <a:buNone/>
              <a:defRPr i="1" sz="4200">
                <a:latin typeface="Carlito"/>
                <a:ea typeface="Carlito"/>
                <a:cs typeface="Carlito"/>
                <a:sym typeface="Carlito"/>
              </a:defRPr>
            </a:lvl1pPr>
          </a:lstStyle>
          <a:p>
            <a:pPr/>
            <a:r>
              <a:t>Senior secondary education prepares students for initial entry into the workforce, for vocational education and training, and higher education studies (VCAA).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Title 1"/>
          <p:cNvSpPr txBox="1"/>
          <p:nvPr>
            <p:ph type="title"/>
          </p:nvPr>
        </p:nvSpPr>
        <p:spPr>
          <a:prstGeom prst="rect">
            <a:avLst/>
          </a:prstGeom>
        </p:spPr>
        <p:txBody>
          <a:bodyPr/>
          <a:lstStyle/>
          <a:p>
            <a:pPr/>
            <a:r>
              <a:t>Applied Learning in Victoria: A short history</a:t>
            </a:r>
          </a:p>
        </p:txBody>
      </p:sp>
      <p:sp>
        <p:nvSpPr>
          <p:cNvPr id="101" name="Content Placeholder 2"/>
          <p:cNvSpPr txBox="1"/>
          <p:nvPr>
            <p:ph type="body" idx="1"/>
          </p:nvPr>
        </p:nvSpPr>
        <p:spPr>
          <a:prstGeom prst="rect">
            <a:avLst/>
          </a:prstGeom>
        </p:spPr>
        <p:txBody>
          <a:bodyPr/>
          <a:lstStyle/>
          <a:p>
            <a:pPr/>
            <a:r>
              <a:t>The Kirby Report (1985)- Implications for training, education and work.</a:t>
            </a:r>
          </a:p>
          <a:p>
            <a:pPr/>
            <a:r>
              <a:t>Victorian Certificate of Applied Learning (2003) </a:t>
            </a:r>
          </a:p>
          <a:p>
            <a:pPr/>
            <a:r>
              <a:t>Firth Review (2020)- Review into vocational and applied learning pathways in senior secondary schooling </a:t>
            </a:r>
          </a:p>
          <a:p>
            <a:pPr/>
            <a:r>
              <a:t>Victorian Certificate of Education Vocational Major  (VCE VM) and Foundation Pathways Certificate (FPC)</a:t>
            </a:r>
          </a:p>
        </p:txBody>
      </p:sp>
      <p:sp>
        <p:nvSpPr>
          <p:cNvPr id="102" name="Arrow"/>
          <p:cNvSpPr/>
          <p:nvPr/>
        </p:nvSpPr>
        <p:spPr>
          <a:xfrm rot="5409712">
            <a:off x="-1192103" y="2873675"/>
            <a:ext cx="3233100" cy="924818"/>
          </a:xfrm>
          <a:prstGeom prst="rightArrow">
            <a:avLst>
              <a:gd name="adj1" fmla="val 32000"/>
              <a:gd name="adj2" fmla="val 87888"/>
            </a:avLst>
          </a:prstGeom>
          <a:solidFill>
            <a:schemeClr val="accent2"/>
          </a:solidFill>
          <a:ln w="12700">
            <a:solidFill>
              <a:srgbClr val="AD5B24"/>
            </a:solidFill>
            <a:miter/>
          </a:ln>
        </p:spPr>
        <p:txBody>
          <a:bodyPr lIns="45719" rIns="45719" anchor="ctr"/>
          <a:lstStyle/>
          <a:p>
            <a:pPr>
              <a:defRPr>
                <a:solidFill>
                  <a:srgbClr val="FFFFFF"/>
                </a:solidFill>
              </a:defRPr>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Title 1"/>
          <p:cNvSpPr txBox="1"/>
          <p:nvPr>
            <p:ph type="title"/>
          </p:nvPr>
        </p:nvSpPr>
        <p:spPr>
          <a:prstGeom prst="rect">
            <a:avLst/>
          </a:prstGeom>
        </p:spPr>
        <p:txBody>
          <a:bodyPr/>
          <a:lstStyle/>
          <a:p>
            <a:pPr/>
            <a:r>
              <a:t>Applied Learning: What does it look like?</a:t>
            </a:r>
          </a:p>
        </p:txBody>
      </p:sp>
      <p:sp>
        <p:nvSpPr>
          <p:cNvPr id="107" name="Content Placeholder 2"/>
          <p:cNvSpPr txBox="1"/>
          <p:nvPr>
            <p:ph type="body" idx="1"/>
          </p:nvPr>
        </p:nvSpPr>
        <p:spPr>
          <a:prstGeom prst="rect">
            <a:avLst/>
          </a:prstGeom>
        </p:spPr>
        <p:txBody>
          <a:bodyPr/>
          <a:lstStyle/>
          <a:p>
            <a:pPr>
              <a:lnSpc>
                <a:spcPct val="72000"/>
              </a:lnSpc>
              <a:defRPr sz="2500"/>
            </a:pPr>
            <a:r>
              <a:t>SBAT, VCAL, VCE, VETiS,  pre-apps (about 6000 students each year in TAFE)</a:t>
            </a:r>
          </a:p>
          <a:p>
            <a:pPr>
              <a:lnSpc>
                <a:spcPct val="72000"/>
              </a:lnSpc>
              <a:defRPr sz="2500"/>
            </a:pPr>
            <a:r>
              <a:t>Part of secondary school certificates </a:t>
            </a:r>
          </a:p>
          <a:p>
            <a:pPr>
              <a:lnSpc>
                <a:spcPct val="72000"/>
              </a:lnSpc>
              <a:defRPr sz="2500"/>
            </a:pPr>
            <a:r>
              <a:t>Industry</a:t>
            </a:r>
          </a:p>
          <a:p>
            <a:pPr>
              <a:lnSpc>
                <a:spcPct val="72000"/>
              </a:lnSpc>
              <a:defRPr sz="2500"/>
            </a:pPr>
            <a:r>
              <a:t>Training packages</a:t>
            </a:r>
          </a:p>
          <a:p>
            <a:pPr>
              <a:lnSpc>
                <a:spcPct val="72000"/>
              </a:lnSpc>
              <a:defRPr sz="2500"/>
            </a:pPr>
            <a:r>
              <a:t>Structures workplace learning</a:t>
            </a:r>
          </a:p>
          <a:p>
            <a:pPr>
              <a:lnSpc>
                <a:spcPct val="72000"/>
              </a:lnSpc>
              <a:defRPr sz="2500"/>
            </a:pPr>
            <a:r>
              <a:t>On the job training</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Title 1"/>
          <p:cNvSpPr txBox="1"/>
          <p:nvPr>
            <p:ph type="title"/>
          </p:nvPr>
        </p:nvSpPr>
        <p:spPr>
          <a:prstGeom prst="rect">
            <a:avLst/>
          </a:prstGeom>
        </p:spPr>
        <p:txBody>
          <a:bodyPr/>
          <a:lstStyle/>
          <a:p>
            <a:pPr/>
            <a:r>
              <a:t>VCAL</a:t>
            </a:r>
          </a:p>
        </p:txBody>
      </p:sp>
      <p:sp>
        <p:nvSpPr>
          <p:cNvPr id="110" name="Content Placeholder 2"/>
          <p:cNvSpPr txBox="1"/>
          <p:nvPr>
            <p:ph type="body" idx="1"/>
          </p:nvPr>
        </p:nvSpPr>
        <p:spPr>
          <a:prstGeom prst="rect">
            <a:avLst/>
          </a:prstGeom>
        </p:spPr>
        <p:txBody>
          <a:bodyPr/>
          <a:lstStyle/>
          <a:p>
            <a:pPr marL="201168" indent="-201168" defTabSz="804672">
              <a:spcBef>
                <a:spcPts val="800"/>
              </a:spcBef>
              <a:defRPr sz="2464"/>
            </a:pPr>
            <a:r>
              <a:t>An alternative to VCE</a:t>
            </a:r>
          </a:p>
          <a:p>
            <a:pPr marL="201168" indent="-201168" defTabSz="804672">
              <a:spcBef>
                <a:spcPts val="800"/>
              </a:spcBef>
              <a:defRPr sz="2464"/>
            </a:pPr>
            <a:r>
              <a:t>Pathways to VET</a:t>
            </a:r>
          </a:p>
          <a:p>
            <a:pPr marL="201168" indent="-201168" defTabSz="804672">
              <a:spcBef>
                <a:spcPts val="800"/>
              </a:spcBef>
              <a:defRPr sz="2464"/>
            </a:pPr>
            <a:r>
              <a:t>3 or 2 years</a:t>
            </a:r>
          </a:p>
          <a:p>
            <a:pPr marL="201168" indent="-201168" defTabSz="804672">
              <a:spcBef>
                <a:spcPts val="800"/>
              </a:spcBef>
              <a:defRPr sz="2464"/>
            </a:pPr>
            <a:r>
              <a:t>There levels:</a:t>
            </a:r>
          </a:p>
          <a:p>
            <a:pPr lvl="1" marL="603504" indent="-201168" defTabSz="804672">
              <a:spcBef>
                <a:spcPts val="800"/>
              </a:spcBef>
              <a:defRPr sz="2464"/>
            </a:pPr>
            <a:r>
              <a:t>Foundation (disability, reengagement, pre-VET for years 9 and 10)</a:t>
            </a:r>
          </a:p>
          <a:p>
            <a:pPr lvl="1" marL="603504" indent="-201168" defTabSz="804672">
              <a:spcBef>
                <a:spcPts val="800"/>
              </a:spcBef>
              <a:defRPr sz="2464"/>
            </a:pPr>
            <a:r>
              <a:t>Intermediate</a:t>
            </a:r>
          </a:p>
          <a:p>
            <a:pPr lvl="1" marL="603504" indent="-201168" defTabSz="804672">
              <a:spcBef>
                <a:spcPts val="800"/>
              </a:spcBef>
              <a:defRPr sz="2464"/>
            </a:pPr>
            <a:r>
              <a:t>Senior</a:t>
            </a:r>
          </a:p>
          <a:p>
            <a:pPr marL="201168" indent="-201168" defTabSz="804672">
              <a:spcBef>
                <a:spcPts val="800"/>
              </a:spcBef>
              <a:defRPr sz="2464"/>
            </a:pPr>
            <a:r>
              <a:t>Strands: Literacy, Numeracy, Personal Development Skills, Work Related Skills (100 nominal hours each- 2 at each level)</a:t>
            </a:r>
          </a:p>
          <a:p>
            <a:pPr marL="201168" indent="-201168" defTabSz="804672">
              <a:spcBef>
                <a:spcPts val="800"/>
              </a:spcBef>
              <a:defRPr sz="2464"/>
            </a:pPr>
            <a:r>
              <a:t>VET requirement (90 hours)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title"/>
          </p:nvPr>
        </p:nvSpPr>
        <p:spPr>
          <a:prstGeom prst="rect">
            <a:avLst/>
          </a:prstGeom>
        </p:spPr>
        <p:txBody>
          <a:bodyPr/>
          <a:lstStyle/>
          <a:p>
            <a:pPr/>
            <a:r>
              <a:t>VCE Vocational Major</a:t>
            </a:r>
          </a:p>
        </p:txBody>
      </p:sp>
      <p:sp>
        <p:nvSpPr>
          <p:cNvPr id="113" name="Content Placeholder 2"/>
          <p:cNvSpPr txBox="1"/>
          <p:nvPr>
            <p:ph type="body" idx="1"/>
          </p:nvPr>
        </p:nvSpPr>
        <p:spPr>
          <a:prstGeom prst="rect">
            <a:avLst/>
          </a:prstGeom>
        </p:spPr>
        <p:txBody>
          <a:bodyPr/>
          <a:lstStyle/>
          <a:p>
            <a:pPr/>
            <a:r>
              <a:t>All VCAL providers will deliver as of 2023</a:t>
            </a:r>
          </a:p>
          <a:p>
            <a:pPr/>
            <a:r>
              <a:t>2 years</a:t>
            </a:r>
          </a:p>
          <a:p>
            <a:pPr/>
            <a:r>
              <a:t>Aligns with VCE study designs, sequenced 1 to 4 at level</a:t>
            </a:r>
          </a:p>
          <a:p>
            <a:pPr/>
            <a:r>
              <a:t>Same strands (50 nominal hours/half year units) </a:t>
            </a:r>
          </a:p>
          <a:p>
            <a:pPr/>
            <a:r>
              <a:t>VET requirement (180 hours)</a:t>
            </a:r>
          </a:p>
          <a:p>
            <a:pPr/>
            <a:r>
              <a:t>VCE subjects count</a:t>
            </a:r>
          </a:p>
          <a:p>
            <a:pPr/>
            <a:r>
              <a:t>Supported by PD for teachers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Title 1"/>
          <p:cNvSpPr txBox="1"/>
          <p:nvPr>
            <p:ph type="title"/>
          </p:nvPr>
        </p:nvSpPr>
        <p:spPr>
          <a:prstGeom prst="rect">
            <a:avLst/>
          </a:prstGeom>
        </p:spPr>
        <p:txBody>
          <a:bodyPr/>
          <a:lstStyle/>
          <a:p>
            <a:pPr/>
            <a:r>
              <a:t>Victorian Pathways Certificate</a:t>
            </a:r>
          </a:p>
        </p:txBody>
      </p:sp>
      <p:sp>
        <p:nvSpPr>
          <p:cNvPr id="116" name="Content Placeholder 2"/>
          <p:cNvSpPr txBox="1"/>
          <p:nvPr>
            <p:ph type="body" idx="1"/>
          </p:nvPr>
        </p:nvSpPr>
        <p:spPr>
          <a:prstGeom prst="rect">
            <a:avLst/>
          </a:prstGeom>
        </p:spPr>
        <p:txBody>
          <a:bodyPr/>
          <a:lstStyle/>
          <a:p>
            <a:pPr/>
            <a:r>
              <a:t>Replaces foundation VCAL</a:t>
            </a:r>
          </a:p>
          <a:p>
            <a:pPr/>
            <a:r>
              <a:t>Inclusive and flexible</a:t>
            </a:r>
          </a:p>
          <a:p>
            <a:pPr/>
            <a:r>
              <a:t>More accessible</a:t>
            </a:r>
          </a:p>
          <a:p>
            <a:pPr/>
            <a:r>
              <a:t>Delivered in the same class as the VCE VM</a:t>
            </a:r>
          </a:p>
          <a:p>
            <a:pPr/>
            <a:r>
              <a:t>Intended for 16-19 year olds who cannot access senior secondary education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Title 1"/>
          <p:cNvSpPr txBox="1"/>
          <p:nvPr>
            <p:ph type="title"/>
          </p:nvPr>
        </p:nvSpPr>
        <p:spPr>
          <a:prstGeom prst="rect">
            <a:avLst/>
          </a:prstGeom>
        </p:spPr>
        <p:txBody>
          <a:bodyPr/>
          <a:lstStyle/>
          <a:p>
            <a:pPr/>
            <a:r>
              <a:t>Institutions</a:t>
            </a:r>
          </a:p>
        </p:txBody>
      </p:sp>
      <p:sp>
        <p:nvSpPr>
          <p:cNvPr id="119" name="Content Placeholder 2"/>
          <p:cNvSpPr txBox="1"/>
          <p:nvPr>
            <p:ph type="body" idx="1"/>
          </p:nvPr>
        </p:nvSpPr>
        <p:spPr>
          <a:prstGeom prst="rect">
            <a:avLst/>
          </a:prstGeom>
        </p:spPr>
        <p:txBody>
          <a:bodyPr/>
          <a:lstStyle/>
          <a:p>
            <a:pPr/>
          </a:p>
        </p:txBody>
      </p:sp>
      <p:pic>
        <p:nvPicPr>
          <p:cNvPr id="120" name="Picture 4" descr="Picture 4"/>
          <p:cNvPicPr>
            <a:picLocks noChangeAspect="1"/>
          </p:cNvPicPr>
          <p:nvPr/>
        </p:nvPicPr>
        <p:blipFill>
          <a:blip r:embed="rId2">
            <a:extLst/>
          </a:blip>
          <a:stretch>
            <a:fillRect/>
          </a:stretch>
        </p:blipFill>
        <p:spPr>
          <a:xfrm>
            <a:off x="477032" y="1827103"/>
            <a:ext cx="10876769" cy="3580944"/>
          </a:xfrm>
          <a:prstGeom prst="rect">
            <a:avLst/>
          </a:prstGeom>
          <a:ln w="12700">
            <a:miter lim="400000"/>
          </a:ln>
        </p:spPr>
      </p:pic>
      <p:sp>
        <p:nvSpPr>
          <p:cNvPr id="121" name="TextBox 6"/>
          <p:cNvSpPr txBox="1"/>
          <p:nvPr/>
        </p:nvSpPr>
        <p:spPr>
          <a:xfrm>
            <a:off x="6143807" y="5934669"/>
            <a:ext cx="6002473" cy="9172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https://www.vcaa.vic.edu.au/administration/research-and-statistics/performance-senior-secondary/Pages/2020/Section5.aspx#</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Title 1"/>
          <p:cNvSpPr txBox="1"/>
          <p:nvPr>
            <p:ph type="title"/>
          </p:nvPr>
        </p:nvSpPr>
        <p:spPr>
          <a:prstGeom prst="rect">
            <a:avLst/>
          </a:prstGeom>
        </p:spPr>
        <p:txBody>
          <a:bodyPr/>
          <a:lstStyle/>
          <a:p>
            <a:pPr/>
            <a:r>
              <a:t>Non-secondary school providers (NSSPs)</a:t>
            </a:r>
          </a:p>
        </p:txBody>
      </p:sp>
      <p:sp>
        <p:nvSpPr>
          <p:cNvPr id="124" name="Content Placeholder 2"/>
          <p:cNvSpPr txBox="1"/>
          <p:nvPr>
            <p:ph type="body" idx="1"/>
          </p:nvPr>
        </p:nvSpPr>
        <p:spPr>
          <a:prstGeom prst="rect">
            <a:avLst/>
          </a:prstGeom>
        </p:spPr>
        <p:txBody>
          <a:bodyPr/>
          <a:lstStyle/>
          <a:p>
            <a:pPr/>
            <a:r>
              <a:t> TAFE and private RTOs</a:t>
            </a:r>
          </a:p>
          <a:p>
            <a:pPr/>
            <a:r>
              <a:t>Not for profit</a:t>
            </a:r>
          </a:p>
          <a:p>
            <a:pPr/>
            <a:r>
              <a:t>Community and social justice organisations</a:t>
            </a:r>
          </a:p>
          <a:p>
            <a:pPr/>
          </a:p>
          <a:p>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