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88" r:id="rId10"/>
    <p:sldId id="264" r:id="rId11"/>
    <p:sldId id="265" r:id="rId12"/>
    <p:sldId id="266" r:id="rId13"/>
    <p:sldId id="267" r:id="rId14"/>
    <p:sldId id="268" r:id="rId15"/>
    <p:sldId id="269" r:id="rId16"/>
    <p:sldId id="270" r:id="rId17"/>
    <p:sldId id="271" r:id="rId18"/>
    <p:sldId id="273" r:id="rId19"/>
    <p:sldId id="272" r:id="rId20"/>
    <p:sldId id="274" r:id="rId21"/>
    <p:sldId id="275" r:id="rId22"/>
    <p:sldId id="276" r:id="rId23"/>
    <p:sldId id="277" r:id="rId24"/>
    <p:sldId id="278" r:id="rId25"/>
    <p:sldId id="279" r:id="rId26"/>
    <p:sldId id="280" r:id="rId27"/>
    <p:sldId id="281" r:id="rId28"/>
    <p:sldId id="282" r:id="rId29"/>
    <p:sldId id="283" r:id="rId30"/>
    <p:sldId id="284" r:id="rId31"/>
    <p:sldId id="286" r:id="rId32"/>
    <p:sldId id="285" r:id="rId33"/>
    <p:sldId id="287"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AA27D628-17FA-47C0-AB69-0C2346B5424C}" type="datetimeFigureOut">
              <a:rPr lang="en-AU" smtClean="0"/>
              <a:t>17/10/2019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3A7AFAF-233B-4F16-866A-1F034505223E}" type="slidenum">
              <a:rPr lang="en-AU" smtClean="0"/>
              <a:t>‹#›</a:t>
            </a:fld>
            <a:endParaRPr lang="en-AU"/>
          </a:p>
        </p:txBody>
      </p:sp>
    </p:spTree>
    <p:extLst>
      <p:ext uri="{BB962C8B-B14F-4D97-AF65-F5344CB8AC3E}">
        <p14:creationId xmlns:p14="http://schemas.microsoft.com/office/powerpoint/2010/main" val="2270327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AA27D628-17FA-47C0-AB69-0C2346B5424C}" type="datetimeFigureOut">
              <a:rPr lang="en-AU" smtClean="0"/>
              <a:t>17/10/2019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3A7AFAF-233B-4F16-866A-1F034505223E}" type="slidenum">
              <a:rPr lang="en-AU" smtClean="0"/>
              <a:t>‹#›</a:t>
            </a:fld>
            <a:endParaRPr lang="en-AU"/>
          </a:p>
        </p:txBody>
      </p:sp>
    </p:spTree>
    <p:extLst>
      <p:ext uri="{BB962C8B-B14F-4D97-AF65-F5344CB8AC3E}">
        <p14:creationId xmlns:p14="http://schemas.microsoft.com/office/powerpoint/2010/main" val="3860155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AA27D628-17FA-47C0-AB69-0C2346B5424C}" type="datetimeFigureOut">
              <a:rPr lang="en-AU" smtClean="0"/>
              <a:t>17/10/2019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3A7AFAF-233B-4F16-866A-1F034505223E}" type="slidenum">
              <a:rPr lang="en-AU" smtClean="0"/>
              <a:t>‹#›</a:t>
            </a:fld>
            <a:endParaRPr lang="en-AU"/>
          </a:p>
        </p:txBody>
      </p:sp>
    </p:spTree>
    <p:extLst>
      <p:ext uri="{BB962C8B-B14F-4D97-AF65-F5344CB8AC3E}">
        <p14:creationId xmlns:p14="http://schemas.microsoft.com/office/powerpoint/2010/main" val="749575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AA27D628-17FA-47C0-AB69-0C2346B5424C}" type="datetimeFigureOut">
              <a:rPr lang="en-AU" smtClean="0"/>
              <a:t>17/10/2019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3A7AFAF-233B-4F16-866A-1F034505223E}" type="slidenum">
              <a:rPr lang="en-AU" smtClean="0"/>
              <a:t>‹#›</a:t>
            </a:fld>
            <a:endParaRPr lang="en-AU"/>
          </a:p>
        </p:txBody>
      </p:sp>
    </p:spTree>
    <p:extLst>
      <p:ext uri="{BB962C8B-B14F-4D97-AF65-F5344CB8AC3E}">
        <p14:creationId xmlns:p14="http://schemas.microsoft.com/office/powerpoint/2010/main" val="91679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27D628-17FA-47C0-AB69-0C2346B5424C}" type="datetimeFigureOut">
              <a:rPr lang="en-AU" smtClean="0"/>
              <a:t>17/10/2019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3A7AFAF-233B-4F16-866A-1F034505223E}" type="slidenum">
              <a:rPr lang="en-AU" smtClean="0"/>
              <a:t>‹#›</a:t>
            </a:fld>
            <a:endParaRPr lang="en-AU"/>
          </a:p>
        </p:txBody>
      </p:sp>
    </p:spTree>
    <p:extLst>
      <p:ext uri="{BB962C8B-B14F-4D97-AF65-F5344CB8AC3E}">
        <p14:creationId xmlns:p14="http://schemas.microsoft.com/office/powerpoint/2010/main" val="1828570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AA27D628-17FA-47C0-AB69-0C2346B5424C}" type="datetimeFigureOut">
              <a:rPr lang="en-AU" smtClean="0"/>
              <a:t>17/10/2019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3A7AFAF-233B-4F16-866A-1F034505223E}" type="slidenum">
              <a:rPr lang="en-AU" smtClean="0"/>
              <a:t>‹#›</a:t>
            </a:fld>
            <a:endParaRPr lang="en-AU"/>
          </a:p>
        </p:txBody>
      </p:sp>
    </p:spTree>
    <p:extLst>
      <p:ext uri="{BB962C8B-B14F-4D97-AF65-F5344CB8AC3E}">
        <p14:creationId xmlns:p14="http://schemas.microsoft.com/office/powerpoint/2010/main" val="1068502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AA27D628-17FA-47C0-AB69-0C2346B5424C}" type="datetimeFigureOut">
              <a:rPr lang="en-AU" smtClean="0"/>
              <a:t>17/10/2019</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A3A7AFAF-233B-4F16-866A-1F034505223E}" type="slidenum">
              <a:rPr lang="en-AU" smtClean="0"/>
              <a:t>‹#›</a:t>
            </a:fld>
            <a:endParaRPr lang="en-AU"/>
          </a:p>
        </p:txBody>
      </p:sp>
    </p:spTree>
    <p:extLst>
      <p:ext uri="{BB962C8B-B14F-4D97-AF65-F5344CB8AC3E}">
        <p14:creationId xmlns:p14="http://schemas.microsoft.com/office/powerpoint/2010/main" val="469183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AA27D628-17FA-47C0-AB69-0C2346B5424C}" type="datetimeFigureOut">
              <a:rPr lang="en-AU" smtClean="0"/>
              <a:t>17/10/2019</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A3A7AFAF-233B-4F16-866A-1F034505223E}" type="slidenum">
              <a:rPr lang="en-AU" smtClean="0"/>
              <a:t>‹#›</a:t>
            </a:fld>
            <a:endParaRPr lang="en-AU"/>
          </a:p>
        </p:txBody>
      </p:sp>
    </p:spTree>
    <p:extLst>
      <p:ext uri="{BB962C8B-B14F-4D97-AF65-F5344CB8AC3E}">
        <p14:creationId xmlns:p14="http://schemas.microsoft.com/office/powerpoint/2010/main" val="2900689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27D628-17FA-47C0-AB69-0C2346B5424C}" type="datetimeFigureOut">
              <a:rPr lang="en-AU" smtClean="0"/>
              <a:t>17/10/2019</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A3A7AFAF-233B-4F16-866A-1F034505223E}" type="slidenum">
              <a:rPr lang="en-AU" smtClean="0"/>
              <a:t>‹#›</a:t>
            </a:fld>
            <a:endParaRPr lang="en-AU"/>
          </a:p>
        </p:txBody>
      </p:sp>
    </p:spTree>
    <p:extLst>
      <p:ext uri="{BB962C8B-B14F-4D97-AF65-F5344CB8AC3E}">
        <p14:creationId xmlns:p14="http://schemas.microsoft.com/office/powerpoint/2010/main" val="4146431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A27D628-17FA-47C0-AB69-0C2346B5424C}" type="datetimeFigureOut">
              <a:rPr lang="en-AU" smtClean="0"/>
              <a:t>17/10/2019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3A7AFAF-233B-4F16-866A-1F034505223E}" type="slidenum">
              <a:rPr lang="en-AU" smtClean="0"/>
              <a:t>‹#›</a:t>
            </a:fld>
            <a:endParaRPr lang="en-AU"/>
          </a:p>
        </p:txBody>
      </p:sp>
    </p:spTree>
    <p:extLst>
      <p:ext uri="{BB962C8B-B14F-4D97-AF65-F5344CB8AC3E}">
        <p14:creationId xmlns:p14="http://schemas.microsoft.com/office/powerpoint/2010/main" val="3332187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A27D628-17FA-47C0-AB69-0C2346B5424C}" type="datetimeFigureOut">
              <a:rPr lang="en-AU" smtClean="0"/>
              <a:t>17/10/2019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3A7AFAF-233B-4F16-866A-1F034505223E}" type="slidenum">
              <a:rPr lang="en-AU" smtClean="0"/>
              <a:t>‹#›</a:t>
            </a:fld>
            <a:endParaRPr lang="en-AU"/>
          </a:p>
        </p:txBody>
      </p:sp>
    </p:spTree>
    <p:extLst>
      <p:ext uri="{BB962C8B-B14F-4D97-AF65-F5344CB8AC3E}">
        <p14:creationId xmlns:p14="http://schemas.microsoft.com/office/powerpoint/2010/main" val="1744204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27D628-17FA-47C0-AB69-0C2346B5424C}" type="datetimeFigureOut">
              <a:rPr lang="en-AU" smtClean="0"/>
              <a:t>17/10/2019</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A7AFAF-233B-4F16-866A-1F034505223E}" type="slidenum">
              <a:rPr lang="en-AU" smtClean="0"/>
              <a:t>‹#›</a:t>
            </a:fld>
            <a:endParaRPr lang="en-AU"/>
          </a:p>
        </p:txBody>
      </p:sp>
    </p:spTree>
    <p:extLst>
      <p:ext uri="{BB962C8B-B14F-4D97-AF65-F5344CB8AC3E}">
        <p14:creationId xmlns:p14="http://schemas.microsoft.com/office/powerpoint/2010/main" val="28483944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a:t>REFINING YOUR ARC PROPOSAL</a:t>
            </a:r>
          </a:p>
        </p:txBody>
      </p:sp>
      <p:sp>
        <p:nvSpPr>
          <p:cNvPr id="3" name="Subtitle 2"/>
          <p:cNvSpPr>
            <a:spLocks noGrp="1"/>
          </p:cNvSpPr>
          <p:nvPr>
            <p:ph type="subTitle" idx="1"/>
          </p:nvPr>
        </p:nvSpPr>
        <p:spPr/>
        <p:txBody>
          <a:bodyPr/>
          <a:lstStyle/>
          <a:p>
            <a:r>
              <a:rPr lang="en-AU" b="1" dirty="0"/>
              <a:t>Emeritus Professor Peter Baverstock</a:t>
            </a:r>
          </a:p>
          <a:p>
            <a:r>
              <a:rPr lang="en-AU" b="1" dirty="0"/>
              <a:t>Federation University</a:t>
            </a:r>
          </a:p>
          <a:p>
            <a:r>
              <a:rPr lang="en-AU" b="1" dirty="0"/>
              <a:t>October 2019</a:t>
            </a:r>
          </a:p>
        </p:txBody>
      </p:sp>
    </p:spTree>
    <p:extLst>
      <p:ext uri="{BB962C8B-B14F-4D97-AF65-F5344CB8AC3E}">
        <p14:creationId xmlns:p14="http://schemas.microsoft.com/office/powerpoint/2010/main" val="2538223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ASSESSMENT PROCESS </a:t>
            </a:r>
            <a:r>
              <a:rPr lang="en-AU" dirty="0" err="1"/>
              <a:t>contd</a:t>
            </a:r>
            <a:endParaRPr lang="en-AU" dirty="0"/>
          </a:p>
        </p:txBody>
      </p:sp>
      <p:sp>
        <p:nvSpPr>
          <p:cNvPr id="3" name="Content Placeholder 2"/>
          <p:cNvSpPr>
            <a:spLocks noGrp="1"/>
          </p:cNvSpPr>
          <p:nvPr>
            <p:ph idx="1"/>
          </p:nvPr>
        </p:nvSpPr>
        <p:spPr/>
        <p:txBody>
          <a:bodyPr/>
          <a:lstStyle/>
          <a:p>
            <a:r>
              <a:rPr lang="en-AU" dirty="0"/>
              <a:t>The Discovery scheme is HIGHLY COMPETITIVE</a:t>
            </a:r>
          </a:p>
          <a:p>
            <a:pPr marL="0" indent="0">
              <a:buNone/>
            </a:pPr>
            <a:r>
              <a:rPr lang="en-AU" dirty="0"/>
              <a:t> </a:t>
            </a:r>
          </a:p>
          <a:p>
            <a:r>
              <a:rPr lang="en-AU" dirty="0"/>
              <a:t>Success rates around 20%</a:t>
            </a:r>
          </a:p>
          <a:p>
            <a:endParaRPr lang="en-AU" dirty="0"/>
          </a:p>
          <a:p>
            <a:r>
              <a:rPr lang="en-AU" dirty="0"/>
              <a:t>Many excellent proposals just </a:t>
            </a:r>
            <a:r>
              <a:rPr lang="en-AU"/>
              <a:t>miss out.</a:t>
            </a:r>
            <a:endParaRPr lang="en-AU" dirty="0"/>
          </a:p>
          <a:p>
            <a:endParaRPr lang="en-AU" dirty="0"/>
          </a:p>
        </p:txBody>
      </p:sp>
    </p:spTree>
    <p:extLst>
      <p:ext uri="{BB962C8B-B14F-4D97-AF65-F5344CB8AC3E}">
        <p14:creationId xmlns:p14="http://schemas.microsoft.com/office/powerpoint/2010/main" val="4971548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FAE58-127A-46D9-A5C3-569D56E1D2E3}"/>
              </a:ext>
            </a:extLst>
          </p:cNvPr>
          <p:cNvSpPr>
            <a:spLocks noGrp="1"/>
          </p:cNvSpPr>
          <p:nvPr>
            <p:ph type="title"/>
          </p:nvPr>
        </p:nvSpPr>
        <p:spPr/>
        <p:txBody>
          <a:bodyPr/>
          <a:lstStyle/>
          <a:p>
            <a:r>
              <a:rPr lang="en-AU" dirty="0"/>
              <a:t>SELECTION CRITERIA</a:t>
            </a:r>
          </a:p>
        </p:txBody>
      </p:sp>
      <p:sp>
        <p:nvSpPr>
          <p:cNvPr id="3" name="Content Placeholder 2">
            <a:extLst>
              <a:ext uri="{FF2B5EF4-FFF2-40B4-BE49-F238E27FC236}">
                <a16:creationId xmlns:a16="http://schemas.microsoft.com/office/drawing/2014/main" id="{05182280-E28C-4043-8101-10728906217D}"/>
              </a:ext>
            </a:extLst>
          </p:cNvPr>
          <p:cNvSpPr>
            <a:spLocks noGrp="1"/>
          </p:cNvSpPr>
          <p:nvPr>
            <p:ph idx="1"/>
          </p:nvPr>
        </p:nvSpPr>
        <p:spPr/>
        <p:txBody>
          <a:bodyPr/>
          <a:lstStyle/>
          <a:p>
            <a:pPr marL="0" indent="0">
              <a:buNone/>
            </a:pPr>
            <a:r>
              <a:rPr lang="en-AU" dirty="0"/>
              <a:t>					DECRA	DP</a:t>
            </a:r>
          </a:p>
          <a:p>
            <a:pPr lvl="1"/>
            <a:r>
              <a:rPr lang="en-AU" dirty="0"/>
              <a:t>Investigator/Capability	50%		35%</a:t>
            </a:r>
          </a:p>
          <a:p>
            <a:pPr lvl="1"/>
            <a:r>
              <a:rPr lang="en-AU" dirty="0"/>
              <a:t>PQI				25%		40%</a:t>
            </a:r>
          </a:p>
          <a:p>
            <a:pPr lvl="1"/>
            <a:r>
              <a:rPr lang="en-AU" dirty="0"/>
              <a:t>Benefit				15%		15%</a:t>
            </a:r>
          </a:p>
          <a:p>
            <a:pPr lvl="1"/>
            <a:r>
              <a:rPr lang="en-AU" dirty="0"/>
              <a:t>Feasibility			10%		10%</a:t>
            </a:r>
          </a:p>
          <a:p>
            <a:pPr lvl="1"/>
            <a:endParaRPr lang="en-AU" dirty="0"/>
          </a:p>
          <a:p>
            <a:pPr marL="457200" lvl="1" indent="0">
              <a:buNone/>
            </a:pPr>
            <a:endParaRPr lang="en-AU" dirty="0"/>
          </a:p>
        </p:txBody>
      </p:sp>
    </p:spTree>
    <p:extLst>
      <p:ext uri="{BB962C8B-B14F-4D97-AF65-F5344CB8AC3E}">
        <p14:creationId xmlns:p14="http://schemas.microsoft.com/office/powerpoint/2010/main" val="15149287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22D07-6BFF-44B3-A773-7EFAF17C8536}"/>
              </a:ext>
            </a:extLst>
          </p:cNvPr>
          <p:cNvSpPr>
            <a:spLocks noGrp="1"/>
          </p:cNvSpPr>
          <p:nvPr>
            <p:ph type="title"/>
          </p:nvPr>
        </p:nvSpPr>
        <p:spPr/>
        <p:txBody>
          <a:bodyPr/>
          <a:lstStyle/>
          <a:p>
            <a:r>
              <a:rPr lang="en-AU" dirty="0"/>
              <a:t>PART 2 – THE APPLICATION </a:t>
            </a:r>
          </a:p>
        </p:txBody>
      </p:sp>
      <p:sp>
        <p:nvSpPr>
          <p:cNvPr id="3" name="Content Placeholder 2">
            <a:extLst>
              <a:ext uri="{FF2B5EF4-FFF2-40B4-BE49-F238E27FC236}">
                <a16:creationId xmlns:a16="http://schemas.microsoft.com/office/drawing/2014/main" id="{1FB4DD4D-D0F4-442F-BFD0-11144D52C027}"/>
              </a:ext>
            </a:extLst>
          </p:cNvPr>
          <p:cNvSpPr>
            <a:spLocks noGrp="1"/>
          </p:cNvSpPr>
          <p:nvPr>
            <p:ph idx="1"/>
          </p:nvPr>
        </p:nvSpPr>
        <p:spPr/>
        <p:txBody>
          <a:bodyPr/>
          <a:lstStyle/>
          <a:p>
            <a:r>
              <a:rPr lang="en-AU" dirty="0"/>
              <a:t>REMINDER:-</a:t>
            </a:r>
          </a:p>
          <a:p>
            <a:endParaRPr lang="en-AU" dirty="0"/>
          </a:p>
          <a:p>
            <a:pPr lvl="1"/>
            <a:r>
              <a:rPr lang="en-AU" b="1" dirty="0"/>
              <a:t>Significance</a:t>
            </a:r>
            <a:r>
              <a:rPr lang="en-AU" dirty="0"/>
              <a:t> means the Importance of the knowledge gap you intend to fill</a:t>
            </a:r>
          </a:p>
          <a:p>
            <a:pPr lvl="1"/>
            <a:endParaRPr lang="en-AU" b="1" dirty="0"/>
          </a:p>
          <a:p>
            <a:pPr lvl="1"/>
            <a:r>
              <a:rPr lang="en-AU" b="1" dirty="0"/>
              <a:t>Benefit </a:t>
            </a:r>
            <a:r>
              <a:rPr lang="en-AU" dirty="0"/>
              <a:t> means economic, social, environmental Benefit</a:t>
            </a:r>
            <a:endParaRPr lang="en-AU" b="1" dirty="0"/>
          </a:p>
        </p:txBody>
      </p:sp>
    </p:spTree>
    <p:extLst>
      <p:ext uri="{BB962C8B-B14F-4D97-AF65-F5344CB8AC3E}">
        <p14:creationId xmlns:p14="http://schemas.microsoft.com/office/powerpoint/2010/main" val="701100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85293-3271-49BE-A976-8B6F82076EA6}"/>
              </a:ext>
            </a:extLst>
          </p:cNvPr>
          <p:cNvSpPr>
            <a:spLocks noGrp="1"/>
          </p:cNvSpPr>
          <p:nvPr>
            <p:ph type="title"/>
          </p:nvPr>
        </p:nvSpPr>
        <p:spPr/>
        <p:txBody>
          <a:bodyPr/>
          <a:lstStyle/>
          <a:p>
            <a:r>
              <a:rPr lang="en-AU" dirty="0"/>
              <a:t>PART 2 - </a:t>
            </a:r>
            <a:r>
              <a:rPr lang="en-AU" dirty="0" err="1"/>
              <a:t>contd</a:t>
            </a:r>
            <a:endParaRPr lang="en-AU" dirty="0"/>
          </a:p>
        </p:txBody>
      </p:sp>
      <p:sp>
        <p:nvSpPr>
          <p:cNvPr id="3" name="Content Placeholder 2">
            <a:extLst>
              <a:ext uri="{FF2B5EF4-FFF2-40B4-BE49-F238E27FC236}">
                <a16:creationId xmlns:a16="http://schemas.microsoft.com/office/drawing/2014/main" id="{527E9869-CD29-424E-B77D-E724B2441899}"/>
              </a:ext>
            </a:extLst>
          </p:cNvPr>
          <p:cNvSpPr>
            <a:spLocks noGrp="1"/>
          </p:cNvSpPr>
          <p:nvPr>
            <p:ph idx="1"/>
          </p:nvPr>
        </p:nvSpPr>
        <p:spPr/>
        <p:txBody>
          <a:bodyPr/>
          <a:lstStyle/>
          <a:p>
            <a:r>
              <a:rPr lang="en-AU" dirty="0"/>
              <a:t>Because the Panel Member scores are double the Assessor scores, it is imperative that you pitch your proposal to the Panel Members, who are:-</a:t>
            </a:r>
          </a:p>
          <a:p>
            <a:endParaRPr lang="en-AU" dirty="0"/>
          </a:p>
          <a:p>
            <a:pPr marL="514350" indent="-514350">
              <a:buAutoNum type="arabicPeriod"/>
            </a:pPr>
            <a:r>
              <a:rPr lang="en-AU" dirty="0"/>
              <a:t>Not experts in your area</a:t>
            </a:r>
          </a:p>
          <a:p>
            <a:pPr marL="514350" indent="-514350">
              <a:buAutoNum type="arabicPeriod"/>
            </a:pPr>
            <a:r>
              <a:rPr lang="en-AU" dirty="0"/>
              <a:t>Are reading and ranking around 100 proposal!!!!!!</a:t>
            </a:r>
          </a:p>
        </p:txBody>
      </p:sp>
    </p:spTree>
    <p:extLst>
      <p:ext uri="{BB962C8B-B14F-4D97-AF65-F5344CB8AC3E}">
        <p14:creationId xmlns:p14="http://schemas.microsoft.com/office/powerpoint/2010/main" val="27304168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6278F7-43EF-4DFF-9785-EB21A037A16B}"/>
              </a:ext>
            </a:extLst>
          </p:cNvPr>
          <p:cNvSpPr>
            <a:spLocks noGrp="1"/>
          </p:cNvSpPr>
          <p:nvPr>
            <p:ph type="title"/>
          </p:nvPr>
        </p:nvSpPr>
        <p:spPr/>
        <p:txBody>
          <a:bodyPr/>
          <a:lstStyle/>
          <a:p>
            <a:r>
              <a:rPr lang="en-AU" dirty="0"/>
              <a:t>PART 2 - </a:t>
            </a:r>
            <a:r>
              <a:rPr lang="en-AU" dirty="0" err="1"/>
              <a:t>contd</a:t>
            </a:r>
            <a:endParaRPr lang="en-AU" dirty="0"/>
          </a:p>
        </p:txBody>
      </p:sp>
      <p:sp>
        <p:nvSpPr>
          <p:cNvPr id="3" name="Content Placeholder 2">
            <a:extLst>
              <a:ext uri="{FF2B5EF4-FFF2-40B4-BE49-F238E27FC236}">
                <a16:creationId xmlns:a16="http://schemas.microsoft.com/office/drawing/2014/main" id="{49C6FDA9-7747-4ABF-8688-45C191017CF7}"/>
              </a:ext>
            </a:extLst>
          </p:cNvPr>
          <p:cNvSpPr>
            <a:spLocks noGrp="1"/>
          </p:cNvSpPr>
          <p:nvPr>
            <p:ph idx="1"/>
          </p:nvPr>
        </p:nvSpPr>
        <p:spPr/>
        <p:txBody>
          <a:bodyPr>
            <a:normAutofit fontScale="92500" lnSpcReduction="20000"/>
          </a:bodyPr>
          <a:lstStyle/>
          <a:p>
            <a:r>
              <a:rPr lang="en-AU" dirty="0"/>
              <a:t>As a general Rule, pitch the ENTIRE proposal to Panel Members who are not expert in your area and are reading and assessing over 100 proposals, except for the APPROACH AND METHODOLOGY which you pitch to the Assessors.</a:t>
            </a:r>
          </a:p>
          <a:p>
            <a:r>
              <a:rPr lang="en-AU" dirty="0"/>
              <a:t>Assessors scored 40% of proposals in Band A for </a:t>
            </a:r>
            <a:r>
              <a:rPr lang="en-AU" b="1" dirty="0"/>
              <a:t>Significance</a:t>
            </a:r>
            <a:r>
              <a:rPr lang="en-AU" dirty="0"/>
              <a:t>;  Panel Members scored 7% in Band A.</a:t>
            </a:r>
          </a:p>
          <a:p>
            <a:r>
              <a:rPr lang="en-AU" dirty="0"/>
              <a:t>MESSAGE – Applicants are good at explaining Significance to Experts in their area but not non-experts.</a:t>
            </a:r>
          </a:p>
        </p:txBody>
      </p:sp>
    </p:spTree>
    <p:extLst>
      <p:ext uri="{BB962C8B-B14F-4D97-AF65-F5344CB8AC3E}">
        <p14:creationId xmlns:p14="http://schemas.microsoft.com/office/powerpoint/2010/main" val="39240917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3C990-9EE5-495F-BAE6-C76493431BDE}"/>
              </a:ext>
            </a:extLst>
          </p:cNvPr>
          <p:cNvSpPr>
            <a:spLocks noGrp="1"/>
          </p:cNvSpPr>
          <p:nvPr>
            <p:ph type="title"/>
          </p:nvPr>
        </p:nvSpPr>
        <p:spPr/>
        <p:txBody>
          <a:bodyPr/>
          <a:lstStyle/>
          <a:p>
            <a:r>
              <a:rPr lang="en-AU" dirty="0"/>
              <a:t>PART  2 - </a:t>
            </a:r>
            <a:r>
              <a:rPr lang="en-AU" dirty="0" err="1"/>
              <a:t>contd</a:t>
            </a:r>
            <a:endParaRPr lang="en-AU" dirty="0"/>
          </a:p>
        </p:txBody>
      </p:sp>
      <p:sp>
        <p:nvSpPr>
          <p:cNvPr id="3" name="Content Placeholder 2">
            <a:extLst>
              <a:ext uri="{FF2B5EF4-FFF2-40B4-BE49-F238E27FC236}">
                <a16:creationId xmlns:a16="http://schemas.microsoft.com/office/drawing/2014/main" id="{C62514F5-04F5-47C4-95FF-50463AE96469}"/>
              </a:ext>
            </a:extLst>
          </p:cNvPr>
          <p:cNvSpPr>
            <a:spLocks noGrp="1"/>
          </p:cNvSpPr>
          <p:nvPr>
            <p:ph idx="1"/>
          </p:nvPr>
        </p:nvSpPr>
        <p:spPr/>
        <p:txBody>
          <a:bodyPr/>
          <a:lstStyle/>
          <a:p>
            <a:endParaRPr lang="en-AU" dirty="0"/>
          </a:p>
          <a:p>
            <a:r>
              <a:rPr lang="en-AU" dirty="0"/>
              <a:t>TITLE</a:t>
            </a:r>
          </a:p>
          <a:p>
            <a:pPr marL="0" indent="0">
              <a:buNone/>
            </a:pPr>
            <a:endParaRPr lang="en-AU" dirty="0"/>
          </a:p>
          <a:p>
            <a:pPr marL="0" indent="0">
              <a:buNone/>
            </a:pPr>
            <a:r>
              <a:rPr lang="en-AU" dirty="0"/>
              <a:t>Try to convey either the Significance or the Innovation in the Title.</a:t>
            </a:r>
          </a:p>
          <a:p>
            <a:pPr marL="0" indent="0">
              <a:buNone/>
            </a:pPr>
            <a:endParaRPr lang="en-AU" dirty="0"/>
          </a:p>
          <a:p>
            <a:pPr marL="0" indent="0">
              <a:buNone/>
            </a:pPr>
            <a:r>
              <a:rPr lang="en-AU" dirty="0"/>
              <a:t>Use words such as “unravelling”, “solving”, “novel”</a:t>
            </a:r>
          </a:p>
          <a:p>
            <a:endParaRPr lang="en-AU" dirty="0"/>
          </a:p>
          <a:p>
            <a:pPr marL="0" indent="0">
              <a:buNone/>
            </a:pPr>
            <a:endParaRPr lang="en-AU" dirty="0"/>
          </a:p>
        </p:txBody>
      </p:sp>
    </p:spTree>
    <p:extLst>
      <p:ext uri="{BB962C8B-B14F-4D97-AF65-F5344CB8AC3E}">
        <p14:creationId xmlns:p14="http://schemas.microsoft.com/office/powerpoint/2010/main" val="14825960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F90D-BEFE-43B8-A7A2-CC8EC9F71097}"/>
              </a:ext>
            </a:extLst>
          </p:cNvPr>
          <p:cNvSpPr>
            <a:spLocks noGrp="1"/>
          </p:cNvSpPr>
          <p:nvPr>
            <p:ph type="title"/>
          </p:nvPr>
        </p:nvSpPr>
        <p:spPr/>
        <p:txBody>
          <a:bodyPr/>
          <a:lstStyle/>
          <a:p>
            <a:r>
              <a:rPr lang="en-AU" dirty="0"/>
              <a:t>PART 2 - </a:t>
            </a:r>
            <a:r>
              <a:rPr lang="en-AU" dirty="0" err="1"/>
              <a:t>contd</a:t>
            </a:r>
            <a:endParaRPr lang="en-AU" dirty="0"/>
          </a:p>
        </p:txBody>
      </p:sp>
      <p:sp>
        <p:nvSpPr>
          <p:cNvPr id="3" name="Content Placeholder 2">
            <a:extLst>
              <a:ext uri="{FF2B5EF4-FFF2-40B4-BE49-F238E27FC236}">
                <a16:creationId xmlns:a16="http://schemas.microsoft.com/office/drawing/2014/main" id="{20958813-4B82-4663-8649-1B54A2582362}"/>
              </a:ext>
            </a:extLst>
          </p:cNvPr>
          <p:cNvSpPr>
            <a:spLocks noGrp="1"/>
          </p:cNvSpPr>
          <p:nvPr>
            <p:ph idx="1"/>
          </p:nvPr>
        </p:nvSpPr>
        <p:spPr/>
        <p:txBody>
          <a:bodyPr>
            <a:normAutofit fontScale="92500" lnSpcReduction="10000"/>
          </a:bodyPr>
          <a:lstStyle/>
          <a:p>
            <a:r>
              <a:rPr lang="en-AU" dirty="0"/>
              <a:t>A4 SUMMARY – a very important part of the proposal – because 2</a:t>
            </a:r>
            <a:r>
              <a:rPr lang="en-AU" baseline="30000" dirty="0"/>
              <a:t>nd</a:t>
            </a:r>
            <a:r>
              <a:rPr lang="en-AU" dirty="0"/>
              <a:t> thing read!</a:t>
            </a:r>
          </a:p>
          <a:p>
            <a:r>
              <a:rPr lang="en-AU" dirty="0"/>
              <a:t>Suggested structure:</a:t>
            </a:r>
          </a:p>
          <a:p>
            <a:r>
              <a:rPr lang="en-AU" dirty="0"/>
              <a:t>What is “the problem” to be solved?</a:t>
            </a:r>
          </a:p>
          <a:p>
            <a:r>
              <a:rPr lang="en-AU" dirty="0"/>
              <a:t>Why is it an important problem to solve? (Significance)</a:t>
            </a:r>
          </a:p>
          <a:p>
            <a:r>
              <a:rPr lang="en-AU" dirty="0"/>
              <a:t>What is the Aim of this study?</a:t>
            </a:r>
          </a:p>
          <a:p>
            <a:r>
              <a:rPr lang="en-AU" dirty="0"/>
              <a:t>What is innovative about this study?</a:t>
            </a:r>
          </a:p>
          <a:p>
            <a:r>
              <a:rPr lang="en-AU" dirty="0"/>
              <a:t>What are the Expected Outcomes (Benefits)?</a:t>
            </a:r>
          </a:p>
        </p:txBody>
      </p:sp>
    </p:spTree>
    <p:extLst>
      <p:ext uri="{BB962C8B-B14F-4D97-AF65-F5344CB8AC3E}">
        <p14:creationId xmlns:p14="http://schemas.microsoft.com/office/powerpoint/2010/main" val="38393754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A7973-412D-441F-8708-75C3F8D05664}"/>
              </a:ext>
            </a:extLst>
          </p:cNvPr>
          <p:cNvSpPr>
            <a:spLocks noGrp="1"/>
          </p:cNvSpPr>
          <p:nvPr>
            <p:ph type="title"/>
          </p:nvPr>
        </p:nvSpPr>
        <p:spPr/>
        <p:txBody>
          <a:bodyPr/>
          <a:lstStyle/>
          <a:p>
            <a:r>
              <a:rPr lang="en-AU" dirty="0"/>
              <a:t>AIMS AND BACKGROUND</a:t>
            </a:r>
          </a:p>
        </p:txBody>
      </p:sp>
      <p:sp>
        <p:nvSpPr>
          <p:cNvPr id="3" name="Content Placeholder 2">
            <a:extLst>
              <a:ext uri="{FF2B5EF4-FFF2-40B4-BE49-F238E27FC236}">
                <a16:creationId xmlns:a16="http://schemas.microsoft.com/office/drawing/2014/main" id="{92B70E4E-B7C6-4A0B-9F33-206E0B4A0455}"/>
              </a:ext>
            </a:extLst>
          </p:cNvPr>
          <p:cNvSpPr>
            <a:spLocks noGrp="1"/>
          </p:cNvSpPr>
          <p:nvPr>
            <p:ph idx="1"/>
          </p:nvPr>
        </p:nvSpPr>
        <p:spPr/>
        <p:txBody>
          <a:bodyPr>
            <a:normAutofit fontScale="92500" lnSpcReduction="10000"/>
          </a:bodyPr>
          <a:lstStyle/>
          <a:p>
            <a:r>
              <a:rPr lang="en-AU" dirty="0"/>
              <a:t>Suggested structure:-</a:t>
            </a:r>
          </a:p>
          <a:p>
            <a:endParaRPr lang="en-AU" dirty="0"/>
          </a:p>
          <a:p>
            <a:pPr marL="0" indent="0">
              <a:buNone/>
            </a:pPr>
            <a:r>
              <a:rPr lang="en-AU" dirty="0"/>
              <a:t>What is “the problem”? – ½ - ¾ page</a:t>
            </a:r>
          </a:p>
          <a:p>
            <a:pPr marL="0" indent="0">
              <a:buNone/>
            </a:pPr>
            <a:r>
              <a:rPr lang="en-AU" dirty="0"/>
              <a:t>Why is it an IMPORTANT problem to solve? </a:t>
            </a:r>
            <a:r>
              <a:rPr lang="en-AU" b="1" dirty="0"/>
              <a:t>(Significance) –</a:t>
            </a:r>
            <a:r>
              <a:rPr lang="en-AU" dirty="0"/>
              <a:t> 1 paragraph</a:t>
            </a:r>
          </a:p>
          <a:p>
            <a:pPr marL="0" indent="0">
              <a:buNone/>
            </a:pPr>
            <a:r>
              <a:rPr lang="en-AU" dirty="0"/>
              <a:t>What is the Aim of this project? – 1 sentence in a paragraph of its own </a:t>
            </a:r>
            <a:r>
              <a:rPr lang="en-AU" b="1" dirty="0"/>
              <a:t>bolded</a:t>
            </a:r>
            <a:r>
              <a:rPr lang="en-AU" dirty="0"/>
              <a:t>.</a:t>
            </a:r>
          </a:p>
          <a:p>
            <a:pPr marL="0" indent="0">
              <a:buNone/>
            </a:pPr>
            <a:r>
              <a:rPr lang="en-AU" dirty="0"/>
              <a:t>What is </a:t>
            </a:r>
            <a:r>
              <a:rPr lang="en-AU" b="1" dirty="0"/>
              <a:t>Innovative</a:t>
            </a:r>
            <a:r>
              <a:rPr lang="en-AU" dirty="0"/>
              <a:t> about our approach? – 1 para</a:t>
            </a:r>
          </a:p>
          <a:p>
            <a:pPr marL="0" indent="0">
              <a:buNone/>
            </a:pPr>
            <a:r>
              <a:rPr lang="en-AU" dirty="0"/>
              <a:t>Why are we the team to do it? – 1 para</a:t>
            </a:r>
          </a:p>
          <a:p>
            <a:pPr marL="0" indent="0">
              <a:buNone/>
            </a:pPr>
            <a:endParaRPr lang="en-AU" dirty="0"/>
          </a:p>
        </p:txBody>
      </p:sp>
    </p:spTree>
    <p:extLst>
      <p:ext uri="{BB962C8B-B14F-4D97-AF65-F5344CB8AC3E}">
        <p14:creationId xmlns:p14="http://schemas.microsoft.com/office/powerpoint/2010/main" val="12310006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4B0C2-822B-47D2-B6D4-28044E5C5301}"/>
              </a:ext>
            </a:extLst>
          </p:cNvPr>
          <p:cNvSpPr>
            <a:spLocks noGrp="1"/>
          </p:cNvSpPr>
          <p:nvPr>
            <p:ph type="title"/>
          </p:nvPr>
        </p:nvSpPr>
        <p:spPr/>
        <p:txBody>
          <a:bodyPr/>
          <a:lstStyle/>
          <a:p>
            <a:r>
              <a:rPr lang="en-AU" dirty="0"/>
              <a:t>INVESTIGATORS (DP)</a:t>
            </a:r>
          </a:p>
        </p:txBody>
      </p:sp>
      <p:sp>
        <p:nvSpPr>
          <p:cNvPr id="3" name="Content Placeholder 2">
            <a:extLst>
              <a:ext uri="{FF2B5EF4-FFF2-40B4-BE49-F238E27FC236}">
                <a16:creationId xmlns:a16="http://schemas.microsoft.com/office/drawing/2014/main" id="{CA386869-7CCE-45BA-9C86-D86AA6B55848}"/>
              </a:ext>
            </a:extLst>
          </p:cNvPr>
          <p:cNvSpPr>
            <a:spLocks noGrp="1"/>
          </p:cNvSpPr>
          <p:nvPr>
            <p:ph idx="1"/>
          </p:nvPr>
        </p:nvSpPr>
        <p:spPr/>
        <p:txBody>
          <a:bodyPr/>
          <a:lstStyle/>
          <a:p>
            <a:r>
              <a:rPr lang="en-AU" dirty="0"/>
              <a:t>Link Role to Expertise:-</a:t>
            </a:r>
          </a:p>
          <a:p>
            <a:endParaRPr lang="en-AU" dirty="0"/>
          </a:p>
          <a:p>
            <a:r>
              <a:rPr lang="en-AU" dirty="0"/>
              <a:t>“Professor X is a world leader in …  Here she will ..”</a:t>
            </a:r>
          </a:p>
        </p:txBody>
      </p:sp>
    </p:spTree>
    <p:extLst>
      <p:ext uri="{BB962C8B-B14F-4D97-AF65-F5344CB8AC3E}">
        <p14:creationId xmlns:p14="http://schemas.microsoft.com/office/powerpoint/2010/main" val="19771887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54261-8011-4400-BDA4-59A755DC7EC7}"/>
              </a:ext>
            </a:extLst>
          </p:cNvPr>
          <p:cNvSpPr>
            <a:spLocks noGrp="1"/>
          </p:cNvSpPr>
          <p:nvPr>
            <p:ph type="title"/>
          </p:nvPr>
        </p:nvSpPr>
        <p:spPr/>
        <p:txBody>
          <a:bodyPr>
            <a:normAutofit fontScale="90000"/>
          </a:bodyPr>
          <a:lstStyle/>
          <a:p>
            <a:r>
              <a:rPr lang="en-AU" dirty="0"/>
              <a:t>PROJECT QUALITY AND INNOVATION</a:t>
            </a:r>
          </a:p>
        </p:txBody>
      </p:sp>
      <p:sp>
        <p:nvSpPr>
          <p:cNvPr id="3" name="Content Placeholder 2">
            <a:extLst>
              <a:ext uri="{FF2B5EF4-FFF2-40B4-BE49-F238E27FC236}">
                <a16:creationId xmlns:a16="http://schemas.microsoft.com/office/drawing/2014/main" id="{D3AC91E2-1FCA-464B-BF42-1D18D14C4CB1}"/>
              </a:ext>
            </a:extLst>
          </p:cNvPr>
          <p:cNvSpPr>
            <a:spLocks noGrp="1"/>
          </p:cNvSpPr>
          <p:nvPr>
            <p:ph idx="1"/>
          </p:nvPr>
        </p:nvSpPr>
        <p:spPr/>
        <p:txBody>
          <a:bodyPr>
            <a:normAutofit lnSpcReduction="10000"/>
          </a:bodyPr>
          <a:lstStyle/>
          <a:p>
            <a:r>
              <a:rPr lang="en-AU" dirty="0"/>
              <a:t>Suggested Structure – 3 subheadings:</a:t>
            </a:r>
          </a:p>
          <a:p>
            <a:pPr marL="0" indent="0">
              <a:buNone/>
            </a:pPr>
            <a:endParaRPr lang="en-AU" dirty="0"/>
          </a:p>
          <a:p>
            <a:pPr marL="0" indent="0">
              <a:buNone/>
            </a:pPr>
            <a:r>
              <a:rPr lang="en-AU" b="1" dirty="0"/>
              <a:t>Significance</a:t>
            </a:r>
            <a:r>
              <a:rPr lang="en-AU" dirty="0"/>
              <a:t> – why is this an important problem to solve? – An important knowledge gap to fill - ½ - 1 page</a:t>
            </a:r>
          </a:p>
          <a:p>
            <a:pPr marL="0" indent="0">
              <a:buNone/>
            </a:pPr>
            <a:r>
              <a:rPr lang="en-AU" b="1" dirty="0"/>
              <a:t>Approach and Methodology</a:t>
            </a:r>
            <a:r>
              <a:rPr lang="en-AU" dirty="0"/>
              <a:t> – around 3 pages – must be </a:t>
            </a:r>
            <a:r>
              <a:rPr lang="en-AU" b="1" dirty="0"/>
              <a:t>very detailed.  </a:t>
            </a:r>
            <a:r>
              <a:rPr lang="en-AU" dirty="0"/>
              <a:t>Justify NUMBERS</a:t>
            </a:r>
          </a:p>
          <a:p>
            <a:pPr marL="0" indent="0">
              <a:buNone/>
            </a:pPr>
            <a:r>
              <a:rPr lang="en-AU" b="1" dirty="0"/>
              <a:t>Innovation</a:t>
            </a:r>
            <a:r>
              <a:rPr lang="en-AU" dirty="0"/>
              <a:t> – what is novel about our Approach.  Must EXPLAIN the novelty. – ½ page</a:t>
            </a:r>
            <a:endParaRPr lang="en-AU" b="1" dirty="0"/>
          </a:p>
        </p:txBody>
      </p:sp>
    </p:spTree>
    <p:extLst>
      <p:ext uri="{BB962C8B-B14F-4D97-AF65-F5344CB8AC3E}">
        <p14:creationId xmlns:p14="http://schemas.microsoft.com/office/powerpoint/2010/main" val="2667084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PRESENTATION IN 3 PARTS</a:t>
            </a:r>
          </a:p>
        </p:txBody>
      </p:sp>
      <p:sp>
        <p:nvSpPr>
          <p:cNvPr id="3" name="Content Placeholder 2"/>
          <p:cNvSpPr>
            <a:spLocks noGrp="1"/>
          </p:cNvSpPr>
          <p:nvPr>
            <p:ph idx="1"/>
          </p:nvPr>
        </p:nvSpPr>
        <p:spPr/>
        <p:txBody>
          <a:bodyPr/>
          <a:lstStyle/>
          <a:p>
            <a:endParaRPr lang="en-AU" dirty="0"/>
          </a:p>
          <a:p>
            <a:r>
              <a:rPr lang="en-AU" dirty="0"/>
              <a:t>1.  Overview of the schemes and processes</a:t>
            </a:r>
          </a:p>
          <a:p>
            <a:endParaRPr lang="en-AU" dirty="0"/>
          </a:p>
          <a:p>
            <a:r>
              <a:rPr lang="en-AU" dirty="0"/>
              <a:t>2.  Detailed guidance on submission</a:t>
            </a:r>
          </a:p>
          <a:p>
            <a:endParaRPr lang="en-AU" dirty="0"/>
          </a:p>
          <a:p>
            <a:r>
              <a:rPr lang="en-AU" dirty="0"/>
              <a:t>3.  Useful hints</a:t>
            </a:r>
          </a:p>
        </p:txBody>
      </p:sp>
    </p:spTree>
    <p:extLst>
      <p:ext uri="{BB962C8B-B14F-4D97-AF65-F5344CB8AC3E}">
        <p14:creationId xmlns:p14="http://schemas.microsoft.com/office/powerpoint/2010/main" val="32335553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5B9635-C10E-4ECC-B840-E3C0684C0E18}"/>
              </a:ext>
            </a:extLst>
          </p:cNvPr>
          <p:cNvSpPr>
            <a:spLocks noGrp="1"/>
          </p:cNvSpPr>
          <p:nvPr>
            <p:ph type="title"/>
          </p:nvPr>
        </p:nvSpPr>
        <p:spPr/>
        <p:txBody>
          <a:bodyPr/>
          <a:lstStyle/>
          <a:p>
            <a:r>
              <a:rPr lang="en-AU" dirty="0"/>
              <a:t>FEASIBILITY</a:t>
            </a:r>
          </a:p>
        </p:txBody>
      </p:sp>
      <p:sp>
        <p:nvSpPr>
          <p:cNvPr id="3" name="Content Placeholder 2">
            <a:extLst>
              <a:ext uri="{FF2B5EF4-FFF2-40B4-BE49-F238E27FC236}">
                <a16:creationId xmlns:a16="http://schemas.microsoft.com/office/drawing/2014/main" id="{145112F9-B1AC-49D0-8E13-B6729EBCC810}"/>
              </a:ext>
            </a:extLst>
          </p:cNvPr>
          <p:cNvSpPr>
            <a:spLocks noGrp="1"/>
          </p:cNvSpPr>
          <p:nvPr>
            <p:ph idx="1"/>
          </p:nvPr>
        </p:nvSpPr>
        <p:spPr/>
        <p:txBody>
          <a:bodyPr/>
          <a:lstStyle/>
          <a:p>
            <a:r>
              <a:rPr lang="en-AU" dirty="0"/>
              <a:t>Main points:-</a:t>
            </a:r>
          </a:p>
          <a:p>
            <a:endParaRPr lang="en-AU" dirty="0"/>
          </a:p>
          <a:p>
            <a:r>
              <a:rPr lang="en-AU" dirty="0"/>
              <a:t>Link role to Expertise</a:t>
            </a:r>
          </a:p>
          <a:p>
            <a:r>
              <a:rPr lang="en-AU" dirty="0"/>
              <a:t>Talk about the </a:t>
            </a:r>
            <a:r>
              <a:rPr lang="en-AU" b="1" dirty="0"/>
              <a:t>Research Environment</a:t>
            </a:r>
            <a:r>
              <a:rPr lang="en-AU" dirty="0"/>
              <a:t> – both physical and intellectual.</a:t>
            </a:r>
          </a:p>
          <a:p>
            <a:pPr marL="0" indent="0">
              <a:buNone/>
            </a:pPr>
            <a:r>
              <a:rPr lang="en-AU" dirty="0"/>
              <a:t>(NOTE – RE means RE </a:t>
            </a:r>
            <a:r>
              <a:rPr lang="en-AU" b="1" dirty="0"/>
              <a:t>for this </a:t>
            </a:r>
            <a:r>
              <a:rPr lang="en-AU" b="1"/>
              <a:t>project</a:t>
            </a:r>
            <a:r>
              <a:rPr lang="en-AU"/>
              <a:t>.)</a:t>
            </a:r>
            <a:endParaRPr lang="en-AU" dirty="0"/>
          </a:p>
        </p:txBody>
      </p:sp>
    </p:spTree>
    <p:extLst>
      <p:ext uri="{BB962C8B-B14F-4D97-AF65-F5344CB8AC3E}">
        <p14:creationId xmlns:p14="http://schemas.microsoft.com/office/powerpoint/2010/main" val="6460716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6050C-7A76-46F3-89E6-5C0E2EE92EA0}"/>
              </a:ext>
            </a:extLst>
          </p:cNvPr>
          <p:cNvSpPr>
            <a:spLocks noGrp="1"/>
          </p:cNvSpPr>
          <p:nvPr>
            <p:ph type="title"/>
          </p:nvPr>
        </p:nvSpPr>
        <p:spPr/>
        <p:txBody>
          <a:bodyPr/>
          <a:lstStyle/>
          <a:p>
            <a:r>
              <a:rPr lang="en-AU" dirty="0"/>
              <a:t>BENEFIT AND COLLABORATION</a:t>
            </a:r>
          </a:p>
        </p:txBody>
      </p:sp>
      <p:sp>
        <p:nvSpPr>
          <p:cNvPr id="3" name="Content Placeholder 2">
            <a:extLst>
              <a:ext uri="{FF2B5EF4-FFF2-40B4-BE49-F238E27FC236}">
                <a16:creationId xmlns:a16="http://schemas.microsoft.com/office/drawing/2014/main" id="{B32F5CE9-7105-4317-A49C-29FA8FD99355}"/>
              </a:ext>
            </a:extLst>
          </p:cNvPr>
          <p:cNvSpPr>
            <a:spLocks noGrp="1"/>
          </p:cNvSpPr>
          <p:nvPr>
            <p:ph idx="1"/>
          </p:nvPr>
        </p:nvSpPr>
        <p:spPr/>
        <p:txBody>
          <a:bodyPr/>
          <a:lstStyle/>
          <a:p>
            <a:endParaRPr lang="en-AU" dirty="0"/>
          </a:p>
          <a:p>
            <a:r>
              <a:rPr lang="en-AU" dirty="0"/>
              <a:t>To the extent that it is feasible, try to QUANTIFY the Benefit as opposed to Arm Waving.  At the very least try to JUSTIFY your claims.</a:t>
            </a:r>
          </a:p>
          <a:p>
            <a:endParaRPr lang="en-AU" dirty="0"/>
          </a:p>
          <a:p>
            <a:r>
              <a:rPr lang="en-AU" dirty="0"/>
              <a:t>Remember that just “New knowledge resulting from research” is a potential Benefit.</a:t>
            </a:r>
          </a:p>
        </p:txBody>
      </p:sp>
    </p:spTree>
    <p:extLst>
      <p:ext uri="{BB962C8B-B14F-4D97-AF65-F5344CB8AC3E}">
        <p14:creationId xmlns:p14="http://schemas.microsoft.com/office/powerpoint/2010/main" val="16221237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F9F98-F0C2-41ED-8B5D-07DC431FB4FF}"/>
              </a:ext>
            </a:extLst>
          </p:cNvPr>
          <p:cNvSpPr>
            <a:spLocks noGrp="1"/>
          </p:cNvSpPr>
          <p:nvPr>
            <p:ph type="title"/>
          </p:nvPr>
        </p:nvSpPr>
        <p:spPr/>
        <p:txBody>
          <a:bodyPr/>
          <a:lstStyle/>
          <a:p>
            <a:r>
              <a:rPr lang="en-AU" dirty="0"/>
              <a:t>COMMUNICATION OF RESULTS</a:t>
            </a:r>
          </a:p>
        </p:txBody>
      </p:sp>
      <p:sp>
        <p:nvSpPr>
          <p:cNvPr id="3" name="Content Placeholder 2">
            <a:extLst>
              <a:ext uri="{FF2B5EF4-FFF2-40B4-BE49-F238E27FC236}">
                <a16:creationId xmlns:a16="http://schemas.microsoft.com/office/drawing/2014/main" id="{16F8C371-9846-4840-9C5F-9634AD19414C}"/>
              </a:ext>
            </a:extLst>
          </p:cNvPr>
          <p:cNvSpPr>
            <a:spLocks noGrp="1"/>
          </p:cNvSpPr>
          <p:nvPr>
            <p:ph idx="1"/>
          </p:nvPr>
        </p:nvSpPr>
        <p:spPr/>
        <p:txBody>
          <a:bodyPr/>
          <a:lstStyle/>
          <a:p>
            <a:r>
              <a:rPr lang="en-AU" dirty="0"/>
              <a:t>1 brief paragraph – is not a Selection Criterion</a:t>
            </a:r>
          </a:p>
        </p:txBody>
      </p:sp>
    </p:spTree>
    <p:extLst>
      <p:ext uri="{BB962C8B-B14F-4D97-AF65-F5344CB8AC3E}">
        <p14:creationId xmlns:p14="http://schemas.microsoft.com/office/powerpoint/2010/main" val="24281497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72604-23E5-4BC8-AB05-1B7C4EC3E71E}"/>
              </a:ext>
            </a:extLst>
          </p:cNvPr>
          <p:cNvSpPr>
            <a:spLocks noGrp="1"/>
          </p:cNvSpPr>
          <p:nvPr>
            <p:ph type="title"/>
          </p:nvPr>
        </p:nvSpPr>
        <p:spPr/>
        <p:txBody>
          <a:bodyPr/>
          <a:lstStyle/>
          <a:p>
            <a:r>
              <a:rPr lang="en-AU" dirty="0"/>
              <a:t>MANAGEMENT OF DATA</a:t>
            </a:r>
          </a:p>
        </p:txBody>
      </p:sp>
      <p:sp>
        <p:nvSpPr>
          <p:cNvPr id="3" name="Content Placeholder 2">
            <a:extLst>
              <a:ext uri="{FF2B5EF4-FFF2-40B4-BE49-F238E27FC236}">
                <a16:creationId xmlns:a16="http://schemas.microsoft.com/office/drawing/2014/main" id="{3C740B18-05EC-49A7-A70A-4ED7AFD6FE60}"/>
              </a:ext>
            </a:extLst>
          </p:cNvPr>
          <p:cNvSpPr>
            <a:spLocks noGrp="1"/>
          </p:cNvSpPr>
          <p:nvPr>
            <p:ph idx="1"/>
          </p:nvPr>
        </p:nvSpPr>
        <p:spPr/>
        <p:txBody>
          <a:bodyPr/>
          <a:lstStyle/>
          <a:p>
            <a:r>
              <a:rPr lang="en-AU" dirty="0"/>
              <a:t>The University will provide a template???</a:t>
            </a:r>
          </a:p>
          <a:p>
            <a:endParaRPr lang="en-AU" dirty="0"/>
          </a:p>
          <a:p>
            <a:r>
              <a:rPr lang="en-AU" dirty="0"/>
              <a:t>Again one brief paragraph – not a Selection Criterion.</a:t>
            </a:r>
          </a:p>
        </p:txBody>
      </p:sp>
    </p:spTree>
    <p:extLst>
      <p:ext uri="{BB962C8B-B14F-4D97-AF65-F5344CB8AC3E}">
        <p14:creationId xmlns:p14="http://schemas.microsoft.com/office/powerpoint/2010/main" val="3880596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6E725-834D-4205-B058-277D4A335BF5}"/>
              </a:ext>
            </a:extLst>
          </p:cNvPr>
          <p:cNvSpPr>
            <a:spLocks noGrp="1"/>
          </p:cNvSpPr>
          <p:nvPr>
            <p:ph type="title"/>
          </p:nvPr>
        </p:nvSpPr>
        <p:spPr/>
        <p:txBody>
          <a:bodyPr/>
          <a:lstStyle/>
          <a:p>
            <a:r>
              <a:rPr lang="en-AU" dirty="0"/>
              <a:t>ROPE</a:t>
            </a:r>
          </a:p>
        </p:txBody>
      </p:sp>
      <p:sp>
        <p:nvSpPr>
          <p:cNvPr id="3" name="Content Placeholder 2">
            <a:extLst>
              <a:ext uri="{FF2B5EF4-FFF2-40B4-BE49-F238E27FC236}">
                <a16:creationId xmlns:a16="http://schemas.microsoft.com/office/drawing/2014/main" id="{1CB11B3F-5D36-41D3-B28F-9844A76B3473}"/>
              </a:ext>
            </a:extLst>
          </p:cNvPr>
          <p:cNvSpPr>
            <a:spLocks noGrp="1"/>
          </p:cNvSpPr>
          <p:nvPr>
            <p:ph idx="1"/>
          </p:nvPr>
        </p:nvSpPr>
        <p:spPr/>
        <p:txBody>
          <a:bodyPr/>
          <a:lstStyle/>
          <a:p>
            <a:endParaRPr lang="en-AU" dirty="0"/>
          </a:p>
          <a:p>
            <a:r>
              <a:rPr lang="en-AU" dirty="0"/>
              <a:t>BLOW YOUR OWN TRUMPET!!!!!!! – backed up by EVIDENCE</a:t>
            </a:r>
          </a:p>
        </p:txBody>
      </p:sp>
    </p:spTree>
    <p:extLst>
      <p:ext uri="{BB962C8B-B14F-4D97-AF65-F5344CB8AC3E}">
        <p14:creationId xmlns:p14="http://schemas.microsoft.com/office/powerpoint/2010/main" val="9171742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6A59A-626F-4265-B94F-BE9F3569EFDB}"/>
              </a:ext>
            </a:extLst>
          </p:cNvPr>
          <p:cNvSpPr>
            <a:spLocks noGrp="1"/>
          </p:cNvSpPr>
          <p:nvPr>
            <p:ph type="title"/>
          </p:nvPr>
        </p:nvSpPr>
        <p:spPr/>
        <p:txBody>
          <a:bodyPr/>
          <a:lstStyle/>
          <a:p>
            <a:r>
              <a:rPr lang="en-AU" dirty="0"/>
              <a:t>ROPE – D7</a:t>
            </a:r>
          </a:p>
        </p:txBody>
      </p:sp>
      <p:sp>
        <p:nvSpPr>
          <p:cNvPr id="3" name="Content Placeholder 2">
            <a:extLst>
              <a:ext uri="{FF2B5EF4-FFF2-40B4-BE49-F238E27FC236}">
                <a16:creationId xmlns:a16="http://schemas.microsoft.com/office/drawing/2014/main" id="{C670120D-C88F-4C56-8B86-69F320AD93E1}"/>
              </a:ext>
            </a:extLst>
          </p:cNvPr>
          <p:cNvSpPr>
            <a:spLocks noGrp="1"/>
          </p:cNvSpPr>
          <p:nvPr>
            <p:ph idx="1"/>
          </p:nvPr>
        </p:nvSpPr>
        <p:spPr/>
        <p:txBody>
          <a:bodyPr>
            <a:normAutofit lnSpcReduction="10000"/>
          </a:bodyPr>
          <a:lstStyle/>
          <a:p>
            <a:r>
              <a:rPr lang="en-AU" dirty="0"/>
              <a:t>The Instructions are fairly self-explanatory.</a:t>
            </a:r>
          </a:p>
          <a:p>
            <a:endParaRPr lang="en-AU" dirty="0"/>
          </a:p>
          <a:p>
            <a:r>
              <a:rPr lang="en-AU" dirty="0"/>
              <a:t>3 hints:-</a:t>
            </a:r>
          </a:p>
          <a:p>
            <a:pPr lvl="1"/>
            <a:r>
              <a:rPr lang="en-AU" dirty="0"/>
              <a:t>To describe “interruptions” see paper by Emily Nicholson</a:t>
            </a:r>
          </a:p>
          <a:p>
            <a:pPr lvl="1"/>
            <a:r>
              <a:rPr lang="en-AU" dirty="0"/>
              <a:t>For prizes and awards, give DETAILS of the award – how many, how often, by whom, national or international.</a:t>
            </a:r>
          </a:p>
          <a:p>
            <a:pPr lvl="1"/>
            <a:r>
              <a:rPr lang="en-AU" dirty="0"/>
              <a:t>For “Contributions” give evidence for claims.</a:t>
            </a:r>
          </a:p>
        </p:txBody>
      </p:sp>
    </p:spTree>
    <p:extLst>
      <p:ext uri="{BB962C8B-B14F-4D97-AF65-F5344CB8AC3E}">
        <p14:creationId xmlns:p14="http://schemas.microsoft.com/office/powerpoint/2010/main" val="4146007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4ACFE8-1B01-4D67-963D-2715F93C746B}"/>
              </a:ext>
            </a:extLst>
          </p:cNvPr>
          <p:cNvSpPr>
            <a:spLocks noGrp="1"/>
          </p:cNvSpPr>
          <p:nvPr>
            <p:ph type="title"/>
          </p:nvPr>
        </p:nvSpPr>
        <p:spPr/>
        <p:txBody>
          <a:bodyPr/>
          <a:lstStyle/>
          <a:p>
            <a:r>
              <a:rPr lang="en-AU" dirty="0"/>
              <a:t>ROPE – D9 – 10 best</a:t>
            </a:r>
          </a:p>
        </p:txBody>
      </p:sp>
      <p:sp>
        <p:nvSpPr>
          <p:cNvPr id="3" name="Content Placeholder 2">
            <a:extLst>
              <a:ext uri="{FF2B5EF4-FFF2-40B4-BE49-F238E27FC236}">
                <a16:creationId xmlns:a16="http://schemas.microsoft.com/office/drawing/2014/main" id="{25928999-6137-4744-8FCC-57BA82C7A003}"/>
              </a:ext>
            </a:extLst>
          </p:cNvPr>
          <p:cNvSpPr>
            <a:spLocks noGrp="1"/>
          </p:cNvSpPr>
          <p:nvPr>
            <p:ph idx="1"/>
          </p:nvPr>
        </p:nvSpPr>
        <p:spPr/>
        <p:txBody>
          <a:bodyPr/>
          <a:lstStyle/>
          <a:p>
            <a:r>
              <a:rPr lang="en-AU" dirty="0"/>
              <a:t>Focus on publications in HIGH QUALITY JOURNALS.</a:t>
            </a:r>
          </a:p>
          <a:p>
            <a:endParaRPr lang="en-AU" dirty="0"/>
          </a:p>
          <a:p>
            <a:r>
              <a:rPr lang="en-AU" dirty="0"/>
              <a:t>Ensure you are senior author on most</a:t>
            </a:r>
          </a:p>
        </p:txBody>
      </p:sp>
    </p:spTree>
    <p:extLst>
      <p:ext uri="{BB962C8B-B14F-4D97-AF65-F5344CB8AC3E}">
        <p14:creationId xmlns:p14="http://schemas.microsoft.com/office/powerpoint/2010/main" val="39345203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D473A-3A03-42EF-B688-FC08AF914CA9}"/>
              </a:ext>
            </a:extLst>
          </p:cNvPr>
          <p:cNvSpPr>
            <a:spLocks noGrp="1"/>
          </p:cNvSpPr>
          <p:nvPr>
            <p:ph type="title"/>
          </p:nvPr>
        </p:nvSpPr>
        <p:spPr/>
        <p:txBody>
          <a:bodyPr/>
          <a:lstStyle/>
          <a:p>
            <a:r>
              <a:rPr lang="en-AU" dirty="0"/>
              <a:t>BUDGET JUSTIFICATION</a:t>
            </a:r>
          </a:p>
        </p:txBody>
      </p:sp>
      <p:sp>
        <p:nvSpPr>
          <p:cNvPr id="3" name="Content Placeholder 2">
            <a:extLst>
              <a:ext uri="{FF2B5EF4-FFF2-40B4-BE49-F238E27FC236}">
                <a16:creationId xmlns:a16="http://schemas.microsoft.com/office/drawing/2014/main" id="{D98E387E-B1E5-4468-8BDA-9D1BC090349C}"/>
              </a:ext>
            </a:extLst>
          </p:cNvPr>
          <p:cNvSpPr>
            <a:spLocks noGrp="1"/>
          </p:cNvSpPr>
          <p:nvPr>
            <p:ph idx="1"/>
          </p:nvPr>
        </p:nvSpPr>
        <p:spPr/>
        <p:txBody>
          <a:bodyPr/>
          <a:lstStyle/>
          <a:p>
            <a:r>
              <a:rPr lang="en-AU" dirty="0"/>
              <a:t>Justify everything.  Relate back to the Approach and Methodology.</a:t>
            </a:r>
          </a:p>
          <a:p>
            <a:endParaRPr lang="en-AU" dirty="0"/>
          </a:p>
          <a:p>
            <a:r>
              <a:rPr lang="en-AU" dirty="0" err="1"/>
              <a:t>Eg</a:t>
            </a:r>
            <a:r>
              <a:rPr lang="en-AU" dirty="0"/>
              <a:t> if you say you want a postdoc, explain why a Research Assistant will not do.</a:t>
            </a:r>
          </a:p>
        </p:txBody>
      </p:sp>
    </p:spTree>
    <p:extLst>
      <p:ext uri="{BB962C8B-B14F-4D97-AF65-F5344CB8AC3E}">
        <p14:creationId xmlns:p14="http://schemas.microsoft.com/office/powerpoint/2010/main" val="41277825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33F9B-C13C-4F78-AED3-6721F79FEDE1}"/>
              </a:ext>
            </a:extLst>
          </p:cNvPr>
          <p:cNvSpPr>
            <a:spLocks noGrp="1"/>
          </p:cNvSpPr>
          <p:nvPr>
            <p:ph type="title"/>
          </p:nvPr>
        </p:nvSpPr>
        <p:spPr/>
        <p:txBody>
          <a:bodyPr/>
          <a:lstStyle/>
          <a:p>
            <a:r>
              <a:rPr lang="en-AU" dirty="0"/>
              <a:t>PART 3 – GENERAL HINTS</a:t>
            </a:r>
          </a:p>
        </p:txBody>
      </p:sp>
      <p:sp>
        <p:nvSpPr>
          <p:cNvPr id="3" name="Content Placeholder 2">
            <a:extLst>
              <a:ext uri="{FF2B5EF4-FFF2-40B4-BE49-F238E27FC236}">
                <a16:creationId xmlns:a16="http://schemas.microsoft.com/office/drawing/2014/main" id="{D321815C-EA59-4D82-ABF6-C5B73A762C74}"/>
              </a:ext>
            </a:extLst>
          </p:cNvPr>
          <p:cNvSpPr>
            <a:spLocks noGrp="1"/>
          </p:cNvSpPr>
          <p:nvPr>
            <p:ph idx="1"/>
          </p:nvPr>
        </p:nvSpPr>
        <p:spPr/>
        <p:txBody>
          <a:bodyPr/>
          <a:lstStyle/>
          <a:p>
            <a:endParaRPr lang="en-AU" dirty="0"/>
          </a:p>
          <a:p>
            <a:r>
              <a:rPr lang="en-AU" dirty="0"/>
              <a:t>1 </a:t>
            </a:r>
            <a:r>
              <a:rPr lang="en-AU" b="1" dirty="0"/>
              <a:t>NO ACRONYMS!!!!!!</a:t>
            </a:r>
          </a:p>
          <a:p>
            <a:endParaRPr lang="en-AU" b="1" dirty="0"/>
          </a:p>
          <a:p>
            <a:r>
              <a:rPr lang="en-AU" dirty="0"/>
              <a:t>2.  </a:t>
            </a:r>
            <a:r>
              <a:rPr lang="en-AU" b="1" dirty="0"/>
              <a:t>Short paragraphs</a:t>
            </a:r>
            <a:r>
              <a:rPr lang="en-AU" dirty="0"/>
              <a:t> – In good grant writing, you have one idea per paragraph (that way the reader can tell when you have moved on from one idea to another) – maximum 6 lines per paragraph</a:t>
            </a:r>
          </a:p>
        </p:txBody>
      </p:sp>
    </p:spTree>
    <p:extLst>
      <p:ext uri="{BB962C8B-B14F-4D97-AF65-F5344CB8AC3E}">
        <p14:creationId xmlns:p14="http://schemas.microsoft.com/office/powerpoint/2010/main" val="16977921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C61779-4410-4007-8D9A-C0EC2D0861F6}"/>
              </a:ext>
            </a:extLst>
          </p:cNvPr>
          <p:cNvSpPr>
            <a:spLocks noGrp="1"/>
          </p:cNvSpPr>
          <p:nvPr>
            <p:ph type="title"/>
          </p:nvPr>
        </p:nvSpPr>
        <p:spPr/>
        <p:txBody>
          <a:bodyPr/>
          <a:lstStyle/>
          <a:p>
            <a:r>
              <a:rPr lang="en-AU" dirty="0"/>
              <a:t>PART 3 - </a:t>
            </a:r>
            <a:r>
              <a:rPr lang="en-AU" dirty="0" err="1"/>
              <a:t>contd</a:t>
            </a:r>
            <a:endParaRPr lang="en-AU" dirty="0"/>
          </a:p>
        </p:txBody>
      </p:sp>
      <p:sp>
        <p:nvSpPr>
          <p:cNvPr id="3" name="Content Placeholder 2">
            <a:extLst>
              <a:ext uri="{FF2B5EF4-FFF2-40B4-BE49-F238E27FC236}">
                <a16:creationId xmlns:a16="http://schemas.microsoft.com/office/drawing/2014/main" id="{D1F15149-974B-409C-9E30-50AE8AC97D06}"/>
              </a:ext>
            </a:extLst>
          </p:cNvPr>
          <p:cNvSpPr>
            <a:spLocks noGrp="1"/>
          </p:cNvSpPr>
          <p:nvPr>
            <p:ph idx="1"/>
          </p:nvPr>
        </p:nvSpPr>
        <p:spPr/>
        <p:txBody>
          <a:bodyPr>
            <a:normAutofit lnSpcReduction="10000"/>
          </a:bodyPr>
          <a:lstStyle/>
          <a:p>
            <a:r>
              <a:rPr lang="en-AU" dirty="0"/>
              <a:t> Pitch all of the proposal, except APPROACH AND METHODOLOGY, to non-experts.</a:t>
            </a:r>
          </a:p>
          <a:p>
            <a:endParaRPr lang="en-AU" dirty="0"/>
          </a:p>
          <a:p>
            <a:r>
              <a:rPr lang="en-AU" dirty="0"/>
              <a:t>Show your proposal to as many people you can convince to read it – INCLUDING NON-EXPERTS.</a:t>
            </a:r>
          </a:p>
          <a:p>
            <a:r>
              <a:rPr lang="en-AU" dirty="0"/>
              <a:t>Ask them SPECIFICALLY – have I made a good case for the </a:t>
            </a:r>
            <a:r>
              <a:rPr lang="en-AU" b="1" dirty="0"/>
              <a:t>Significance</a:t>
            </a:r>
            <a:r>
              <a:rPr lang="en-AU" dirty="0"/>
              <a:t> of the proposed research</a:t>
            </a:r>
          </a:p>
        </p:txBody>
      </p:sp>
    </p:spTree>
    <p:extLst>
      <p:ext uri="{BB962C8B-B14F-4D97-AF65-F5344CB8AC3E}">
        <p14:creationId xmlns:p14="http://schemas.microsoft.com/office/powerpoint/2010/main" val="1599445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PART 1: Overview</a:t>
            </a:r>
          </a:p>
        </p:txBody>
      </p:sp>
      <p:sp>
        <p:nvSpPr>
          <p:cNvPr id="3" name="Content Placeholder 2"/>
          <p:cNvSpPr>
            <a:spLocks noGrp="1"/>
          </p:cNvSpPr>
          <p:nvPr>
            <p:ph idx="1"/>
          </p:nvPr>
        </p:nvSpPr>
        <p:spPr/>
        <p:txBody>
          <a:bodyPr>
            <a:normAutofit lnSpcReduction="10000"/>
          </a:bodyPr>
          <a:lstStyle/>
          <a:p>
            <a:endParaRPr lang="en-AU" dirty="0"/>
          </a:p>
          <a:p>
            <a:r>
              <a:rPr lang="en-AU" dirty="0"/>
              <a:t>Both ARC DP and ARC DECRA are part of the </a:t>
            </a:r>
          </a:p>
          <a:p>
            <a:pPr marL="0" indent="0">
              <a:buNone/>
            </a:pPr>
            <a:r>
              <a:rPr lang="en-AU" dirty="0"/>
              <a:t>“</a:t>
            </a:r>
            <a:r>
              <a:rPr lang="en-AU" b="1" dirty="0"/>
              <a:t>ARC DISCOVERY” </a:t>
            </a:r>
            <a:r>
              <a:rPr lang="en-AU" dirty="0"/>
              <a:t> scheme.</a:t>
            </a:r>
          </a:p>
          <a:p>
            <a:pPr marL="0" indent="0">
              <a:buNone/>
            </a:pPr>
            <a:endParaRPr lang="en-AU" dirty="0"/>
          </a:p>
          <a:p>
            <a:pPr marL="0" indent="0">
              <a:buNone/>
            </a:pPr>
            <a:r>
              <a:rPr lang="en-AU" dirty="0"/>
              <a:t>Emphasis on </a:t>
            </a:r>
            <a:r>
              <a:rPr lang="en-AU" b="1" dirty="0"/>
              <a:t>DISCOVERY</a:t>
            </a:r>
          </a:p>
          <a:p>
            <a:pPr marL="0" indent="0">
              <a:buNone/>
            </a:pPr>
            <a:endParaRPr lang="en-AU" b="1" dirty="0"/>
          </a:p>
          <a:p>
            <a:pPr marL="0" indent="0">
              <a:buNone/>
            </a:pPr>
            <a:r>
              <a:rPr lang="en-AU" dirty="0"/>
              <a:t>“contribution to an important gap in knowledge or significant problem.” – </a:t>
            </a:r>
            <a:r>
              <a:rPr lang="en-AU" b="1" dirty="0"/>
              <a:t>Significance.</a:t>
            </a:r>
            <a:endParaRPr lang="en-AU" dirty="0"/>
          </a:p>
        </p:txBody>
      </p:sp>
    </p:spTree>
    <p:extLst>
      <p:ext uri="{BB962C8B-B14F-4D97-AF65-F5344CB8AC3E}">
        <p14:creationId xmlns:p14="http://schemas.microsoft.com/office/powerpoint/2010/main" val="7768488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DF1F4-13EC-4F74-AFDA-A24102BA9225}"/>
              </a:ext>
            </a:extLst>
          </p:cNvPr>
          <p:cNvSpPr>
            <a:spLocks noGrp="1"/>
          </p:cNvSpPr>
          <p:nvPr>
            <p:ph type="title"/>
          </p:nvPr>
        </p:nvSpPr>
        <p:spPr/>
        <p:txBody>
          <a:bodyPr/>
          <a:lstStyle/>
          <a:p>
            <a:r>
              <a:rPr lang="en-AU" dirty="0"/>
              <a:t>PART 3 - </a:t>
            </a:r>
            <a:r>
              <a:rPr lang="en-AU" dirty="0" err="1"/>
              <a:t>contd</a:t>
            </a:r>
            <a:endParaRPr lang="en-AU" dirty="0"/>
          </a:p>
        </p:txBody>
      </p:sp>
      <p:sp>
        <p:nvSpPr>
          <p:cNvPr id="3" name="Content Placeholder 2">
            <a:extLst>
              <a:ext uri="{FF2B5EF4-FFF2-40B4-BE49-F238E27FC236}">
                <a16:creationId xmlns:a16="http://schemas.microsoft.com/office/drawing/2014/main" id="{202511B3-E92F-4006-B6D7-2864A9A952EE}"/>
              </a:ext>
            </a:extLst>
          </p:cNvPr>
          <p:cNvSpPr>
            <a:spLocks noGrp="1"/>
          </p:cNvSpPr>
          <p:nvPr>
            <p:ph idx="1"/>
          </p:nvPr>
        </p:nvSpPr>
        <p:spPr/>
        <p:txBody>
          <a:bodyPr/>
          <a:lstStyle/>
          <a:p>
            <a:r>
              <a:rPr lang="en-AU" dirty="0"/>
              <a:t>Use Harvard Referencing – especially now that ROPE SC specifically refers to “Capability”</a:t>
            </a:r>
          </a:p>
          <a:p>
            <a:endParaRPr lang="en-AU" dirty="0"/>
          </a:p>
          <a:p>
            <a:r>
              <a:rPr lang="en-AU" dirty="0"/>
              <a:t>And </a:t>
            </a:r>
            <a:r>
              <a:rPr lang="en-AU" b="1" dirty="0"/>
              <a:t>bold </a:t>
            </a:r>
            <a:r>
              <a:rPr lang="en-AU" dirty="0"/>
              <a:t>your name where cited</a:t>
            </a:r>
          </a:p>
          <a:p>
            <a:endParaRPr lang="en-AU" dirty="0"/>
          </a:p>
          <a:p>
            <a:r>
              <a:rPr lang="en-AU" dirty="0"/>
              <a:t>And do not lose yourself in “et al.”</a:t>
            </a:r>
          </a:p>
          <a:p>
            <a:pPr marL="0" indent="0">
              <a:buNone/>
            </a:pPr>
            <a:r>
              <a:rPr lang="en-AU" dirty="0"/>
              <a:t>For multi-authored papers use “Smith, … </a:t>
            </a:r>
            <a:r>
              <a:rPr lang="en-AU" b="1" dirty="0"/>
              <a:t>Baverstock</a:t>
            </a:r>
            <a:r>
              <a:rPr lang="en-AU" dirty="0"/>
              <a:t>, et al., 2016.”</a:t>
            </a:r>
          </a:p>
        </p:txBody>
      </p:sp>
    </p:spTree>
    <p:extLst>
      <p:ext uri="{BB962C8B-B14F-4D97-AF65-F5344CB8AC3E}">
        <p14:creationId xmlns:p14="http://schemas.microsoft.com/office/powerpoint/2010/main" val="26501067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BA20C-29AF-4E15-87E6-6E3EAC83E48F}"/>
              </a:ext>
            </a:extLst>
          </p:cNvPr>
          <p:cNvSpPr>
            <a:spLocks noGrp="1"/>
          </p:cNvSpPr>
          <p:nvPr>
            <p:ph type="title"/>
          </p:nvPr>
        </p:nvSpPr>
        <p:spPr/>
        <p:txBody>
          <a:bodyPr/>
          <a:lstStyle/>
          <a:p>
            <a:r>
              <a:rPr lang="en-AU" dirty="0"/>
              <a:t>PART 3 - </a:t>
            </a:r>
            <a:r>
              <a:rPr lang="en-AU" dirty="0" err="1"/>
              <a:t>contd</a:t>
            </a:r>
            <a:endParaRPr lang="en-AU" dirty="0"/>
          </a:p>
        </p:txBody>
      </p:sp>
      <p:sp>
        <p:nvSpPr>
          <p:cNvPr id="3" name="Content Placeholder 2">
            <a:extLst>
              <a:ext uri="{FF2B5EF4-FFF2-40B4-BE49-F238E27FC236}">
                <a16:creationId xmlns:a16="http://schemas.microsoft.com/office/drawing/2014/main" id="{4FEBDA08-6A7F-45D1-8EB0-55B474CC2C63}"/>
              </a:ext>
            </a:extLst>
          </p:cNvPr>
          <p:cNvSpPr>
            <a:spLocks noGrp="1"/>
          </p:cNvSpPr>
          <p:nvPr>
            <p:ph idx="1"/>
          </p:nvPr>
        </p:nvSpPr>
        <p:spPr/>
        <p:txBody>
          <a:bodyPr/>
          <a:lstStyle/>
          <a:p>
            <a:endParaRPr lang="en-AU" dirty="0"/>
          </a:p>
          <a:p>
            <a:r>
              <a:rPr lang="en-AU" dirty="0"/>
              <a:t>Try to have two DPs submitted</a:t>
            </a:r>
          </a:p>
        </p:txBody>
      </p:sp>
    </p:spTree>
    <p:extLst>
      <p:ext uri="{BB962C8B-B14F-4D97-AF65-F5344CB8AC3E}">
        <p14:creationId xmlns:p14="http://schemas.microsoft.com/office/powerpoint/2010/main" val="15384723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F0947-D891-40BE-9E28-0375B62E5524}"/>
              </a:ext>
            </a:extLst>
          </p:cNvPr>
          <p:cNvSpPr>
            <a:spLocks noGrp="1"/>
          </p:cNvSpPr>
          <p:nvPr>
            <p:ph type="title"/>
          </p:nvPr>
        </p:nvSpPr>
        <p:spPr/>
        <p:txBody>
          <a:bodyPr/>
          <a:lstStyle/>
          <a:p>
            <a:r>
              <a:rPr lang="en-AU" dirty="0"/>
              <a:t>PART 3 - </a:t>
            </a:r>
            <a:r>
              <a:rPr lang="en-AU" dirty="0" err="1"/>
              <a:t>contd</a:t>
            </a:r>
            <a:endParaRPr lang="en-AU" dirty="0"/>
          </a:p>
        </p:txBody>
      </p:sp>
      <p:sp>
        <p:nvSpPr>
          <p:cNvPr id="3" name="Content Placeholder 2">
            <a:extLst>
              <a:ext uri="{FF2B5EF4-FFF2-40B4-BE49-F238E27FC236}">
                <a16:creationId xmlns:a16="http://schemas.microsoft.com/office/drawing/2014/main" id="{546BB183-2614-46C6-BFD3-6F5CB28C33DB}"/>
              </a:ext>
            </a:extLst>
          </p:cNvPr>
          <p:cNvSpPr>
            <a:spLocks noGrp="1"/>
          </p:cNvSpPr>
          <p:nvPr>
            <p:ph idx="1"/>
          </p:nvPr>
        </p:nvSpPr>
        <p:spPr/>
        <p:txBody>
          <a:bodyPr/>
          <a:lstStyle/>
          <a:p>
            <a:r>
              <a:rPr lang="en-AU" dirty="0"/>
              <a:t>If proposal fails to get up, do not give up!!!!</a:t>
            </a:r>
          </a:p>
          <a:p>
            <a:endParaRPr lang="en-AU" dirty="0"/>
          </a:p>
          <a:p>
            <a:pPr marL="0" indent="0">
              <a:buNone/>
            </a:pPr>
            <a:r>
              <a:rPr lang="en-AU" dirty="0"/>
              <a:t>Remember, the process is VERY competitive.  Taking on board comments from Assessors and honing your proposal further might get it over the line next time.</a:t>
            </a:r>
          </a:p>
          <a:p>
            <a:pPr marL="0" indent="0">
              <a:buNone/>
            </a:pPr>
            <a:endParaRPr lang="en-AU" dirty="0"/>
          </a:p>
          <a:p>
            <a:pPr marL="0" indent="0">
              <a:buNone/>
            </a:pPr>
            <a:r>
              <a:rPr lang="en-AU" dirty="0"/>
              <a:t>I know of DPs that got up the 4</a:t>
            </a:r>
            <a:r>
              <a:rPr lang="en-AU" baseline="30000" dirty="0"/>
              <a:t>th</a:t>
            </a:r>
            <a:r>
              <a:rPr lang="en-AU" dirty="0"/>
              <a:t> time!</a:t>
            </a:r>
          </a:p>
        </p:txBody>
      </p:sp>
    </p:spTree>
    <p:extLst>
      <p:ext uri="{BB962C8B-B14F-4D97-AF65-F5344CB8AC3E}">
        <p14:creationId xmlns:p14="http://schemas.microsoft.com/office/powerpoint/2010/main" val="20525404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80D74-8A46-4A1E-B478-A84584D25856}"/>
              </a:ext>
            </a:extLst>
          </p:cNvPr>
          <p:cNvSpPr>
            <a:spLocks noGrp="1"/>
          </p:cNvSpPr>
          <p:nvPr>
            <p:ph type="title"/>
          </p:nvPr>
        </p:nvSpPr>
        <p:spPr/>
        <p:txBody>
          <a:bodyPr/>
          <a:lstStyle/>
          <a:p>
            <a:endParaRPr lang="en-AU" b="1" dirty="0"/>
          </a:p>
        </p:txBody>
      </p:sp>
      <p:sp>
        <p:nvSpPr>
          <p:cNvPr id="3" name="Content Placeholder 2">
            <a:extLst>
              <a:ext uri="{FF2B5EF4-FFF2-40B4-BE49-F238E27FC236}">
                <a16:creationId xmlns:a16="http://schemas.microsoft.com/office/drawing/2014/main" id="{1A939972-49B9-437B-B8AB-58FBB7F38052}"/>
              </a:ext>
            </a:extLst>
          </p:cNvPr>
          <p:cNvSpPr>
            <a:spLocks noGrp="1"/>
          </p:cNvSpPr>
          <p:nvPr>
            <p:ph idx="1"/>
          </p:nvPr>
        </p:nvSpPr>
        <p:spPr/>
        <p:txBody>
          <a:bodyPr/>
          <a:lstStyle/>
          <a:p>
            <a:pPr algn="ctr"/>
            <a:endParaRPr lang="en-AU" b="1" dirty="0"/>
          </a:p>
          <a:p>
            <a:pPr marL="0" indent="0" algn="ctr">
              <a:buNone/>
            </a:pPr>
            <a:r>
              <a:rPr lang="en-AU" sz="4800" b="1" dirty="0"/>
              <a:t>QUESTIONS</a:t>
            </a:r>
            <a:endParaRPr lang="en-AU" sz="4800" dirty="0"/>
          </a:p>
        </p:txBody>
      </p:sp>
    </p:spTree>
    <p:extLst>
      <p:ext uri="{BB962C8B-B14F-4D97-AF65-F5344CB8AC3E}">
        <p14:creationId xmlns:p14="http://schemas.microsoft.com/office/powerpoint/2010/main" val="3533071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Part1 - </a:t>
            </a:r>
            <a:r>
              <a:rPr lang="en-AU" dirty="0" err="1"/>
              <a:t>contd</a:t>
            </a:r>
            <a:endParaRPr lang="en-AU" dirty="0"/>
          </a:p>
        </p:txBody>
      </p:sp>
      <p:sp>
        <p:nvSpPr>
          <p:cNvPr id="3" name="Content Placeholder 2"/>
          <p:cNvSpPr>
            <a:spLocks noGrp="1"/>
          </p:cNvSpPr>
          <p:nvPr>
            <p:ph idx="1"/>
          </p:nvPr>
        </p:nvSpPr>
        <p:spPr/>
        <p:txBody>
          <a:bodyPr/>
          <a:lstStyle/>
          <a:p>
            <a:r>
              <a:rPr lang="en-AU" b="1" dirty="0"/>
              <a:t>Significance </a:t>
            </a:r>
            <a:r>
              <a:rPr lang="en-AU" dirty="0"/>
              <a:t> differs from </a:t>
            </a:r>
            <a:r>
              <a:rPr lang="en-AU" b="1" dirty="0"/>
              <a:t>Benefit </a:t>
            </a:r>
          </a:p>
          <a:p>
            <a:endParaRPr lang="en-AU" b="1" dirty="0"/>
          </a:p>
          <a:p>
            <a:r>
              <a:rPr lang="en-AU" b="1" dirty="0"/>
              <a:t>Benefit:-</a:t>
            </a:r>
          </a:p>
          <a:p>
            <a:r>
              <a:rPr lang="en-AU" dirty="0"/>
              <a:t>New knowledge resulting from research</a:t>
            </a:r>
          </a:p>
          <a:p>
            <a:r>
              <a:rPr lang="en-AU" dirty="0"/>
              <a:t>Economic, commercial, environmental, social and/or cultural benefits</a:t>
            </a:r>
          </a:p>
          <a:p>
            <a:pPr marL="0" indent="0">
              <a:buNone/>
            </a:pPr>
            <a:r>
              <a:rPr lang="en-AU" b="1" dirty="0"/>
              <a:t>	</a:t>
            </a:r>
          </a:p>
        </p:txBody>
      </p:sp>
    </p:spTree>
    <p:extLst>
      <p:ext uri="{BB962C8B-B14F-4D97-AF65-F5344CB8AC3E}">
        <p14:creationId xmlns:p14="http://schemas.microsoft.com/office/powerpoint/2010/main" val="362994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Part 1 - </a:t>
            </a:r>
            <a:r>
              <a:rPr lang="en-AU" dirty="0" err="1"/>
              <a:t>contd</a:t>
            </a:r>
            <a:endParaRPr lang="en-AU" dirty="0"/>
          </a:p>
        </p:txBody>
      </p:sp>
      <p:sp>
        <p:nvSpPr>
          <p:cNvPr id="3" name="Content Placeholder 2"/>
          <p:cNvSpPr>
            <a:spLocks noGrp="1"/>
          </p:cNvSpPr>
          <p:nvPr>
            <p:ph idx="1"/>
          </p:nvPr>
        </p:nvSpPr>
        <p:spPr/>
        <p:txBody>
          <a:bodyPr/>
          <a:lstStyle/>
          <a:p>
            <a:r>
              <a:rPr lang="en-AU" dirty="0"/>
              <a:t>So distinguish between </a:t>
            </a:r>
            <a:r>
              <a:rPr lang="en-AU" b="1" dirty="0"/>
              <a:t>Significance</a:t>
            </a:r>
            <a:r>
              <a:rPr lang="en-AU" dirty="0"/>
              <a:t> and </a:t>
            </a:r>
            <a:r>
              <a:rPr lang="en-AU" b="1" dirty="0"/>
              <a:t>Benefit</a:t>
            </a:r>
            <a:endParaRPr lang="en-AU" dirty="0"/>
          </a:p>
          <a:p>
            <a:endParaRPr lang="en-AU" dirty="0"/>
          </a:p>
          <a:p>
            <a:r>
              <a:rPr lang="en-AU" b="1" dirty="0"/>
              <a:t>Significance</a:t>
            </a:r>
            <a:r>
              <a:rPr lang="en-AU" dirty="0"/>
              <a:t> – the importance of the gap in knowledge that you are filling</a:t>
            </a:r>
          </a:p>
          <a:p>
            <a:endParaRPr lang="en-AU" b="1" dirty="0"/>
          </a:p>
          <a:p>
            <a:r>
              <a:rPr lang="en-AU" b="1" dirty="0"/>
              <a:t>Benefit</a:t>
            </a:r>
            <a:r>
              <a:rPr lang="en-AU" dirty="0"/>
              <a:t> means Benefit of the research.</a:t>
            </a:r>
            <a:endParaRPr lang="en-AU" b="1" dirty="0"/>
          </a:p>
        </p:txBody>
      </p:sp>
    </p:spTree>
    <p:extLst>
      <p:ext uri="{BB962C8B-B14F-4D97-AF65-F5344CB8AC3E}">
        <p14:creationId xmlns:p14="http://schemas.microsoft.com/office/powerpoint/2010/main" val="3861479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THE ASSESSMENT PROCESS</a:t>
            </a:r>
          </a:p>
        </p:txBody>
      </p:sp>
      <p:sp>
        <p:nvSpPr>
          <p:cNvPr id="3" name="Content Placeholder 2"/>
          <p:cNvSpPr>
            <a:spLocks noGrp="1"/>
          </p:cNvSpPr>
          <p:nvPr>
            <p:ph idx="1"/>
          </p:nvPr>
        </p:nvSpPr>
        <p:spPr/>
        <p:txBody>
          <a:bodyPr>
            <a:normAutofit fontScale="92500" lnSpcReduction="20000"/>
          </a:bodyPr>
          <a:lstStyle/>
          <a:p>
            <a:pPr marL="0" indent="0">
              <a:buNone/>
            </a:pPr>
            <a:r>
              <a:rPr lang="en-AU" dirty="0"/>
              <a:t>Your proposal goes to one of 5 Panels of the “College of Experts”</a:t>
            </a:r>
          </a:p>
          <a:p>
            <a:pPr marL="0" indent="0">
              <a:buNone/>
            </a:pPr>
            <a:endParaRPr lang="en-AU" dirty="0"/>
          </a:p>
          <a:p>
            <a:pPr marL="0" indent="0">
              <a:buNone/>
            </a:pPr>
            <a:r>
              <a:rPr lang="en-AU" dirty="0"/>
              <a:t>Biological Sciences and Biotechnology</a:t>
            </a:r>
          </a:p>
          <a:p>
            <a:pPr marL="0" indent="0">
              <a:buNone/>
            </a:pPr>
            <a:r>
              <a:rPr lang="en-AU" dirty="0"/>
              <a:t>Maths, Physics, Chemistry and Earth Sciences</a:t>
            </a:r>
          </a:p>
          <a:p>
            <a:pPr marL="0" indent="0">
              <a:buNone/>
            </a:pPr>
            <a:r>
              <a:rPr lang="en-AU" dirty="0"/>
              <a:t>Engineering, Information and Computing </a:t>
            </a:r>
          </a:p>
          <a:p>
            <a:pPr marL="0" indent="0">
              <a:buNone/>
            </a:pPr>
            <a:r>
              <a:rPr lang="en-AU" dirty="0"/>
              <a:t>Social, Behavioural and Economic Sciences</a:t>
            </a:r>
          </a:p>
          <a:p>
            <a:pPr marL="0" indent="0">
              <a:buNone/>
            </a:pPr>
            <a:r>
              <a:rPr lang="en-AU" dirty="0"/>
              <a:t>Humanities and Creative Arts</a:t>
            </a:r>
          </a:p>
          <a:p>
            <a:pPr marL="0" indent="0">
              <a:buNone/>
            </a:pPr>
            <a:endParaRPr lang="en-AU" dirty="0"/>
          </a:p>
          <a:p>
            <a:pPr marL="0" indent="0">
              <a:buNone/>
            </a:pPr>
            <a:r>
              <a:rPr lang="en-AU" dirty="0"/>
              <a:t>Around 15 members on each Panel in each scheme</a:t>
            </a:r>
          </a:p>
          <a:p>
            <a:pPr marL="0" indent="0">
              <a:buNone/>
            </a:pPr>
            <a:endParaRPr lang="en-AU" dirty="0"/>
          </a:p>
          <a:p>
            <a:pPr marL="0" indent="0">
              <a:buNone/>
            </a:pPr>
            <a:endParaRPr lang="en-AU" dirty="0"/>
          </a:p>
        </p:txBody>
      </p:sp>
    </p:spTree>
    <p:extLst>
      <p:ext uri="{BB962C8B-B14F-4D97-AF65-F5344CB8AC3E}">
        <p14:creationId xmlns:p14="http://schemas.microsoft.com/office/powerpoint/2010/main" val="2501853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Assessment Process (</a:t>
            </a:r>
            <a:r>
              <a:rPr lang="en-AU" dirty="0" err="1"/>
              <a:t>contd</a:t>
            </a:r>
            <a:r>
              <a:rPr lang="en-AU" dirty="0"/>
              <a:t>)</a:t>
            </a:r>
          </a:p>
        </p:txBody>
      </p:sp>
      <p:sp>
        <p:nvSpPr>
          <p:cNvPr id="3" name="Content Placeholder 2"/>
          <p:cNvSpPr>
            <a:spLocks noGrp="1"/>
          </p:cNvSpPr>
          <p:nvPr>
            <p:ph idx="1"/>
          </p:nvPr>
        </p:nvSpPr>
        <p:spPr/>
        <p:txBody>
          <a:bodyPr>
            <a:normAutofit fontScale="92500"/>
          </a:bodyPr>
          <a:lstStyle/>
          <a:p>
            <a:r>
              <a:rPr lang="en-AU" dirty="0"/>
              <a:t>Your proposal goes to the Panel most appropriate for your proposed research;  and the Chair will allocate it to the 2 Panel Members closest to your area, taking due account of COI.</a:t>
            </a:r>
          </a:p>
          <a:p>
            <a:r>
              <a:rPr lang="en-AU" dirty="0"/>
              <a:t>Each Panel Member receives 100+ proposals!!!!</a:t>
            </a:r>
          </a:p>
          <a:p>
            <a:r>
              <a:rPr lang="en-AU" dirty="0"/>
              <a:t>The 2 Panel Members will RANK your proposal on each of the Selection Criteria</a:t>
            </a:r>
          </a:p>
          <a:p>
            <a:r>
              <a:rPr lang="en-AU" dirty="0"/>
              <a:t>NOTE – these 2 Panel Members will most likely NOT be expert in your area</a:t>
            </a:r>
          </a:p>
        </p:txBody>
      </p:sp>
    </p:spTree>
    <p:extLst>
      <p:ext uri="{BB962C8B-B14F-4D97-AF65-F5344CB8AC3E}">
        <p14:creationId xmlns:p14="http://schemas.microsoft.com/office/powerpoint/2010/main" val="25946754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Assessment Process (</a:t>
            </a:r>
            <a:r>
              <a:rPr lang="en-AU" dirty="0" err="1"/>
              <a:t>contd</a:t>
            </a:r>
            <a:r>
              <a:rPr lang="en-AU" dirty="0"/>
              <a:t>)</a:t>
            </a:r>
          </a:p>
        </p:txBody>
      </p:sp>
      <p:sp>
        <p:nvSpPr>
          <p:cNvPr id="3" name="Content Placeholder 2"/>
          <p:cNvSpPr>
            <a:spLocks noGrp="1"/>
          </p:cNvSpPr>
          <p:nvPr>
            <p:ph idx="1"/>
          </p:nvPr>
        </p:nvSpPr>
        <p:spPr/>
        <p:txBody>
          <a:bodyPr>
            <a:normAutofit/>
          </a:bodyPr>
          <a:lstStyle/>
          <a:p>
            <a:r>
              <a:rPr lang="en-AU" dirty="0"/>
              <a:t>Your proposal also goes to 4 Assessors who are, as near as possible, experts in your area, taking due account of COI</a:t>
            </a:r>
          </a:p>
          <a:p>
            <a:r>
              <a:rPr lang="en-AU" dirty="0"/>
              <a:t>The 4 Assessors will each score you on each of the Selection Criteria.</a:t>
            </a:r>
          </a:p>
          <a:p>
            <a:r>
              <a:rPr lang="en-AU" dirty="0"/>
              <a:t>The 4 Assessor Scores are then averaged for each SC, and the 2 Panel Member scores averaged, and then an average of each.</a:t>
            </a:r>
          </a:p>
          <a:p>
            <a:endParaRPr lang="en-AU" dirty="0"/>
          </a:p>
        </p:txBody>
      </p:sp>
    </p:spTree>
    <p:extLst>
      <p:ext uri="{BB962C8B-B14F-4D97-AF65-F5344CB8AC3E}">
        <p14:creationId xmlns:p14="http://schemas.microsoft.com/office/powerpoint/2010/main" val="253636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C89C4-3D85-4EF3-B201-23C3CA81FBE1}"/>
              </a:ext>
            </a:extLst>
          </p:cNvPr>
          <p:cNvSpPr>
            <a:spLocks noGrp="1"/>
          </p:cNvSpPr>
          <p:nvPr>
            <p:ph type="title"/>
          </p:nvPr>
        </p:nvSpPr>
        <p:spPr/>
        <p:txBody>
          <a:bodyPr/>
          <a:lstStyle/>
          <a:p>
            <a:r>
              <a:rPr lang="en-AU" dirty="0"/>
              <a:t>The Assessment Process - </a:t>
            </a:r>
            <a:r>
              <a:rPr lang="en-AU" dirty="0" err="1"/>
              <a:t>contd</a:t>
            </a:r>
            <a:endParaRPr lang="en-AU" dirty="0"/>
          </a:p>
        </p:txBody>
      </p:sp>
      <p:sp>
        <p:nvSpPr>
          <p:cNvPr id="3" name="Content Placeholder 2">
            <a:extLst>
              <a:ext uri="{FF2B5EF4-FFF2-40B4-BE49-F238E27FC236}">
                <a16:creationId xmlns:a16="http://schemas.microsoft.com/office/drawing/2014/main" id="{1B092E75-FCF3-4117-9E77-741E7146425A}"/>
              </a:ext>
            </a:extLst>
          </p:cNvPr>
          <p:cNvSpPr>
            <a:spLocks noGrp="1"/>
          </p:cNvSpPr>
          <p:nvPr>
            <p:ph idx="1"/>
          </p:nvPr>
        </p:nvSpPr>
        <p:spPr/>
        <p:txBody>
          <a:bodyPr>
            <a:normAutofit fontScale="92500" lnSpcReduction="10000"/>
          </a:bodyPr>
          <a:lstStyle/>
          <a:p>
            <a:r>
              <a:rPr lang="en-AU" dirty="0"/>
              <a:t>MAIN POINT – the Panel Member scores are worth double each Assessor’s scores!</a:t>
            </a:r>
          </a:p>
          <a:p>
            <a:endParaRPr lang="en-AU" dirty="0"/>
          </a:p>
          <a:p>
            <a:r>
              <a:rPr lang="en-AU" dirty="0"/>
              <a:t>Moreover, where there is uncertainty about the proposal ranking, the entire Panel gets involved.</a:t>
            </a:r>
          </a:p>
          <a:p>
            <a:endParaRPr lang="en-AU" dirty="0"/>
          </a:p>
          <a:p>
            <a:r>
              <a:rPr lang="en-AU" dirty="0"/>
              <a:t>Therefore it is critical that you pitch your proposal to the Panel Members who are  not experts in your area.</a:t>
            </a:r>
          </a:p>
        </p:txBody>
      </p:sp>
    </p:spTree>
    <p:extLst>
      <p:ext uri="{BB962C8B-B14F-4D97-AF65-F5344CB8AC3E}">
        <p14:creationId xmlns:p14="http://schemas.microsoft.com/office/powerpoint/2010/main" val="33390091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285</TotalTime>
  <Words>1269</Words>
  <Application>Microsoft Office PowerPoint</Application>
  <PresentationFormat>On-screen Show (4:3)</PresentationFormat>
  <Paragraphs>180</Paragraphs>
  <Slides>33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33</vt:i4>
      </vt:variant>
    </vt:vector>
  </HeadingPairs>
  <TitlesOfParts>
    <vt:vector size="36" baseType="lpstr">
      <vt:lpstr>Arial</vt:lpstr>
      <vt:lpstr>Calibri</vt:lpstr>
      <vt:lpstr>Office Theme</vt:lpstr>
      <vt:lpstr>REFINING YOUR ARC PROPOSAL</vt:lpstr>
      <vt:lpstr>PRESENTATION IN 3 PARTS</vt:lpstr>
      <vt:lpstr>PART 1: Overview</vt:lpstr>
      <vt:lpstr>Part1 - contd</vt:lpstr>
      <vt:lpstr>Part 1 - contd</vt:lpstr>
      <vt:lpstr>THE ASSESSMENT PROCESS</vt:lpstr>
      <vt:lpstr>The Assessment Process (contd)</vt:lpstr>
      <vt:lpstr>The Assessment Process (contd)</vt:lpstr>
      <vt:lpstr>The Assessment Process - contd</vt:lpstr>
      <vt:lpstr>ASSESSMENT PROCESS contd</vt:lpstr>
      <vt:lpstr>SELECTION CRITERIA</vt:lpstr>
      <vt:lpstr>PART 2 – THE APPLICATION </vt:lpstr>
      <vt:lpstr>PART 2 - contd</vt:lpstr>
      <vt:lpstr>PART 2 - contd</vt:lpstr>
      <vt:lpstr>PART  2 - contd</vt:lpstr>
      <vt:lpstr>PART 2 - contd</vt:lpstr>
      <vt:lpstr>AIMS AND BACKGROUND</vt:lpstr>
      <vt:lpstr>INVESTIGATORS (DP)</vt:lpstr>
      <vt:lpstr>PROJECT QUALITY AND INNOVATION</vt:lpstr>
      <vt:lpstr>FEASIBILITY</vt:lpstr>
      <vt:lpstr>BENEFIT AND COLLABORATION</vt:lpstr>
      <vt:lpstr>COMMUNICATION OF RESULTS</vt:lpstr>
      <vt:lpstr>MANAGEMENT OF DATA</vt:lpstr>
      <vt:lpstr>ROPE</vt:lpstr>
      <vt:lpstr>ROPE – D7</vt:lpstr>
      <vt:lpstr>ROPE – D9 – 10 best</vt:lpstr>
      <vt:lpstr>BUDGET JUSTIFICATION</vt:lpstr>
      <vt:lpstr>PART 3 – GENERAL HINTS</vt:lpstr>
      <vt:lpstr>PART 3 - contd</vt:lpstr>
      <vt:lpstr>PART 3 - contd</vt:lpstr>
      <vt:lpstr>PART 3 - contd</vt:lpstr>
      <vt:lpstr>PART 3 - contd</vt:lpstr>
      <vt:lpstr>PowerPoint Presentation</vt:lpstr>
    </vt:vector>
  </TitlesOfParts>
  <Company>UNSW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REFINING YOUR ARC PROPOSAL</dc:title>
  <dc:creator>peter.baverstock@hotmail.com</dc:creator>
  <cp:lastModifiedBy>Peter Baverstock</cp:lastModifiedBy>
  <cp:revision>23</cp:revision>
  <dcterms:created xsi:type="dcterms:W3CDTF">2019-10-14T22:15:55Z</dcterms:created>
  <dcterms:modified xsi:type="dcterms:W3CDTF">2019-10-17T00:58:59Z</dcterms:modified>
</cp:coreProperties>
</file>