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71" r:id="rId6"/>
    <p:sldId id="260" r:id="rId7"/>
    <p:sldId id="261" r:id="rId8"/>
    <p:sldId id="265" r:id="rId9"/>
    <p:sldId id="262" r:id="rId10"/>
    <p:sldId id="263" r:id="rId11"/>
    <p:sldId id="259" r:id="rId12"/>
    <p:sldId id="264" r:id="rId13"/>
    <p:sldId id="266" r:id="rId14"/>
    <p:sldId id="276" r:id="rId15"/>
    <p:sldId id="267" r:id="rId16"/>
    <p:sldId id="275" r:id="rId17"/>
    <p:sldId id="268" r:id="rId18"/>
    <p:sldId id="273" r:id="rId19"/>
    <p:sldId id="274" r:id="rId20"/>
    <p:sldId id="269" r:id="rId21"/>
    <p:sldId id="27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9B05-84DB-47F3-A0AE-EF0AE4CD4C9E}" type="datetimeFigureOut">
              <a:rPr lang="en-AU" smtClean="0"/>
              <a:t>28/09/2017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0487D-5CE5-4F1D-89B8-4E0FB5BF77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7836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9B05-84DB-47F3-A0AE-EF0AE4CD4C9E}" type="datetimeFigureOut">
              <a:rPr lang="en-AU" smtClean="0"/>
              <a:t>28/09/2017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0487D-5CE5-4F1D-89B8-4E0FB5BF77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5263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9B05-84DB-47F3-A0AE-EF0AE4CD4C9E}" type="datetimeFigureOut">
              <a:rPr lang="en-AU" smtClean="0"/>
              <a:t>28/09/2017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0487D-5CE5-4F1D-89B8-4E0FB5BF77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6700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9B05-84DB-47F3-A0AE-EF0AE4CD4C9E}" type="datetimeFigureOut">
              <a:rPr lang="en-AU" smtClean="0"/>
              <a:t>28/09/2017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0487D-5CE5-4F1D-89B8-4E0FB5BF77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5270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9B05-84DB-47F3-A0AE-EF0AE4CD4C9E}" type="datetimeFigureOut">
              <a:rPr lang="en-AU" smtClean="0"/>
              <a:t>28/09/2017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0487D-5CE5-4F1D-89B8-4E0FB5BF77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402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9B05-84DB-47F3-A0AE-EF0AE4CD4C9E}" type="datetimeFigureOut">
              <a:rPr lang="en-AU" smtClean="0"/>
              <a:t>28/09/2017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0487D-5CE5-4F1D-89B8-4E0FB5BF77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461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9B05-84DB-47F3-A0AE-EF0AE4CD4C9E}" type="datetimeFigureOut">
              <a:rPr lang="en-AU" smtClean="0"/>
              <a:t>28/09/2017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0487D-5CE5-4F1D-89B8-4E0FB5BF77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0992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9B05-84DB-47F3-A0AE-EF0AE4CD4C9E}" type="datetimeFigureOut">
              <a:rPr lang="en-AU" smtClean="0"/>
              <a:t>28/09/2017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0487D-5CE5-4F1D-89B8-4E0FB5BF77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707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9B05-84DB-47F3-A0AE-EF0AE4CD4C9E}" type="datetimeFigureOut">
              <a:rPr lang="en-AU" smtClean="0"/>
              <a:t>28/09/2017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0487D-5CE5-4F1D-89B8-4E0FB5BF77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9396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9B05-84DB-47F3-A0AE-EF0AE4CD4C9E}" type="datetimeFigureOut">
              <a:rPr lang="en-AU" smtClean="0"/>
              <a:t>28/09/2017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0487D-5CE5-4F1D-89B8-4E0FB5BF77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447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9B05-84DB-47F3-A0AE-EF0AE4CD4C9E}" type="datetimeFigureOut">
              <a:rPr lang="en-AU" smtClean="0"/>
              <a:t>28/09/2017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0487D-5CE5-4F1D-89B8-4E0FB5BF77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005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B9B05-84DB-47F3-A0AE-EF0AE4CD4C9E}" type="datetimeFigureOut">
              <a:rPr lang="en-AU" smtClean="0"/>
              <a:t>28/09/2017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0487D-5CE5-4F1D-89B8-4E0FB5BF77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568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HINTS FOR PREPARING ARC APPLICATIONS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AU" sz="2800" dirty="0" smtClean="0"/>
          </a:p>
          <a:p>
            <a:r>
              <a:rPr lang="en-AU" sz="2800" dirty="0" smtClean="0"/>
              <a:t>Federation University</a:t>
            </a:r>
          </a:p>
          <a:p>
            <a:r>
              <a:rPr lang="en-AU" sz="2800" dirty="0" smtClean="0"/>
              <a:t>Emeritus Professor Peter Baverstock</a:t>
            </a:r>
          </a:p>
          <a:p>
            <a:endParaRPr lang="en-AU" sz="2800" dirty="0" smtClean="0"/>
          </a:p>
        </p:txBody>
      </p:sp>
    </p:spTree>
    <p:extLst>
      <p:ext uri="{BB962C8B-B14F-4D97-AF65-F5344CB8AC3E}">
        <p14:creationId xmlns:p14="http://schemas.microsoft.com/office/powerpoint/2010/main" val="67375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TWO VERY IMPORTANT CONCLUSIONS!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AU" dirty="0" smtClean="0"/>
          </a:p>
          <a:p>
            <a:r>
              <a:rPr lang="en-AU" dirty="0" smtClean="0"/>
              <a:t>Applicants are very good at explaining the Significance of the proposed research project to experts in their area, but fail miserably to explain Significance to non-experts.</a:t>
            </a:r>
          </a:p>
          <a:p>
            <a:endParaRPr lang="en-AU" dirty="0"/>
          </a:p>
          <a:p>
            <a:r>
              <a:rPr lang="en-AU" dirty="0" smtClean="0"/>
              <a:t>Assessors’ scores are not very discriminatory.  The Panel will make up their own mind.</a:t>
            </a:r>
          </a:p>
          <a:p>
            <a:endParaRPr lang="en-AU" dirty="0"/>
          </a:p>
          <a:p>
            <a:r>
              <a:rPr lang="en-AU" dirty="0" smtClean="0"/>
              <a:t>THEREFORE – it is essential that you pitch your proposal to the Panel - non-experts in your area – ALL sections except APPROACH.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5153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IT’S A COMPETITION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The Panel will RANK all proposals.  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There are no absolutes!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Your proposal must be in the top 17% for Discovery;  top 17% for DECRA; top 35% for Linkage.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3065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WHAT DO THE ARC MEAN BY “SIGNIFICANCE”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They mean research that will rock the foundations of your area!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Isaac Newton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Charles Darwin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Albert Einstein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4739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INNOVATION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Is the SECOND-MOST important part of </a:t>
            </a:r>
            <a:r>
              <a:rPr lang="en-AU" smtClean="0"/>
              <a:t>the proposal.</a:t>
            </a:r>
          </a:p>
          <a:p>
            <a:endParaRPr lang="en-AU" dirty="0" smtClean="0"/>
          </a:p>
          <a:p>
            <a:r>
              <a:rPr lang="en-AU" dirty="0" smtClean="0"/>
              <a:t>What is INNOVATIVE about your approach?</a:t>
            </a:r>
          </a:p>
          <a:p>
            <a:endParaRPr lang="en-AU" dirty="0"/>
          </a:p>
          <a:p>
            <a:r>
              <a:rPr lang="en-AU" dirty="0" smtClean="0"/>
              <a:t>HINT – If this is such an important problem, why hasn’t someone already solved it?</a:t>
            </a:r>
          </a:p>
          <a:p>
            <a:endParaRPr lang="en-AU" dirty="0" smtClean="0"/>
          </a:p>
          <a:p>
            <a:r>
              <a:rPr lang="en-AU" dirty="0" smtClean="0"/>
              <a:t>ANSWER – we will use a new approach that will succeed where other approaches have failed.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35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THE APPLICATION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Will focus on Discovery</a:t>
            </a:r>
          </a:p>
          <a:p>
            <a:endParaRPr lang="en-AU" dirty="0"/>
          </a:p>
          <a:p>
            <a:r>
              <a:rPr lang="en-AU" dirty="0" smtClean="0"/>
              <a:t>But similar headings and principles apply to other ARC schemes.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62735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THE APPLICATION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TITLE – should at least hint at the Significance of the proposal.</a:t>
            </a:r>
          </a:p>
          <a:p>
            <a:r>
              <a:rPr lang="en-AU" dirty="0" smtClean="0"/>
              <a:t>SUMMARY – Again should briefly explain the Significance of the proposal</a:t>
            </a:r>
            <a:endParaRPr lang="en-AU" dirty="0"/>
          </a:p>
          <a:p>
            <a:r>
              <a:rPr lang="en-AU" dirty="0" smtClean="0"/>
              <a:t>AIMS AND BACKGROUND – pitch </a:t>
            </a:r>
            <a:r>
              <a:rPr lang="en-AU" smtClean="0"/>
              <a:t>to the Panel</a:t>
            </a:r>
            <a:endParaRPr lang="en-AU" dirty="0" smtClean="0"/>
          </a:p>
          <a:p>
            <a:pPr lvl="1"/>
            <a:r>
              <a:rPr lang="en-AU" dirty="0" smtClean="0"/>
              <a:t>What is “the problem” to be addressed? – ½ page</a:t>
            </a:r>
          </a:p>
          <a:p>
            <a:pPr lvl="1"/>
            <a:r>
              <a:rPr lang="en-AU" dirty="0" smtClean="0"/>
              <a:t>Why is it an important problem to solve? – 1 paragraph</a:t>
            </a:r>
          </a:p>
          <a:p>
            <a:pPr lvl="1"/>
            <a:r>
              <a:rPr lang="en-AU" dirty="0" smtClean="0"/>
              <a:t>The AIM of this project – a SINGLE Aim - 1 sentence - </a:t>
            </a:r>
            <a:r>
              <a:rPr lang="en-AU" b="1" dirty="0" smtClean="0"/>
              <a:t>bolded</a:t>
            </a:r>
            <a:endParaRPr lang="en-AU" dirty="0" smtClean="0"/>
          </a:p>
          <a:p>
            <a:pPr lvl="1"/>
            <a:r>
              <a:rPr lang="en-AU" dirty="0" smtClean="0"/>
              <a:t>What is Innovative about our approach? – 1 paragraph</a:t>
            </a:r>
          </a:p>
          <a:p>
            <a:pPr lvl="1"/>
            <a:r>
              <a:rPr lang="en-AU" dirty="0" smtClean="0"/>
              <a:t>Why are we the team to solve it – 1 paragraph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2942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AIMS AND BACKGROUND </a:t>
            </a:r>
            <a:r>
              <a:rPr lang="en-AU" dirty="0" err="1" smtClean="0"/>
              <a:t>contd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smtClean="0"/>
              <a:t>HINT:-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Include lots of self-citations – to emphasise that you are a world leader in the area.</a:t>
            </a:r>
          </a:p>
          <a:p>
            <a:endParaRPr lang="en-AU" dirty="0"/>
          </a:p>
          <a:p>
            <a:r>
              <a:rPr lang="en-AU" dirty="0" smtClean="0"/>
              <a:t>Put these “in the face” of the reader – use Harvard system of referencing.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2854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THE APPLICATION (</a:t>
            </a:r>
            <a:r>
              <a:rPr lang="en-AU" dirty="0" err="1" smtClean="0"/>
              <a:t>contd</a:t>
            </a:r>
            <a:r>
              <a:rPr lang="en-AU" dirty="0" smtClean="0"/>
              <a:t>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PROJECT QUALITY AND INNOVATION</a:t>
            </a:r>
          </a:p>
          <a:p>
            <a:pPr lvl="1"/>
            <a:r>
              <a:rPr lang="en-AU" dirty="0" smtClean="0"/>
              <a:t>Describe in detail, in language that a non-expert can understand, the SIGNIFICANCE of the project</a:t>
            </a:r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Describe, in language that a non-expert can understand, the INNOVATIONS in your approach</a:t>
            </a:r>
          </a:p>
          <a:p>
            <a:pPr lvl="1"/>
            <a:endParaRPr lang="en-AU" dirty="0"/>
          </a:p>
          <a:p>
            <a:pPr lvl="1"/>
            <a:r>
              <a:rPr lang="en-AU" dirty="0" smtClean="0"/>
              <a:t>HINT – in both cases, use lots of literature references.</a:t>
            </a:r>
          </a:p>
          <a:p>
            <a:pPr lvl="1"/>
            <a:endParaRPr lang="en-AU" dirty="0"/>
          </a:p>
          <a:p>
            <a:pPr lvl="1"/>
            <a:r>
              <a:rPr lang="en-AU" dirty="0" smtClean="0"/>
              <a:t>HINT – useful to use subheadings for this section</a:t>
            </a:r>
          </a:p>
          <a:p>
            <a:pPr lvl="1"/>
            <a:endParaRPr lang="en-AU" dirty="0"/>
          </a:p>
          <a:p>
            <a:pPr lvl="1"/>
            <a:r>
              <a:rPr lang="en-AU" dirty="0" smtClean="0"/>
              <a:t>HINT – should be at least 1.5 pages!</a:t>
            </a:r>
          </a:p>
        </p:txBody>
      </p:sp>
    </p:spTree>
    <p:extLst>
      <p:ext uri="{BB962C8B-B14F-4D97-AF65-F5344CB8AC3E}">
        <p14:creationId xmlns:p14="http://schemas.microsoft.com/office/powerpoint/2010/main" val="236159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FEASIBILITY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Mainly Approach and Methodology but includes other topics.</a:t>
            </a:r>
          </a:p>
          <a:p>
            <a:endParaRPr lang="en-AU" dirty="0"/>
          </a:p>
          <a:p>
            <a:r>
              <a:rPr lang="en-AU" dirty="0" smtClean="0"/>
              <a:t>Break into subheadings</a:t>
            </a:r>
          </a:p>
          <a:p>
            <a:endParaRPr lang="en-AU" dirty="0"/>
          </a:p>
          <a:p>
            <a:r>
              <a:rPr lang="en-AU" dirty="0" smtClean="0"/>
              <a:t>JUSTIFY EVERYTHING – Approach chosen, Sample sizes, </a:t>
            </a:r>
            <a:r>
              <a:rPr lang="en-AU" dirty="0" err="1" smtClean="0"/>
              <a:t>etc</a:t>
            </a:r>
            <a:r>
              <a:rPr lang="en-AU" dirty="0" smtClean="0"/>
              <a:t> </a:t>
            </a:r>
            <a:r>
              <a:rPr lang="en-AU" dirty="0" err="1" smtClean="0"/>
              <a:t>etc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409459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ROPE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r>
              <a:rPr lang="en-AU" dirty="0" smtClean="0"/>
              <a:t>Explain any awards, medals, other accolades</a:t>
            </a:r>
          </a:p>
          <a:p>
            <a:endParaRPr lang="en-AU" dirty="0"/>
          </a:p>
          <a:p>
            <a:r>
              <a:rPr lang="en-AU" dirty="0" smtClean="0"/>
              <a:t>For persons with interrupted careers – QUANTIFY the “lost time” – see article </a:t>
            </a:r>
            <a:r>
              <a:rPr lang="en-AU" dirty="0" smtClean="0"/>
              <a:t>by </a:t>
            </a:r>
            <a:r>
              <a:rPr lang="en-AU" dirty="0" smtClean="0"/>
              <a:t>Emily Nicholson in </a:t>
            </a:r>
            <a:r>
              <a:rPr lang="en-AU" i="1" dirty="0" smtClean="0"/>
              <a:t>Science.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83482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SCOPE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Will focus on ARC Discovery.</a:t>
            </a:r>
          </a:p>
          <a:p>
            <a:endParaRPr lang="en-AU" dirty="0"/>
          </a:p>
          <a:p>
            <a:r>
              <a:rPr lang="en-AU" dirty="0" smtClean="0"/>
              <a:t>But the principles apply to other schemes especially DECRA and Linkage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6912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MOST COMMON MISTAKES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Failure to explain the Significance of the proposed research to non-experts.</a:t>
            </a:r>
          </a:p>
          <a:p>
            <a:endParaRPr lang="en-AU" dirty="0"/>
          </a:p>
          <a:p>
            <a:r>
              <a:rPr lang="en-AU" dirty="0" smtClean="0"/>
              <a:t>Not telling a simple straightforward story – making it too complicated for a non-expert to follow in 15 minutes.</a:t>
            </a:r>
          </a:p>
          <a:p>
            <a:endParaRPr lang="en-AU" dirty="0"/>
          </a:p>
          <a:p>
            <a:r>
              <a:rPr lang="en-AU" dirty="0" smtClean="0"/>
              <a:t>Too much jargon.</a:t>
            </a:r>
          </a:p>
          <a:p>
            <a:endParaRPr lang="en-AU" dirty="0"/>
          </a:p>
          <a:p>
            <a:r>
              <a:rPr lang="en-AU" dirty="0" smtClean="0"/>
              <a:t>Acronyms!!!!!!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6426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THANK YOU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Questions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6010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REVIEW OF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AU" dirty="0"/>
          </a:p>
          <a:p>
            <a:r>
              <a:rPr lang="en-AU" dirty="0" smtClean="0"/>
              <a:t>Assessors’ Scores (up to 6 mostly, but not only, experts in your area) - 50%</a:t>
            </a:r>
          </a:p>
          <a:p>
            <a:endParaRPr lang="en-AU" dirty="0"/>
          </a:p>
          <a:p>
            <a:r>
              <a:rPr lang="en-AU" dirty="0" smtClean="0"/>
              <a:t>Panel Score (2 people not experts in your area) – 50%</a:t>
            </a:r>
          </a:p>
          <a:p>
            <a:endParaRPr lang="en-AU" dirty="0"/>
          </a:p>
          <a:p>
            <a:r>
              <a:rPr lang="en-AU" dirty="0" smtClean="0"/>
              <a:t>BUT THE PANEL MAKES THE FINAL DECISION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8244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CONCLUSION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3600" dirty="0" smtClean="0"/>
              <a:t>THE SINGLE MOST IMPORTANT MESSAGE FOR TODAY</a:t>
            </a:r>
          </a:p>
          <a:p>
            <a:pPr marL="0" indent="0">
              <a:buNone/>
            </a:pPr>
            <a:endParaRPr lang="en-AU" sz="3600" dirty="0"/>
          </a:p>
          <a:p>
            <a:pPr marL="0" indent="0">
              <a:buNone/>
            </a:pPr>
            <a:r>
              <a:rPr lang="en-AU" sz="3600" dirty="0" smtClean="0"/>
              <a:t>Therefore it is essential that you pitch most of your proposal – everything except Approach – to the two Panel members – who are not experts in your area.</a:t>
            </a:r>
          </a:p>
          <a:p>
            <a:pPr marL="0" indent="0">
              <a:buNone/>
            </a:pPr>
            <a:endParaRPr lang="en-AU" sz="3600" dirty="0"/>
          </a:p>
          <a:p>
            <a:pPr marL="0" indent="0">
              <a:buNone/>
            </a:pPr>
            <a:r>
              <a:rPr lang="en-AU" sz="3600" dirty="0" smtClean="0"/>
              <a:t>And the pitch must be exciting!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253425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IMPORTANT POINT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/>
          </a:p>
          <a:p>
            <a:r>
              <a:rPr lang="en-AU" dirty="0" smtClean="0"/>
              <a:t>Panel Members will be reading AND RANKING up to 150 proposals</a:t>
            </a:r>
          </a:p>
          <a:p>
            <a:endParaRPr lang="en-AU" dirty="0"/>
          </a:p>
          <a:p>
            <a:r>
              <a:rPr lang="en-AU" dirty="0" smtClean="0"/>
              <a:t>And they have day jobs!</a:t>
            </a:r>
          </a:p>
          <a:p>
            <a:endParaRPr lang="en-AU" dirty="0"/>
          </a:p>
          <a:p>
            <a:r>
              <a:rPr lang="en-AU" dirty="0" smtClean="0"/>
              <a:t>Do the maths.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3746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SELECTION CRITERIA DISCOVERY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Track Record – 35%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Significance and Innovation – 40%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Feasibility – 10%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Benefit – 15%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3931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CONCLUSION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The single most important part of the Research Proposal is its SIGNIFICANCE</a:t>
            </a:r>
          </a:p>
          <a:p>
            <a:endParaRPr lang="en-AU" dirty="0"/>
          </a:p>
          <a:p>
            <a:r>
              <a:rPr lang="en-AU" dirty="0" smtClean="0"/>
              <a:t>No matter how good your Track Record, or the Feasibility, or the Benefit, if you do not score very highly on “Significance” you will not get past the post.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599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HINT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The “Significance” of your proposal should pervade the entire proposal.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578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ASSESSORS versus PANEL MEMBERS ON “SIGNIFICANCE”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For “Significance” Assessors scored 45% of proposals as being “A” – top 10%</a:t>
            </a:r>
          </a:p>
          <a:p>
            <a:endParaRPr lang="en-AU" dirty="0"/>
          </a:p>
          <a:p>
            <a:r>
              <a:rPr lang="en-AU" dirty="0" smtClean="0"/>
              <a:t>For “Significance”, Panel scored 7% of proposals as being “A” – top 10%.</a:t>
            </a:r>
            <a:br>
              <a:rPr lang="en-AU" dirty="0" smtClean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831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783</Words>
  <Application>Microsoft Office PowerPoint</Application>
  <PresentationFormat>Widescreen</PresentationFormat>
  <Paragraphs>138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HINTS FOR PREPARING ARC APPLICATIONS</vt:lpstr>
      <vt:lpstr>SCOPE</vt:lpstr>
      <vt:lpstr>REVIEW OF PROCESS</vt:lpstr>
      <vt:lpstr>CONCLUSION</vt:lpstr>
      <vt:lpstr>IMPORTANT POINT</vt:lpstr>
      <vt:lpstr>SELECTION CRITERIA DISCOVERY</vt:lpstr>
      <vt:lpstr>CONCLUSION</vt:lpstr>
      <vt:lpstr>HINT</vt:lpstr>
      <vt:lpstr>ASSESSORS versus PANEL MEMBERS ON “SIGNIFICANCE”</vt:lpstr>
      <vt:lpstr>TWO VERY IMPORTANT CONCLUSIONS!</vt:lpstr>
      <vt:lpstr>IT’S A COMPETITION</vt:lpstr>
      <vt:lpstr>WHAT DO THE ARC MEAN BY “SIGNIFICANCE”</vt:lpstr>
      <vt:lpstr>INNOVATION</vt:lpstr>
      <vt:lpstr>THE APPLICATION</vt:lpstr>
      <vt:lpstr>THE APPLICATION</vt:lpstr>
      <vt:lpstr>AIMS AND BACKGROUND contd</vt:lpstr>
      <vt:lpstr>THE APPLICATION (contd)</vt:lpstr>
      <vt:lpstr>FEASIBILITY</vt:lpstr>
      <vt:lpstr>ROPE</vt:lpstr>
      <vt:lpstr>MOST COMMON MISTAKES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HINTS FOR PREPARING ARC APPLICATIONS</dc:title>
  <dc:creator>Peter Baverstock</dc:creator>
  <cp:lastModifiedBy>Tina D'Urbano</cp:lastModifiedBy>
  <cp:revision>27</cp:revision>
  <dcterms:created xsi:type="dcterms:W3CDTF">2017-09-24T23:09:28Z</dcterms:created>
  <dcterms:modified xsi:type="dcterms:W3CDTF">2017-09-28T02:27:36Z</dcterms:modified>
</cp:coreProperties>
</file>