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1"/>
    <p:sldMasterId id="2147483698" r:id="rId2"/>
    <p:sldMasterId id="2147483706" r:id="rId3"/>
    <p:sldMasterId id="2147483690" r:id="rId4"/>
    <p:sldMasterId id="2147483681" r:id="rId5"/>
    <p:sldMasterId id="2147483671" r:id="rId6"/>
  </p:sldMasterIdLst>
  <p:notesMasterIdLst>
    <p:notesMasterId r:id="rId27"/>
  </p:notesMasterIdLst>
  <p:handoutMasterIdLst>
    <p:handoutMasterId r:id="rId28"/>
  </p:handoutMasterIdLst>
  <p:sldIdLst>
    <p:sldId id="266" r:id="rId7"/>
    <p:sldId id="296" r:id="rId8"/>
    <p:sldId id="297" r:id="rId9"/>
    <p:sldId id="298" r:id="rId10"/>
    <p:sldId id="299" r:id="rId11"/>
    <p:sldId id="300" r:id="rId12"/>
    <p:sldId id="301" r:id="rId13"/>
    <p:sldId id="286" r:id="rId14"/>
    <p:sldId id="302" r:id="rId15"/>
    <p:sldId id="315" r:id="rId16"/>
    <p:sldId id="313" r:id="rId17"/>
    <p:sldId id="314" r:id="rId18"/>
    <p:sldId id="316" r:id="rId19"/>
    <p:sldId id="303" r:id="rId20"/>
    <p:sldId id="305" r:id="rId21"/>
    <p:sldId id="306" r:id="rId22"/>
    <p:sldId id="304" r:id="rId23"/>
    <p:sldId id="308" r:id="rId24"/>
    <p:sldId id="317" r:id="rId25"/>
    <p:sldId id="307" r:id="rId26"/>
  </p:sldIdLst>
  <p:sldSz cx="16257588" cy="9144000"/>
  <p:notesSz cx="6797675" cy="9926638"/>
  <p:defaultTextStyle>
    <a:defPPr>
      <a:defRPr lang="en-US"/>
    </a:defPPr>
    <a:lvl1pPr marL="0" algn="l" defTabSz="8128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12810" algn="l" defTabSz="8128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25620" algn="l" defTabSz="8128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38430" algn="l" defTabSz="8128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51241" algn="l" defTabSz="8128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64051" algn="l" defTabSz="8128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876861" algn="l" defTabSz="8128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689671" algn="l" defTabSz="8128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502481" algn="l" defTabSz="8128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1047" autoAdjust="0"/>
  </p:normalViewPr>
  <p:slideViewPr>
    <p:cSldViewPr snapToGrid="0" snapToObjects="1">
      <p:cViewPr varScale="1">
        <p:scale>
          <a:sx n="72" d="100"/>
          <a:sy n="72" d="100"/>
        </p:scale>
        <p:origin x="504" y="72"/>
      </p:cViewPr>
      <p:guideLst>
        <p:guide orient="horz" pos="2880"/>
        <p:guide pos="5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4" d="100"/>
          <a:sy n="74" d="100"/>
        </p:scale>
        <p:origin x="340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B43721-2BB9-E449-8855-DB1EDB7A7F90}" type="datetime1">
              <a:rPr lang="en-US" smtClean="0"/>
              <a:pPr/>
              <a:t>10/23/2017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9E37F-65DF-2F40-B86C-0D95321FD0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6089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6B40F-1D48-214C-B3ED-13D83F74CBD9}" type="datetime1">
              <a:rPr lang="en-US" smtClean="0"/>
              <a:pPr/>
              <a:t>10/23/2017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7A0A4-37F0-1340-86CA-F84E6CE4BF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576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81281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812810" algn="l" defTabSz="81281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625620" algn="l" defTabSz="81281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2438430" algn="l" defTabSz="81281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3251241" algn="l" defTabSz="81281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4064051" algn="l" defTabSz="81281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4876861" algn="l" defTabSz="81281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5689671" algn="l" defTabSz="81281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6502481" algn="l" defTabSz="81281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7A0A4-37F0-1340-86CA-F84E6CE4BF2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841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7A0A4-37F0-1340-86CA-F84E6CE4BF2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44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7A0A4-37F0-1340-86CA-F84E6CE4BF2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271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7A0A4-37F0-1340-86CA-F84E6CE4BF2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07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Statement by the Admin. Org includes:</a:t>
            </a:r>
          </a:p>
          <a:p>
            <a:r>
              <a:rPr lang="en-AU" dirty="0" smtClean="0"/>
              <a:t>a. indicates that this area is a core or emerging research strength and describes the level of resources to be provided to support the successful DECRA Candidate (for example, project costs, PhD students, or salary top-up); </a:t>
            </a:r>
          </a:p>
          <a:p>
            <a:r>
              <a:rPr lang="en-AU" dirty="0" smtClean="0"/>
              <a:t>b. details opportunities for the DECRA Candidate to demonstrate the level of independence required to be competitive for research and/or research and teaching pathways at the Administering Organisation during and after the Project; and </a:t>
            </a:r>
          </a:p>
          <a:p>
            <a:r>
              <a:rPr lang="en-AU" dirty="0" smtClean="0"/>
              <a:t>c. is signed by the Deputy Vice-Chancellor (Research) or equivalent.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7A0A4-37F0-1340-86CA-F84E6CE4BF2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1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AU" sz="2400" dirty="0" smtClean="0"/>
              <a:t>Reading these and understanding what’s required – </a:t>
            </a:r>
            <a:r>
              <a:rPr lang="en-AU" sz="2400" i="1" u="sng" dirty="0" smtClean="0"/>
              <a:t>before you start</a:t>
            </a:r>
            <a:r>
              <a:rPr lang="en-AU" sz="2400" u="sng" dirty="0" smtClean="0"/>
              <a:t> </a:t>
            </a:r>
            <a:r>
              <a:rPr lang="en-AU" sz="2400" dirty="0" smtClean="0"/>
              <a:t>– will make life easier for all involved</a:t>
            </a:r>
          </a:p>
          <a:p>
            <a:pPr lvl="0"/>
            <a:endParaRPr lang="en-AU" sz="2400" dirty="0" smtClean="0"/>
          </a:p>
          <a:p>
            <a:pPr lvl="0"/>
            <a:r>
              <a:rPr lang="en-AU" sz="2400" dirty="0" smtClean="0"/>
              <a:t>Follow the instructions – it is a step process.  </a:t>
            </a:r>
          </a:p>
          <a:p>
            <a:pPr lvl="1"/>
            <a:r>
              <a:rPr lang="en-AU" sz="2400" dirty="0" smtClean="0"/>
              <a:t>If you are not clear on anything give us a call and we can clarify and provide advise</a:t>
            </a:r>
          </a:p>
          <a:p>
            <a:pPr lvl="1">
              <a:buNone/>
            </a:pPr>
            <a:endParaRPr lang="en-AU" sz="2400" dirty="0" smtClean="0"/>
          </a:p>
          <a:p>
            <a:pPr lvl="0"/>
            <a:r>
              <a:rPr lang="en-AU" sz="2400" dirty="0" smtClean="0"/>
              <a:t>Pay close attention to the selection criteria and weightings: Investigators 40%, Project Quality and Innovation 35%, Feasibility 10%, Benefit 15%.</a:t>
            </a:r>
          </a:p>
          <a:p>
            <a:pPr lvl="0"/>
            <a:endParaRPr lang="en-AU" sz="2400" dirty="0" smtClean="0"/>
          </a:p>
          <a:p>
            <a:pPr lvl="0"/>
            <a:r>
              <a:rPr lang="en-AU" sz="2400" dirty="0" smtClean="0"/>
              <a:t>Make contact with your peers, mentors and reviewers – discuss your project them.  </a:t>
            </a:r>
          </a:p>
          <a:p>
            <a:pPr lvl="1"/>
            <a:r>
              <a:rPr lang="en-AU" sz="2400" dirty="0" smtClean="0"/>
              <a:t>Set up times for them to review your proposal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7A0A4-37F0-1340-86CA-F84E6CE4BF2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14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Check cross scheme eligibility</a:t>
            </a:r>
            <a:r>
              <a:rPr lang="en-AU" baseline="0" dirty="0" smtClean="0"/>
              <a:t> and both general and specific funding rule sections.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7A0A4-37F0-1340-86CA-F84E6CE4BF2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175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lvl="0" indent="0" algn="l" defTabSz="812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400" dirty="0" smtClean="0"/>
              <a:t>Part E – Budget Justification – poorly justified budgets</a:t>
            </a:r>
            <a:r>
              <a:rPr lang="en-AU" sz="2400" baseline="0" dirty="0" smtClean="0"/>
              <a:t> are one of the ARCs pet hates.  A good justification can make a big difference when allocating budget percentages (i.e., getting funded for 50% or 90%)</a:t>
            </a:r>
          </a:p>
          <a:p>
            <a:pPr marL="0" marR="0" lvl="0" indent="0" algn="l" defTabSz="812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400" baseline="0" dirty="0" smtClean="0"/>
              <a:t>Part F – don’t copy and paste ROPE sections from previous proposals – the format and questions change even if the CIs don’t!!!</a:t>
            </a:r>
          </a:p>
          <a:p>
            <a:pPr marL="0" marR="0" lvl="0" indent="0" algn="l" defTabSz="812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400" baseline="0" dirty="0" smtClean="0"/>
              <a:t>Part G – include all ARC and non-ARC projects and proposals for all participants</a:t>
            </a:r>
            <a:endParaRPr lang="en-AU" sz="2400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7A0A4-37F0-1340-86CA-F84E6CE4BF2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041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 marL="0" marR="0" lvl="0" indent="0" algn="l" defTabSz="812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400" dirty="0" smtClean="0"/>
              <a:t>4 &amp; 5 Year projects get very closely scrutinised – must be well articulated and justified why the 4</a:t>
            </a:r>
            <a:r>
              <a:rPr lang="en-AU" sz="2400" baseline="30000" dirty="0" smtClean="0"/>
              <a:t>th</a:t>
            </a:r>
            <a:r>
              <a:rPr lang="en-AU" sz="2400" dirty="0" smtClean="0"/>
              <a:t> an 5</a:t>
            </a:r>
            <a:r>
              <a:rPr lang="en-AU" sz="2400" baseline="30000" dirty="0" smtClean="0"/>
              <a:t>th</a:t>
            </a:r>
            <a:r>
              <a:rPr lang="en-AU" sz="2400" dirty="0" smtClean="0"/>
              <a:t> years are essential to achieve the overall outcomes; not just ‘we’ll do more of the same for a longer period’.  </a:t>
            </a:r>
            <a:r>
              <a:rPr lang="en-AU" sz="1100" dirty="0" smtClean="0"/>
              <a:t>(Panel Observations)</a:t>
            </a:r>
          </a:p>
          <a:p>
            <a:pPr marL="719138" lvl="0" indent="-365125">
              <a:buFont typeface="Arial" pitchFamily="34" charset="0"/>
              <a:buChar char="•"/>
            </a:pPr>
            <a:r>
              <a:rPr lang="en-AU" sz="4400" dirty="0" smtClean="0"/>
              <a:t>Especially F12 – ROPE - Details of your career and opportunities for research</a:t>
            </a:r>
          </a:p>
          <a:p>
            <a:pPr marL="719138" lvl="0" indent="-365125"/>
            <a:endParaRPr lang="en-AU" sz="4400" dirty="0" smtClean="0"/>
          </a:p>
          <a:p>
            <a:pPr marL="719138" lvl="0" indent="-365125">
              <a:buFont typeface="Arial" pitchFamily="34" charset="0"/>
              <a:buChar char="•"/>
            </a:pPr>
            <a:r>
              <a:rPr lang="en-AU" sz="4400" dirty="0" smtClean="0"/>
              <a:t>F13 &amp; F14– outputs </a:t>
            </a:r>
          </a:p>
          <a:p>
            <a:pPr lvl="1"/>
            <a:r>
              <a:rPr lang="en-AU" sz="4000" dirty="0" smtClean="0"/>
              <a:t>Formatting and numbering of publications</a:t>
            </a:r>
          </a:p>
          <a:p>
            <a:pPr lvl="1"/>
            <a:r>
              <a:rPr lang="en-AU" sz="4000" dirty="0" smtClean="0"/>
              <a:t>Starring of relevant pubs</a:t>
            </a:r>
          </a:p>
          <a:p>
            <a:pPr lvl="1"/>
            <a:r>
              <a:rPr lang="en-AU" sz="4000" dirty="0" smtClean="0"/>
              <a:t>Do not list ‘submitted’ publications – must be published or ‘in-press’ (include accepted date if ‘in-press’)</a:t>
            </a:r>
          </a:p>
          <a:p>
            <a:pPr lvl="2"/>
            <a:r>
              <a:rPr lang="en-AU" dirty="0" smtClean="0"/>
              <a:t>Can talk about ‘submitted’ elsewhere in the proposal</a:t>
            </a:r>
          </a:p>
          <a:p>
            <a:pPr lvl="2">
              <a:buNone/>
            </a:pPr>
            <a:endParaRPr lang="en-AU" dirty="0" smtClean="0"/>
          </a:p>
          <a:p>
            <a:pPr marL="719138" indent="-365125">
              <a:buFont typeface="Arial" pitchFamily="34" charset="0"/>
              <a:buChar char="•"/>
            </a:pPr>
            <a:r>
              <a:rPr lang="en-AU" sz="4400" dirty="0" smtClean="0"/>
              <a:t>F13 – ARC grants</a:t>
            </a:r>
          </a:p>
          <a:p>
            <a:pPr lvl="1"/>
            <a:r>
              <a:rPr lang="en-AU" sz="4000" dirty="0" smtClean="0"/>
              <a:t>Use the table template and complete as directed</a:t>
            </a:r>
          </a:p>
          <a:p>
            <a:pPr lvl="2"/>
            <a:r>
              <a:rPr lang="en-AU" dirty="0" smtClean="0"/>
              <a:t>If not relevant – include a short explanatory statement as to why it’s not applicable </a:t>
            </a:r>
          </a:p>
          <a:p>
            <a:pPr lvl="2"/>
            <a:r>
              <a:rPr lang="en-AU" dirty="0" smtClean="0"/>
              <a:t>or include a other relevant information </a:t>
            </a:r>
            <a:r>
              <a:rPr lang="en-AU" dirty="0" err="1" smtClean="0"/>
              <a:t>ie</a:t>
            </a:r>
            <a:r>
              <a:rPr lang="en-AU" dirty="0" smtClean="0"/>
              <a:t>. Outputs such as policy advice, professional publications</a:t>
            </a:r>
          </a:p>
          <a:p>
            <a:pPr marL="0" marR="0" lvl="0" indent="0" algn="l" defTabSz="812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100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7A0A4-37F0-1340-86CA-F84E6CE4BF2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42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319" y="1987250"/>
            <a:ext cx="13818950" cy="2292985"/>
          </a:xfrm>
        </p:spPr>
        <p:txBody>
          <a:bodyPr anchor="b"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319" y="4527171"/>
            <a:ext cx="13818950" cy="299123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812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1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2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B-D82B-AB45-8F97-CE8544957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319" y="1987250"/>
            <a:ext cx="13818950" cy="2292985"/>
          </a:xfrm>
        </p:spPr>
        <p:txBody>
          <a:bodyPr anchor="b"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319" y="4527171"/>
            <a:ext cx="13818950" cy="299123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2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1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2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B-D82B-AB45-8F97-CE8544957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B-D82B-AB45-8F97-CE8544957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79" y="2133602"/>
            <a:ext cx="7180435" cy="6034617"/>
          </a:xfrm>
        </p:spPr>
        <p:txBody>
          <a:bodyPr/>
          <a:lstStyle>
            <a:lvl1pPr>
              <a:defRPr sz="43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64274" y="2133602"/>
            <a:ext cx="7180435" cy="6034617"/>
          </a:xfrm>
        </p:spPr>
        <p:txBody>
          <a:bodyPr/>
          <a:lstStyle>
            <a:lvl1pPr>
              <a:defRPr sz="43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B-D82B-AB45-8F97-CE8544957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79" y="2046818"/>
            <a:ext cx="7183258" cy="853017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2810" indent="0">
              <a:buNone/>
              <a:defRPr sz="3600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00" b="1"/>
            </a:lvl4pPr>
            <a:lvl5pPr marL="3251241" indent="0">
              <a:buNone/>
              <a:defRPr sz="2800" b="1"/>
            </a:lvl5pPr>
            <a:lvl6pPr marL="4064051" indent="0">
              <a:buNone/>
              <a:defRPr sz="2800" b="1"/>
            </a:lvl6pPr>
            <a:lvl7pPr marL="4876861" indent="0">
              <a:buNone/>
              <a:defRPr sz="2800" b="1"/>
            </a:lvl7pPr>
            <a:lvl8pPr marL="5689671" indent="0">
              <a:buNone/>
              <a:defRPr sz="2800" b="1"/>
            </a:lvl8pPr>
            <a:lvl9pPr marL="6502481" indent="0">
              <a:buNone/>
              <a:defRPr sz="28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879" y="2899833"/>
            <a:ext cx="7183258" cy="5268384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58631" y="2046818"/>
            <a:ext cx="7186080" cy="853017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2810" indent="0">
              <a:buNone/>
              <a:defRPr sz="3600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00" b="1"/>
            </a:lvl4pPr>
            <a:lvl5pPr marL="3251241" indent="0">
              <a:buNone/>
              <a:defRPr sz="2800" b="1"/>
            </a:lvl5pPr>
            <a:lvl6pPr marL="4064051" indent="0">
              <a:buNone/>
              <a:defRPr sz="2800" b="1"/>
            </a:lvl6pPr>
            <a:lvl7pPr marL="4876861" indent="0">
              <a:buNone/>
              <a:defRPr sz="2800" b="1"/>
            </a:lvl7pPr>
            <a:lvl8pPr marL="5689671" indent="0">
              <a:buNone/>
              <a:defRPr sz="2800" b="1"/>
            </a:lvl8pPr>
            <a:lvl9pPr marL="6502481" indent="0">
              <a:buNone/>
              <a:defRPr sz="28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58631" y="2899833"/>
            <a:ext cx="7186080" cy="5268384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B-D82B-AB45-8F97-CE8544957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B-D82B-AB45-8F97-CE8544957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82" y="364066"/>
            <a:ext cx="5348634" cy="1549401"/>
          </a:xfrm>
        </p:spPr>
        <p:txBody>
          <a:bodyPr anchor="t"/>
          <a:lstStyle>
            <a:lvl1pPr algn="l">
              <a:defRPr sz="3600" b="1"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6265" y="364069"/>
            <a:ext cx="9088443" cy="7804151"/>
          </a:xfrm>
        </p:spPr>
        <p:txBody>
          <a:bodyPr/>
          <a:lstStyle>
            <a:lvl1pPr>
              <a:defRPr sz="4300"/>
            </a:lvl1pPr>
            <a:lvl2pPr>
              <a:defRPr sz="43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82" y="1913469"/>
            <a:ext cx="5348634" cy="6254750"/>
          </a:xfrm>
        </p:spPr>
        <p:txBody>
          <a:bodyPr/>
          <a:lstStyle>
            <a:lvl1pPr marL="0" indent="0">
              <a:buNone/>
              <a:defRPr sz="2500"/>
            </a:lvl1pPr>
            <a:lvl2pPr marL="812810" indent="0">
              <a:buNone/>
              <a:defRPr sz="2100"/>
            </a:lvl2pPr>
            <a:lvl3pPr marL="1625620" indent="0">
              <a:buNone/>
              <a:defRPr sz="1800"/>
            </a:lvl3pPr>
            <a:lvl4pPr marL="2438430" indent="0">
              <a:buNone/>
              <a:defRPr sz="1600"/>
            </a:lvl4pPr>
            <a:lvl5pPr marL="3251241" indent="0">
              <a:buNone/>
              <a:defRPr sz="1600"/>
            </a:lvl5pPr>
            <a:lvl6pPr marL="4064051" indent="0">
              <a:buNone/>
              <a:defRPr sz="1600"/>
            </a:lvl6pPr>
            <a:lvl7pPr marL="4876861" indent="0">
              <a:buNone/>
              <a:defRPr sz="1600"/>
            </a:lvl7pPr>
            <a:lvl8pPr marL="5689671" indent="0">
              <a:buNone/>
              <a:defRPr sz="1600"/>
            </a:lvl8pPr>
            <a:lvl9pPr marL="6502481" indent="0">
              <a:buNone/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B-D82B-AB45-8F97-CE8544957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80" y="6400800"/>
            <a:ext cx="14631829" cy="755652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12880" y="817033"/>
            <a:ext cx="14631829" cy="5486400"/>
          </a:xfrm>
        </p:spPr>
        <p:txBody>
          <a:bodyPr/>
          <a:lstStyle>
            <a:lvl1pPr marL="0" indent="0">
              <a:buNone/>
              <a:defRPr sz="5700"/>
            </a:lvl1pPr>
            <a:lvl2pPr marL="812810" indent="0">
              <a:buNone/>
              <a:defRPr sz="5000"/>
            </a:lvl2pPr>
            <a:lvl3pPr marL="1625620" indent="0">
              <a:buNone/>
              <a:defRPr sz="4300"/>
            </a:lvl3pPr>
            <a:lvl4pPr marL="2438430" indent="0">
              <a:buNone/>
              <a:defRPr sz="3600"/>
            </a:lvl4pPr>
            <a:lvl5pPr marL="3251241" indent="0">
              <a:buNone/>
              <a:defRPr sz="3600"/>
            </a:lvl5pPr>
            <a:lvl6pPr marL="4064051" indent="0">
              <a:buNone/>
              <a:defRPr sz="3600"/>
            </a:lvl6pPr>
            <a:lvl7pPr marL="4876861" indent="0">
              <a:buNone/>
              <a:defRPr sz="3600"/>
            </a:lvl7pPr>
            <a:lvl8pPr marL="5689671" indent="0">
              <a:buNone/>
              <a:defRPr sz="3600"/>
            </a:lvl8pPr>
            <a:lvl9pPr marL="6502481" indent="0">
              <a:buNone/>
              <a:defRPr sz="3600"/>
            </a:lvl9pPr>
          </a:lstStyle>
          <a:p>
            <a:r>
              <a:rPr lang="en-AU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80" y="7156451"/>
            <a:ext cx="14631829" cy="1073150"/>
          </a:xfrm>
        </p:spPr>
        <p:txBody>
          <a:bodyPr/>
          <a:lstStyle>
            <a:lvl1pPr marL="0" indent="0">
              <a:buNone/>
              <a:defRPr sz="2500"/>
            </a:lvl1pPr>
            <a:lvl2pPr marL="812810" indent="0">
              <a:buNone/>
              <a:defRPr sz="2100"/>
            </a:lvl2pPr>
            <a:lvl3pPr marL="1625620" indent="0">
              <a:buNone/>
              <a:defRPr sz="1800"/>
            </a:lvl3pPr>
            <a:lvl4pPr marL="2438430" indent="0">
              <a:buNone/>
              <a:defRPr sz="1600"/>
            </a:lvl4pPr>
            <a:lvl5pPr marL="3251241" indent="0">
              <a:buNone/>
              <a:defRPr sz="1600"/>
            </a:lvl5pPr>
            <a:lvl6pPr marL="4064051" indent="0">
              <a:buNone/>
              <a:defRPr sz="1600"/>
            </a:lvl6pPr>
            <a:lvl7pPr marL="4876861" indent="0">
              <a:buNone/>
              <a:defRPr sz="1600"/>
            </a:lvl7pPr>
            <a:lvl8pPr marL="5689671" indent="0">
              <a:buNone/>
              <a:defRPr sz="1600"/>
            </a:lvl8pPr>
            <a:lvl9pPr marL="6502481" indent="0">
              <a:buNone/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B-D82B-AB45-8F97-CE8544957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319" y="1987250"/>
            <a:ext cx="13818950" cy="2292985"/>
          </a:xfrm>
        </p:spPr>
        <p:txBody>
          <a:bodyPr anchor="b"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319" y="4527171"/>
            <a:ext cx="13818950" cy="299123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2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1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2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79" y="2133602"/>
            <a:ext cx="7180435" cy="6034617"/>
          </a:xfrm>
        </p:spPr>
        <p:txBody>
          <a:bodyPr/>
          <a:lstStyle>
            <a:lvl1pPr>
              <a:defRPr sz="43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64274" y="2133602"/>
            <a:ext cx="7180435" cy="6034617"/>
          </a:xfrm>
        </p:spPr>
        <p:txBody>
          <a:bodyPr/>
          <a:lstStyle>
            <a:lvl1pPr>
              <a:defRPr sz="43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B-D82B-AB45-8F97-CE8544957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79" y="2046818"/>
            <a:ext cx="7183258" cy="853017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2810" indent="0">
              <a:buNone/>
              <a:defRPr sz="3600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00" b="1"/>
            </a:lvl4pPr>
            <a:lvl5pPr marL="3251241" indent="0">
              <a:buNone/>
              <a:defRPr sz="2800" b="1"/>
            </a:lvl5pPr>
            <a:lvl6pPr marL="4064051" indent="0">
              <a:buNone/>
              <a:defRPr sz="2800" b="1"/>
            </a:lvl6pPr>
            <a:lvl7pPr marL="4876861" indent="0">
              <a:buNone/>
              <a:defRPr sz="2800" b="1"/>
            </a:lvl7pPr>
            <a:lvl8pPr marL="5689671" indent="0">
              <a:buNone/>
              <a:defRPr sz="2800" b="1"/>
            </a:lvl8pPr>
            <a:lvl9pPr marL="6502481" indent="0">
              <a:buNone/>
              <a:defRPr sz="28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879" y="2899833"/>
            <a:ext cx="7183258" cy="5268384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58631" y="2046818"/>
            <a:ext cx="7186080" cy="853017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2810" indent="0">
              <a:buNone/>
              <a:defRPr sz="3600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00" b="1"/>
            </a:lvl4pPr>
            <a:lvl5pPr marL="3251241" indent="0">
              <a:buNone/>
              <a:defRPr sz="2800" b="1"/>
            </a:lvl5pPr>
            <a:lvl6pPr marL="4064051" indent="0">
              <a:buNone/>
              <a:defRPr sz="2800" b="1"/>
            </a:lvl6pPr>
            <a:lvl7pPr marL="4876861" indent="0">
              <a:buNone/>
              <a:defRPr sz="2800" b="1"/>
            </a:lvl7pPr>
            <a:lvl8pPr marL="5689671" indent="0">
              <a:buNone/>
              <a:defRPr sz="2800" b="1"/>
            </a:lvl8pPr>
            <a:lvl9pPr marL="6502481" indent="0">
              <a:buNone/>
              <a:defRPr sz="28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58631" y="2899833"/>
            <a:ext cx="7186080" cy="5268384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82" y="364066"/>
            <a:ext cx="5348634" cy="1549401"/>
          </a:xfrm>
        </p:spPr>
        <p:txBody>
          <a:bodyPr anchor="t"/>
          <a:lstStyle>
            <a:lvl1pPr algn="l">
              <a:defRPr sz="3600" b="1"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6265" y="364069"/>
            <a:ext cx="9088443" cy="7804151"/>
          </a:xfrm>
        </p:spPr>
        <p:txBody>
          <a:bodyPr/>
          <a:lstStyle>
            <a:lvl1pPr>
              <a:defRPr sz="4300"/>
            </a:lvl1pPr>
            <a:lvl2pPr>
              <a:defRPr sz="43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82" y="1913469"/>
            <a:ext cx="5348634" cy="6254750"/>
          </a:xfrm>
        </p:spPr>
        <p:txBody>
          <a:bodyPr/>
          <a:lstStyle>
            <a:lvl1pPr marL="0" indent="0">
              <a:buNone/>
              <a:defRPr sz="2500"/>
            </a:lvl1pPr>
            <a:lvl2pPr marL="812810" indent="0">
              <a:buNone/>
              <a:defRPr sz="2100"/>
            </a:lvl2pPr>
            <a:lvl3pPr marL="1625620" indent="0">
              <a:buNone/>
              <a:defRPr sz="1800"/>
            </a:lvl3pPr>
            <a:lvl4pPr marL="2438430" indent="0">
              <a:buNone/>
              <a:defRPr sz="1600"/>
            </a:lvl4pPr>
            <a:lvl5pPr marL="3251241" indent="0">
              <a:buNone/>
              <a:defRPr sz="1600"/>
            </a:lvl5pPr>
            <a:lvl6pPr marL="4064051" indent="0">
              <a:buNone/>
              <a:defRPr sz="1600"/>
            </a:lvl6pPr>
            <a:lvl7pPr marL="4876861" indent="0">
              <a:buNone/>
              <a:defRPr sz="1600"/>
            </a:lvl7pPr>
            <a:lvl8pPr marL="5689671" indent="0">
              <a:buNone/>
              <a:defRPr sz="1600"/>
            </a:lvl8pPr>
            <a:lvl9pPr marL="6502481" indent="0">
              <a:buNone/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80" y="6400800"/>
            <a:ext cx="14631829" cy="755652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12880" y="817033"/>
            <a:ext cx="14631829" cy="5486400"/>
          </a:xfrm>
        </p:spPr>
        <p:txBody>
          <a:bodyPr/>
          <a:lstStyle>
            <a:lvl1pPr marL="0" indent="0">
              <a:buNone/>
              <a:defRPr sz="5700"/>
            </a:lvl1pPr>
            <a:lvl2pPr marL="812810" indent="0">
              <a:buNone/>
              <a:defRPr sz="5000"/>
            </a:lvl2pPr>
            <a:lvl3pPr marL="1625620" indent="0">
              <a:buNone/>
              <a:defRPr sz="4300"/>
            </a:lvl3pPr>
            <a:lvl4pPr marL="2438430" indent="0">
              <a:buNone/>
              <a:defRPr sz="3600"/>
            </a:lvl4pPr>
            <a:lvl5pPr marL="3251241" indent="0">
              <a:buNone/>
              <a:defRPr sz="3600"/>
            </a:lvl5pPr>
            <a:lvl6pPr marL="4064051" indent="0">
              <a:buNone/>
              <a:defRPr sz="3600"/>
            </a:lvl6pPr>
            <a:lvl7pPr marL="4876861" indent="0">
              <a:buNone/>
              <a:defRPr sz="3600"/>
            </a:lvl7pPr>
            <a:lvl8pPr marL="5689671" indent="0">
              <a:buNone/>
              <a:defRPr sz="3600"/>
            </a:lvl8pPr>
            <a:lvl9pPr marL="6502481" indent="0">
              <a:buNone/>
              <a:defRPr sz="3600"/>
            </a:lvl9pPr>
          </a:lstStyle>
          <a:p>
            <a:r>
              <a:rPr lang="en-AU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80" y="7156451"/>
            <a:ext cx="14631829" cy="1073150"/>
          </a:xfrm>
        </p:spPr>
        <p:txBody>
          <a:bodyPr/>
          <a:lstStyle>
            <a:lvl1pPr marL="0" indent="0">
              <a:buNone/>
              <a:defRPr sz="2500"/>
            </a:lvl1pPr>
            <a:lvl2pPr marL="812810" indent="0">
              <a:buNone/>
              <a:defRPr sz="2100"/>
            </a:lvl2pPr>
            <a:lvl3pPr marL="1625620" indent="0">
              <a:buNone/>
              <a:defRPr sz="1800"/>
            </a:lvl3pPr>
            <a:lvl4pPr marL="2438430" indent="0">
              <a:buNone/>
              <a:defRPr sz="1600"/>
            </a:lvl4pPr>
            <a:lvl5pPr marL="3251241" indent="0">
              <a:buNone/>
              <a:defRPr sz="1600"/>
            </a:lvl5pPr>
            <a:lvl6pPr marL="4064051" indent="0">
              <a:buNone/>
              <a:defRPr sz="1600"/>
            </a:lvl6pPr>
            <a:lvl7pPr marL="4876861" indent="0">
              <a:buNone/>
              <a:defRPr sz="1600"/>
            </a:lvl7pPr>
            <a:lvl8pPr marL="5689671" indent="0">
              <a:buNone/>
              <a:defRPr sz="1600"/>
            </a:lvl8pPr>
            <a:lvl9pPr marL="6502481" indent="0">
              <a:buNone/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319" y="2840568"/>
            <a:ext cx="13818950" cy="1960034"/>
          </a:xfrm>
        </p:spPr>
        <p:txBody>
          <a:bodyPr anchor="b"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319" y="4955822"/>
            <a:ext cx="13818950" cy="256257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2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1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2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A965-BE18-DA4B-B9B1-3D3097AE7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A965-BE18-DA4B-B9B1-3D3097AE7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79" y="2133602"/>
            <a:ext cx="7180435" cy="6034617"/>
          </a:xfrm>
        </p:spPr>
        <p:txBody>
          <a:bodyPr/>
          <a:lstStyle>
            <a:lvl1pPr>
              <a:defRPr sz="43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64274" y="2133602"/>
            <a:ext cx="7180435" cy="6034617"/>
          </a:xfrm>
        </p:spPr>
        <p:txBody>
          <a:bodyPr/>
          <a:lstStyle>
            <a:lvl1pPr marL="0" indent="0">
              <a:defRPr sz="43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A965-BE18-DA4B-B9B1-3D3097AE7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79" y="2046818"/>
            <a:ext cx="7183258" cy="853017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2810" indent="0">
              <a:buNone/>
              <a:defRPr sz="3600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00" b="1"/>
            </a:lvl4pPr>
            <a:lvl5pPr marL="3251241" indent="0">
              <a:buNone/>
              <a:defRPr sz="2800" b="1"/>
            </a:lvl5pPr>
            <a:lvl6pPr marL="4064051" indent="0">
              <a:buNone/>
              <a:defRPr sz="2800" b="1"/>
            </a:lvl6pPr>
            <a:lvl7pPr marL="4876861" indent="0">
              <a:buNone/>
              <a:defRPr sz="2800" b="1"/>
            </a:lvl7pPr>
            <a:lvl8pPr marL="5689671" indent="0">
              <a:buNone/>
              <a:defRPr sz="2800" b="1"/>
            </a:lvl8pPr>
            <a:lvl9pPr marL="6502481" indent="0">
              <a:buNone/>
              <a:defRPr sz="28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879" y="2899833"/>
            <a:ext cx="7183258" cy="5268384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58631" y="2046818"/>
            <a:ext cx="7186080" cy="853017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2810" indent="0">
              <a:buNone/>
              <a:defRPr sz="3600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00" b="1"/>
            </a:lvl4pPr>
            <a:lvl5pPr marL="3251241" indent="0">
              <a:buNone/>
              <a:defRPr sz="2800" b="1"/>
            </a:lvl5pPr>
            <a:lvl6pPr marL="4064051" indent="0">
              <a:buNone/>
              <a:defRPr sz="2800" b="1"/>
            </a:lvl6pPr>
            <a:lvl7pPr marL="4876861" indent="0">
              <a:buNone/>
              <a:defRPr sz="2800" b="1"/>
            </a:lvl7pPr>
            <a:lvl8pPr marL="5689671" indent="0">
              <a:buNone/>
              <a:defRPr sz="2800" b="1"/>
            </a:lvl8pPr>
            <a:lvl9pPr marL="6502481" indent="0">
              <a:buNone/>
              <a:defRPr sz="28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58631" y="2899833"/>
            <a:ext cx="7186080" cy="5268384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A965-BE18-DA4B-B9B1-3D3097AE7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A965-BE18-DA4B-B9B1-3D3097AE7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82" y="364066"/>
            <a:ext cx="5348634" cy="1549401"/>
          </a:xfrm>
        </p:spPr>
        <p:txBody>
          <a:bodyPr anchor="t"/>
          <a:lstStyle>
            <a:lvl1pPr algn="l">
              <a:defRPr sz="3600" b="1"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6265" y="364068"/>
            <a:ext cx="9088443" cy="7583310"/>
          </a:xfrm>
        </p:spPr>
        <p:txBody>
          <a:bodyPr/>
          <a:lstStyle>
            <a:lvl1pPr>
              <a:defRPr sz="4300"/>
            </a:lvl1pPr>
            <a:lvl2pPr>
              <a:defRPr sz="43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82" y="1913469"/>
            <a:ext cx="5348634" cy="6254750"/>
          </a:xfrm>
        </p:spPr>
        <p:txBody>
          <a:bodyPr/>
          <a:lstStyle>
            <a:lvl1pPr marL="0" indent="0">
              <a:buNone/>
              <a:defRPr sz="2500"/>
            </a:lvl1pPr>
            <a:lvl2pPr marL="812810" indent="0">
              <a:buNone/>
              <a:defRPr sz="2100"/>
            </a:lvl2pPr>
            <a:lvl3pPr marL="1625620" indent="0">
              <a:buNone/>
              <a:defRPr sz="1800"/>
            </a:lvl3pPr>
            <a:lvl4pPr marL="2438430" indent="0">
              <a:buNone/>
              <a:defRPr sz="1600"/>
            </a:lvl4pPr>
            <a:lvl5pPr marL="3251241" indent="0">
              <a:buNone/>
              <a:defRPr sz="1600"/>
            </a:lvl5pPr>
            <a:lvl6pPr marL="4064051" indent="0">
              <a:buNone/>
              <a:defRPr sz="1600"/>
            </a:lvl6pPr>
            <a:lvl7pPr marL="4876861" indent="0">
              <a:buNone/>
              <a:defRPr sz="1600"/>
            </a:lvl7pPr>
            <a:lvl8pPr marL="5689671" indent="0">
              <a:buNone/>
              <a:defRPr sz="1600"/>
            </a:lvl8pPr>
            <a:lvl9pPr marL="6502481" indent="0">
              <a:buNone/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A965-BE18-DA4B-B9B1-3D3097AE7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B-D82B-AB45-8F97-CE8544957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80" y="6400800"/>
            <a:ext cx="14797413" cy="755652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12880" y="817033"/>
            <a:ext cx="14797415" cy="5486400"/>
          </a:xfrm>
        </p:spPr>
        <p:txBody>
          <a:bodyPr/>
          <a:lstStyle>
            <a:lvl1pPr marL="0" indent="0">
              <a:buNone/>
              <a:defRPr sz="5700"/>
            </a:lvl1pPr>
            <a:lvl2pPr marL="812810" indent="0">
              <a:buNone/>
              <a:defRPr sz="5000"/>
            </a:lvl2pPr>
            <a:lvl3pPr marL="1625620" indent="0">
              <a:buNone/>
              <a:defRPr sz="4300"/>
            </a:lvl3pPr>
            <a:lvl4pPr marL="2438430" indent="0">
              <a:buNone/>
              <a:defRPr sz="3600"/>
            </a:lvl4pPr>
            <a:lvl5pPr marL="3251241" indent="0">
              <a:buNone/>
              <a:defRPr sz="3600"/>
            </a:lvl5pPr>
            <a:lvl6pPr marL="4064051" indent="0">
              <a:buNone/>
              <a:defRPr sz="3600"/>
            </a:lvl6pPr>
            <a:lvl7pPr marL="4876861" indent="0">
              <a:buNone/>
              <a:defRPr sz="3600"/>
            </a:lvl7pPr>
            <a:lvl8pPr marL="5689671" indent="0">
              <a:buNone/>
              <a:defRPr sz="3600"/>
            </a:lvl8pPr>
            <a:lvl9pPr marL="6502481" indent="0">
              <a:buNone/>
              <a:defRPr sz="3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80" y="7156452"/>
            <a:ext cx="14797413" cy="824793"/>
          </a:xfrm>
        </p:spPr>
        <p:txBody>
          <a:bodyPr/>
          <a:lstStyle>
            <a:lvl1pPr marL="0" indent="0">
              <a:buNone/>
              <a:defRPr sz="2500"/>
            </a:lvl1pPr>
            <a:lvl2pPr marL="812810" indent="0">
              <a:buNone/>
              <a:defRPr sz="2100"/>
            </a:lvl2pPr>
            <a:lvl3pPr marL="1625620" indent="0">
              <a:buNone/>
              <a:defRPr sz="1800"/>
            </a:lvl3pPr>
            <a:lvl4pPr marL="2438430" indent="0">
              <a:buNone/>
              <a:defRPr sz="1600"/>
            </a:lvl4pPr>
            <a:lvl5pPr marL="3251241" indent="0">
              <a:buNone/>
              <a:defRPr sz="1600"/>
            </a:lvl5pPr>
            <a:lvl6pPr marL="4064051" indent="0">
              <a:buNone/>
              <a:defRPr sz="1600"/>
            </a:lvl6pPr>
            <a:lvl7pPr marL="4876861" indent="0">
              <a:buNone/>
              <a:defRPr sz="1600"/>
            </a:lvl7pPr>
            <a:lvl8pPr marL="5689671" indent="0">
              <a:buNone/>
              <a:defRPr sz="1600"/>
            </a:lvl8pPr>
            <a:lvl9pPr marL="6502481" indent="0">
              <a:buNone/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A965-BE18-DA4B-B9B1-3D3097AE7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319" y="1987250"/>
            <a:ext cx="13818950" cy="2292985"/>
          </a:xfrm>
        </p:spPr>
        <p:txBody>
          <a:bodyPr anchor="b"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319" y="4527171"/>
            <a:ext cx="13818950" cy="2991230"/>
          </a:xfrm>
        </p:spPr>
        <p:txBody>
          <a:bodyPr/>
          <a:lstStyle>
            <a:lvl1pPr marL="0" indent="0" algn="l">
              <a:buNone/>
              <a:defRPr>
                <a:solidFill>
                  <a:srgbClr val="777877"/>
                </a:solidFill>
              </a:defRPr>
            </a:lvl1pPr>
            <a:lvl2pPr marL="812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1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2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80" y="1151469"/>
            <a:ext cx="14631829" cy="5554132"/>
          </a:xfrm>
        </p:spPr>
        <p:txBody>
          <a:bodyPr anchor="ctr"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319" y="1987250"/>
            <a:ext cx="13818950" cy="2292985"/>
          </a:xfrm>
        </p:spPr>
        <p:txBody>
          <a:bodyPr anchor="b"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319" y="4527171"/>
            <a:ext cx="13818950" cy="2991230"/>
          </a:xfrm>
        </p:spPr>
        <p:txBody>
          <a:bodyPr/>
          <a:lstStyle>
            <a:lvl1pPr marL="0" indent="0" algn="l">
              <a:buNone/>
              <a:defRPr>
                <a:solidFill>
                  <a:srgbClr val="777877"/>
                </a:solidFill>
              </a:defRPr>
            </a:lvl1pPr>
            <a:lvl2pPr marL="812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1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2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B-D82B-AB45-8F97-CE8544957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B-D82B-AB45-8F97-CE8544957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B-D82B-AB45-8F97-CE8544957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80" y="2269065"/>
            <a:ext cx="14631829" cy="1524000"/>
          </a:xfrm>
          <a:prstGeom prst="rect">
            <a:avLst/>
          </a:prstGeom>
        </p:spPr>
        <p:txBody>
          <a:bodyPr vert="horz" lIns="162562" tIns="81281" rIns="162562" bIns="81281" rtlCol="0" anchor="b">
            <a:norm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80" y="3973691"/>
            <a:ext cx="14631829" cy="3375378"/>
          </a:xfrm>
          <a:prstGeom prst="rect">
            <a:avLst/>
          </a:prstGeom>
        </p:spPr>
        <p:txBody>
          <a:bodyPr vert="horz" lIns="162562" tIns="81281" rIns="162562" bIns="81281" rtlCol="0">
            <a:norm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12880" y="440267"/>
            <a:ext cx="14631829" cy="656590"/>
          </a:xfrm>
          <a:prstGeom prst="rect">
            <a:avLst/>
          </a:prstGeom>
          <a:noFill/>
        </p:spPr>
        <p:txBody>
          <a:bodyPr wrap="square" lIns="162562" tIns="81281" rIns="162562" bIns="81281" rtlCol="0">
            <a:spAutoFit/>
          </a:bodyPr>
          <a:lstStyle/>
          <a:p>
            <a:pPr algn="r"/>
            <a:r>
              <a:rPr lang="en-US" dirty="0">
                <a:solidFill>
                  <a:schemeClr val="tx2"/>
                </a:solidFill>
              </a:rPr>
              <a:t>Research Services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80" y="8298742"/>
            <a:ext cx="6277235" cy="303390"/>
          </a:xfrm>
          <a:prstGeom prst="rect">
            <a:avLst/>
          </a:prstGeom>
        </p:spPr>
        <p:txBody>
          <a:bodyPr vert="horz" lIns="162562" tIns="81281" rIns="162562" bIns="81281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01890" y="8298742"/>
            <a:ext cx="1655865" cy="303390"/>
          </a:xfrm>
          <a:prstGeom prst="rect">
            <a:avLst/>
          </a:prstGeom>
        </p:spPr>
        <p:txBody>
          <a:bodyPr vert="horz" lIns="162562" tIns="81281" rIns="162562" bIns="81281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4E19B-D82B-AB45-8F97-CE85449579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hf hdr="0" ftr="0" dt="0"/>
  <p:txStyles>
    <p:titleStyle>
      <a:lvl1pPr algn="l" defTabSz="812810" rtl="0" eaLnBrk="1" latinLnBrk="0" hangingPunct="1">
        <a:spcBef>
          <a:spcPct val="0"/>
        </a:spcBef>
        <a:buNone/>
        <a:defRPr sz="64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0" indent="0" algn="l" defTabSz="812810" rtl="0" eaLnBrk="1" latinLnBrk="0" hangingPunct="1">
        <a:spcBef>
          <a:spcPts val="889"/>
        </a:spcBef>
        <a:buFont typeface="Arial"/>
        <a:buNone/>
        <a:defRPr sz="4300" kern="1200">
          <a:solidFill>
            <a:schemeClr val="bg1"/>
          </a:solidFill>
          <a:latin typeface="+mn-lt"/>
          <a:ea typeface="+mn-ea"/>
          <a:cs typeface="+mn-cs"/>
        </a:defRPr>
      </a:lvl1pPr>
      <a:lvl2pPr marL="1320817" indent="-508006" algn="l" defTabSz="812810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bg1"/>
          </a:solidFill>
          <a:latin typeface="+mn-lt"/>
          <a:ea typeface="+mn-ea"/>
          <a:cs typeface="+mn-cs"/>
        </a:defRPr>
      </a:lvl2pPr>
      <a:lvl3pPr marL="2032025" indent="-406405" algn="l" defTabSz="812810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3pPr>
      <a:lvl4pPr marL="2844836" indent="-406405" algn="l" defTabSz="812810" rtl="0" eaLnBrk="1" latinLnBrk="0" hangingPunct="1">
        <a:spcBef>
          <a:spcPct val="20000"/>
        </a:spcBef>
        <a:buClr>
          <a:schemeClr val="bg1"/>
        </a:buClr>
        <a:buFont typeface="Lucida Grande"/>
        <a:buChar char="&gt;"/>
        <a:defRPr sz="3600" kern="1200">
          <a:solidFill>
            <a:schemeClr val="bg1"/>
          </a:solidFill>
          <a:latin typeface="+mn-lt"/>
          <a:ea typeface="+mn-ea"/>
          <a:cs typeface="+mn-cs"/>
        </a:defRPr>
      </a:lvl4pPr>
      <a:lvl5pPr marL="3657646" indent="-406405" algn="l" defTabSz="812810" rtl="0" eaLnBrk="1" latinLnBrk="0" hangingPunct="1">
        <a:spcBef>
          <a:spcPct val="20000"/>
        </a:spcBef>
        <a:buFont typeface="Arial"/>
        <a:buChar char="»"/>
        <a:defRPr sz="3600" kern="1200">
          <a:solidFill>
            <a:schemeClr val="bg1"/>
          </a:solidFill>
          <a:latin typeface="+mn-lt"/>
          <a:ea typeface="+mn-ea"/>
          <a:cs typeface="+mn-cs"/>
        </a:defRPr>
      </a:lvl5pPr>
      <a:lvl6pPr marL="4470456" indent="-406405" algn="l" defTabSz="812810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283266" indent="-406405" algn="l" defTabSz="812810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096076" indent="-406405" algn="l" defTabSz="812810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886" indent="-406405" algn="l" defTabSz="812810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810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620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430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241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4051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861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671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481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80" y="2269065"/>
            <a:ext cx="14631829" cy="1524000"/>
          </a:xfrm>
          <a:prstGeom prst="rect">
            <a:avLst/>
          </a:prstGeom>
        </p:spPr>
        <p:txBody>
          <a:bodyPr vert="horz" lIns="162562" tIns="81281" rIns="162562" bIns="81281" rtlCol="0" anchor="b">
            <a:norm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80" y="3973691"/>
            <a:ext cx="14631829" cy="3375378"/>
          </a:xfrm>
          <a:prstGeom prst="rect">
            <a:avLst/>
          </a:prstGeom>
        </p:spPr>
        <p:txBody>
          <a:bodyPr vert="horz" lIns="162562" tIns="81281" rIns="162562" bIns="81281" rtlCol="0">
            <a:norm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12880" y="440267"/>
            <a:ext cx="14631829" cy="656590"/>
          </a:xfrm>
          <a:prstGeom prst="rect">
            <a:avLst/>
          </a:prstGeom>
          <a:noFill/>
        </p:spPr>
        <p:txBody>
          <a:bodyPr wrap="square" lIns="162562" tIns="81281" rIns="162562" bIns="81281" rtlCol="0">
            <a:spAutoFit/>
          </a:bodyPr>
          <a:lstStyle/>
          <a:p>
            <a:pPr algn="r"/>
            <a:r>
              <a:rPr lang="en-US" dirty="0">
                <a:solidFill>
                  <a:srgbClr val="004A8D"/>
                </a:solidFill>
              </a:rPr>
              <a:t>Faculty,</a:t>
            </a:r>
            <a:r>
              <a:rPr lang="en-US" baseline="0" dirty="0">
                <a:solidFill>
                  <a:srgbClr val="004A8D"/>
                </a:solidFill>
              </a:rPr>
              <a:t> school or centre title here</a:t>
            </a:r>
            <a:endParaRPr lang="en-US" dirty="0">
              <a:solidFill>
                <a:srgbClr val="004A8D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hf hdr="0" ftr="0" dt="0"/>
  <p:txStyles>
    <p:titleStyle>
      <a:lvl1pPr algn="l" defTabSz="812810" rtl="0" eaLnBrk="1" latinLnBrk="0" hangingPunct="1">
        <a:spcBef>
          <a:spcPct val="0"/>
        </a:spcBef>
        <a:buNone/>
        <a:defRPr sz="6400" b="1" kern="1200">
          <a:solidFill>
            <a:srgbClr val="004A8D"/>
          </a:solidFill>
          <a:latin typeface="+mj-lt"/>
          <a:ea typeface="+mj-ea"/>
          <a:cs typeface="+mj-cs"/>
        </a:defRPr>
      </a:lvl1pPr>
    </p:titleStyle>
    <p:bodyStyle>
      <a:lvl1pPr marL="0" indent="0" algn="l" defTabSz="812810" rtl="0" eaLnBrk="1" latinLnBrk="0" hangingPunct="1">
        <a:spcBef>
          <a:spcPts val="889"/>
        </a:spcBef>
        <a:buFont typeface="Arial"/>
        <a:buNone/>
        <a:defRPr sz="43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1320817" indent="-508006" algn="l" defTabSz="812810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2032025" indent="-406405" algn="l" defTabSz="812810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2844836" indent="-406405" algn="l" defTabSz="812810" rtl="0" eaLnBrk="1" latinLnBrk="0" hangingPunct="1">
        <a:spcBef>
          <a:spcPct val="20000"/>
        </a:spcBef>
        <a:buClr>
          <a:schemeClr val="bg1"/>
        </a:buClr>
        <a:buFont typeface="Lucida Grande"/>
        <a:buChar char="&gt;"/>
        <a:defRPr sz="3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3657646" indent="-406405" algn="l" defTabSz="812810" rtl="0" eaLnBrk="1" latinLnBrk="0" hangingPunct="1">
        <a:spcBef>
          <a:spcPct val="20000"/>
        </a:spcBef>
        <a:buFont typeface="Arial"/>
        <a:buChar char="»"/>
        <a:defRPr sz="3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4470456" indent="-406405" algn="l" defTabSz="812810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283266" indent="-406405" algn="l" defTabSz="812810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096076" indent="-406405" algn="l" defTabSz="812810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886" indent="-406405" algn="l" defTabSz="812810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810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620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430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241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4051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861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671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481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80" y="2269065"/>
            <a:ext cx="14631829" cy="1524000"/>
          </a:xfrm>
          <a:prstGeom prst="rect">
            <a:avLst/>
          </a:prstGeom>
        </p:spPr>
        <p:txBody>
          <a:bodyPr vert="horz" lIns="162562" tIns="81281" rIns="162562" bIns="81281" rtlCol="0" anchor="b">
            <a:norm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80" y="3973691"/>
            <a:ext cx="14631829" cy="3375378"/>
          </a:xfrm>
          <a:prstGeom prst="rect">
            <a:avLst/>
          </a:prstGeom>
        </p:spPr>
        <p:txBody>
          <a:bodyPr vert="horz" lIns="162562" tIns="81281" rIns="162562" bIns="81281" rtlCol="0">
            <a:norm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12880" y="440267"/>
            <a:ext cx="14631829" cy="656590"/>
          </a:xfrm>
          <a:prstGeom prst="rect">
            <a:avLst/>
          </a:prstGeom>
          <a:noFill/>
        </p:spPr>
        <p:txBody>
          <a:bodyPr wrap="square" lIns="162562" tIns="81281" rIns="162562" bIns="81281" rtlCol="0">
            <a:spAutoFit/>
          </a:bodyPr>
          <a:lstStyle/>
          <a:p>
            <a:pPr algn="r"/>
            <a:r>
              <a:rPr lang="en-US" dirty="0">
                <a:solidFill>
                  <a:srgbClr val="004A8D"/>
                </a:solidFill>
              </a:rPr>
              <a:t>Faculty,</a:t>
            </a:r>
            <a:r>
              <a:rPr lang="en-US" baseline="0" dirty="0">
                <a:solidFill>
                  <a:srgbClr val="004A8D"/>
                </a:solidFill>
              </a:rPr>
              <a:t> school or centre title here</a:t>
            </a:r>
            <a:endParaRPr lang="en-US" dirty="0">
              <a:solidFill>
                <a:srgbClr val="004A8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80" y="8298742"/>
            <a:ext cx="6277235" cy="303390"/>
          </a:xfrm>
          <a:prstGeom prst="rect">
            <a:avLst/>
          </a:prstGeom>
        </p:spPr>
        <p:txBody>
          <a:bodyPr vert="horz" lIns="162562" tIns="81281" rIns="162562" bIns="81281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01890" y="8298742"/>
            <a:ext cx="1655865" cy="303390"/>
          </a:xfrm>
          <a:prstGeom prst="rect">
            <a:avLst/>
          </a:prstGeom>
        </p:spPr>
        <p:txBody>
          <a:bodyPr vert="horz" lIns="162562" tIns="81281" rIns="162562" bIns="81281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4E19B-D82B-AB45-8F97-CE85449579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hf hdr="0" ftr="0" dt="0"/>
  <p:txStyles>
    <p:titleStyle>
      <a:lvl1pPr algn="l" defTabSz="812810" rtl="0" eaLnBrk="1" latinLnBrk="0" hangingPunct="1">
        <a:spcBef>
          <a:spcPct val="0"/>
        </a:spcBef>
        <a:buNone/>
        <a:defRPr sz="6400" b="1" kern="1200">
          <a:solidFill>
            <a:srgbClr val="004A8D"/>
          </a:solidFill>
          <a:latin typeface="+mj-lt"/>
          <a:ea typeface="+mj-ea"/>
          <a:cs typeface="+mj-cs"/>
        </a:defRPr>
      </a:lvl1pPr>
    </p:titleStyle>
    <p:bodyStyle>
      <a:lvl1pPr marL="0" indent="0" algn="l" defTabSz="812810" rtl="0" eaLnBrk="1" latinLnBrk="0" hangingPunct="1">
        <a:spcBef>
          <a:spcPts val="889"/>
        </a:spcBef>
        <a:buFont typeface="Arial"/>
        <a:buNone/>
        <a:defRPr sz="43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1320817" indent="-508006" algn="l" defTabSz="812810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2032025" indent="-406405" algn="l" defTabSz="812810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2844836" indent="-406405" algn="l" defTabSz="812810" rtl="0" eaLnBrk="1" latinLnBrk="0" hangingPunct="1">
        <a:spcBef>
          <a:spcPct val="20000"/>
        </a:spcBef>
        <a:buClr>
          <a:schemeClr val="bg1"/>
        </a:buClr>
        <a:buFont typeface="Lucida Grande"/>
        <a:buChar char="&gt;"/>
        <a:defRPr sz="3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3657646" indent="-406405" algn="l" defTabSz="812810" rtl="0" eaLnBrk="1" latinLnBrk="0" hangingPunct="1">
        <a:spcBef>
          <a:spcPct val="20000"/>
        </a:spcBef>
        <a:buFont typeface="Arial"/>
        <a:buChar char="»"/>
        <a:defRPr sz="3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4470456" indent="-406405" algn="l" defTabSz="812810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283266" indent="-406405" algn="l" defTabSz="812810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096076" indent="-406405" algn="l" defTabSz="812810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886" indent="-406405" algn="l" defTabSz="812810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810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620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430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241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4051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861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671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481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80" y="366185"/>
            <a:ext cx="14631829" cy="1524000"/>
          </a:xfrm>
          <a:prstGeom prst="rect">
            <a:avLst/>
          </a:prstGeom>
        </p:spPr>
        <p:txBody>
          <a:bodyPr vert="horz" lIns="162562" tIns="81281" rIns="162562" bIns="81281" rtlCol="0" anchor="t">
            <a:norm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80" y="2133602"/>
            <a:ext cx="14631829" cy="6034617"/>
          </a:xfrm>
          <a:prstGeom prst="rect">
            <a:avLst/>
          </a:prstGeom>
        </p:spPr>
        <p:txBody>
          <a:bodyPr vert="horz" lIns="162562" tIns="81281" rIns="162562" bIns="81281" rtlCol="0">
            <a:norm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79" y="8658579"/>
            <a:ext cx="9890033" cy="303390"/>
          </a:xfrm>
          <a:prstGeom prst="rect">
            <a:avLst/>
          </a:prstGeom>
        </p:spPr>
        <p:txBody>
          <a:bodyPr vert="horz" lIns="162562" tIns="81281" rIns="162562" bIns="81281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51272" y="8658579"/>
            <a:ext cx="3793437" cy="303390"/>
          </a:xfrm>
          <a:prstGeom prst="rect">
            <a:avLst/>
          </a:prstGeom>
        </p:spPr>
        <p:txBody>
          <a:bodyPr vert="horz" lIns="162562" tIns="81281" rIns="162562" bIns="81281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4E19B-D82B-AB45-8F97-CE85449579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</p:sldLayoutIdLst>
  <p:hf hdr="0" ftr="0" dt="0"/>
  <p:txStyles>
    <p:titleStyle>
      <a:lvl1pPr algn="l" defTabSz="812810" rtl="0" eaLnBrk="1" latinLnBrk="0" hangingPunct="1">
        <a:spcBef>
          <a:spcPct val="0"/>
        </a:spcBef>
        <a:buNone/>
        <a:defRPr sz="6400" b="1" kern="1200">
          <a:solidFill>
            <a:srgbClr val="004A8D"/>
          </a:solidFill>
          <a:latin typeface="+mj-lt"/>
          <a:ea typeface="+mj-ea"/>
          <a:cs typeface="+mj-cs"/>
        </a:defRPr>
      </a:lvl1pPr>
    </p:titleStyle>
    <p:bodyStyle>
      <a:lvl1pPr marL="0" indent="0" algn="l" defTabSz="812810" rtl="0" eaLnBrk="1" latinLnBrk="0" hangingPunct="1">
        <a:spcBef>
          <a:spcPts val="889"/>
        </a:spcBef>
        <a:buFont typeface="Arial"/>
        <a:buNone/>
        <a:defRPr sz="4300" kern="1200">
          <a:solidFill>
            <a:srgbClr val="004A8D"/>
          </a:solidFill>
          <a:latin typeface="+mn-lt"/>
          <a:ea typeface="+mn-ea"/>
          <a:cs typeface="+mn-cs"/>
        </a:defRPr>
      </a:lvl1pPr>
      <a:lvl2pPr marL="1320817" indent="-508006" algn="l" defTabSz="812810" rtl="0" eaLnBrk="1" latinLnBrk="0" hangingPunct="1">
        <a:spcBef>
          <a:spcPct val="20000"/>
        </a:spcBef>
        <a:buFont typeface="Arial"/>
        <a:buChar char="•"/>
        <a:defRPr sz="4300" kern="1200">
          <a:solidFill>
            <a:srgbClr val="004A8D"/>
          </a:solidFill>
          <a:latin typeface="+mn-lt"/>
          <a:ea typeface="+mn-ea"/>
          <a:cs typeface="+mn-cs"/>
        </a:defRPr>
      </a:lvl2pPr>
      <a:lvl3pPr marL="2032025" indent="-406405" algn="l" defTabSz="812810" rtl="0" eaLnBrk="1" latinLnBrk="0" hangingPunct="1">
        <a:spcBef>
          <a:spcPct val="20000"/>
        </a:spcBef>
        <a:buFont typeface="Arial"/>
        <a:buChar char="•"/>
        <a:defRPr sz="3600" kern="1200">
          <a:solidFill>
            <a:srgbClr val="777877"/>
          </a:solidFill>
          <a:latin typeface="+mn-lt"/>
          <a:ea typeface="+mn-ea"/>
          <a:cs typeface="+mn-cs"/>
        </a:defRPr>
      </a:lvl3pPr>
      <a:lvl4pPr marL="2844836" indent="-406405" algn="l" defTabSz="812810" rtl="0" eaLnBrk="1" latinLnBrk="0" hangingPunct="1">
        <a:spcBef>
          <a:spcPct val="20000"/>
        </a:spcBef>
        <a:buClr>
          <a:schemeClr val="accent1"/>
        </a:buClr>
        <a:buFont typeface="Lucida Grande"/>
        <a:buChar char="&gt;"/>
        <a:defRPr sz="3600" kern="1200">
          <a:solidFill>
            <a:srgbClr val="777877"/>
          </a:solidFill>
          <a:latin typeface="+mn-lt"/>
          <a:ea typeface="+mn-ea"/>
          <a:cs typeface="+mn-cs"/>
        </a:defRPr>
      </a:lvl4pPr>
      <a:lvl5pPr marL="3657646" indent="-406405" algn="l" defTabSz="812810" rtl="0" eaLnBrk="1" latinLnBrk="0" hangingPunct="1">
        <a:spcBef>
          <a:spcPct val="20000"/>
        </a:spcBef>
        <a:buFont typeface="Arial"/>
        <a:buChar char="»"/>
        <a:defRPr sz="3600" kern="1200">
          <a:solidFill>
            <a:srgbClr val="777877"/>
          </a:solidFill>
          <a:latin typeface="+mn-lt"/>
          <a:ea typeface="+mn-ea"/>
          <a:cs typeface="+mn-cs"/>
        </a:defRPr>
      </a:lvl5pPr>
      <a:lvl6pPr marL="4470456" indent="-406405" algn="l" defTabSz="812810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283266" indent="-406405" algn="l" defTabSz="812810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096076" indent="-406405" algn="l" defTabSz="812810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886" indent="-406405" algn="l" defTabSz="812810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810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620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430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241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4051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861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671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481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80" y="366185"/>
            <a:ext cx="14631829" cy="1524000"/>
          </a:xfrm>
          <a:prstGeom prst="rect">
            <a:avLst/>
          </a:prstGeom>
        </p:spPr>
        <p:txBody>
          <a:bodyPr vert="horz" lIns="162562" tIns="81281" rIns="162562" bIns="81281" rtlCol="0" anchor="t">
            <a:norm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80" y="2133602"/>
            <a:ext cx="14631829" cy="6034617"/>
          </a:xfrm>
          <a:prstGeom prst="rect">
            <a:avLst/>
          </a:prstGeom>
        </p:spPr>
        <p:txBody>
          <a:bodyPr vert="horz" lIns="162562" tIns="81281" rIns="162562" bIns="81281" rtlCol="0">
            <a:norm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8" r:id="rId6"/>
    <p:sldLayoutId id="2147483689" r:id="rId7"/>
  </p:sldLayoutIdLst>
  <p:hf hdr="0" ftr="0" dt="0"/>
  <p:txStyles>
    <p:titleStyle>
      <a:lvl1pPr algn="l" defTabSz="812810" rtl="0" eaLnBrk="1" latinLnBrk="0" hangingPunct="1">
        <a:spcBef>
          <a:spcPct val="0"/>
        </a:spcBef>
        <a:buNone/>
        <a:defRPr sz="6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812810" rtl="0" eaLnBrk="1" latinLnBrk="0" hangingPunct="1">
        <a:spcBef>
          <a:spcPts val="889"/>
        </a:spcBef>
        <a:buFont typeface="Arial"/>
        <a:buNone/>
        <a:defRPr sz="4300" kern="1200">
          <a:solidFill>
            <a:srgbClr val="004A8D"/>
          </a:solidFill>
          <a:latin typeface="+mn-lt"/>
          <a:ea typeface="+mn-ea"/>
          <a:cs typeface="+mn-cs"/>
        </a:defRPr>
      </a:lvl1pPr>
      <a:lvl2pPr marL="1320817" indent="-508006" algn="l" defTabSz="812810" rtl="0" eaLnBrk="1" latinLnBrk="0" hangingPunct="1">
        <a:spcBef>
          <a:spcPct val="20000"/>
        </a:spcBef>
        <a:buFont typeface="Arial"/>
        <a:buChar char="•"/>
        <a:defRPr sz="4300" kern="1200">
          <a:solidFill>
            <a:srgbClr val="004A8D"/>
          </a:solidFill>
          <a:latin typeface="+mn-lt"/>
          <a:ea typeface="+mn-ea"/>
          <a:cs typeface="+mn-cs"/>
        </a:defRPr>
      </a:lvl2pPr>
      <a:lvl3pPr marL="2032025" indent="-406405" algn="l" defTabSz="812810" rtl="0" eaLnBrk="1" latinLnBrk="0" hangingPunct="1">
        <a:spcBef>
          <a:spcPct val="20000"/>
        </a:spcBef>
        <a:buFont typeface="Arial"/>
        <a:buChar char="•"/>
        <a:defRPr sz="3600" kern="1200">
          <a:solidFill>
            <a:srgbClr val="777877"/>
          </a:solidFill>
          <a:latin typeface="+mn-lt"/>
          <a:ea typeface="+mn-ea"/>
          <a:cs typeface="+mn-cs"/>
        </a:defRPr>
      </a:lvl3pPr>
      <a:lvl4pPr marL="2844836" indent="-406405" algn="l" defTabSz="812810" rtl="0" eaLnBrk="1" latinLnBrk="0" hangingPunct="1">
        <a:spcBef>
          <a:spcPct val="20000"/>
        </a:spcBef>
        <a:buClr>
          <a:schemeClr val="accent1"/>
        </a:buClr>
        <a:buFont typeface="Lucida Grande"/>
        <a:buChar char="&gt;"/>
        <a:defRPr sz="3600" kern="1200">
          <a:solidFill>
            <a:srgbClr val="777877"/>
          </a:solidFill>
          <a:latin typeface="+mn-lt"/>
          <a:ea typeface="+mn-ea"/>
          <a:cs typeface="+mn-cs"/>
        </a:defRPr>
      </a:lvl4pPr>
      <a:lvl5pPr marL="3657646" indent="-406405" algn="l" defTabSz="812810" rtl="0" eaLnBrk="1" latinLnBrk="0" hangingPunct="1">
        <a:spcBef>
          <a:spcPct val="20000"/>
        </a:spcBef>
        <a:buFont typeface="Arial"/>
        <a:buChar char="»"/>
        <a:defRPr sz="3600" kern="1200">
          <a:solidFill>
            <a:srgbClr val="777877"/>
          </a:solidFill>
          <a:latin typeface="+mn-lt"/>
          <a:ea typeface="+mn-ea"/>
          <a:cs typeface="+mn-cs"/>
        </a:defRPr>
      </a:lvl5pPr>
      <a:lvl6pPr marL="4470456" indent="-406405" algn="l" defTabSz="812810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283266" indent="-406405" algn="l" defTabSz="812810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096076" indent="-406405" algn="l" defTabSz="812810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886" indent="-406405" algn="l" defTabSz="812810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810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620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430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241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4051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861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671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481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80" y="366185"/>
            <a:ext cx="14631829" cy="1524000"/>
          </a:xfrm>
          <a:prstGeom prst="rect">
            <a:avLst/>
          </a:prstGeom>
        </p:spPr>
        <p:txBody>
          <a:bodyPr vert="horz" lIns="162562" tIns="81281" rIns="162562" bIns="81281" rtlCol="0" anchor="t">
            <a:norm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80" y="2133600"/>
            <a:ext cx="14631829" cy="5779911"/>
          </a:xfrm>
          <a:prstGeom prst="rect">
            <a:avLst/>
          </a:prstGeom>
        </p:spPr>
        <p:txBody>
          <a:bodyPr vert="horz" lIns="162562" tIns="81281" rIns="162562" bIns="81281" rtlCol="0">
            <a:norm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79" y="8636002"/>
            <a:ext cx="8354594" cy="325966"/>
          </a:xfrm>
          <a:prstGeom prst="rect">
            <a:avLst/>
          </a:prstGeom>
        </p:spPr>
        <p:txBody>
          <a:bodyPr vert="horz" lIns="162562" tIns="81281" rIns="162562" bIns="81281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8113" y="8636002"/>
            <a:ext cx="1716079" cy="325966"/>
          </a:xfrm>
          <a:prstGeom prst="rect">
            <a:avLst/>
          </a:prstGeom>
        </p:spPr>
        <p:txBody>
          <a:bodyPr vert="horz" lIns="162562" tIns="81281" rIns="162562" bIns="81281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6A965-BE18-DA4B-B9B1-3D3097AE7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5" r:id="rId3"/>
    <p:sldLayoutId id="2147483676" r:id="rId4"/>
    <p:sldLayoutId id="2147483677" r:id="rId5"/>
    <p:sldLayoutId id="2147483679" r:id="rId6"/>
    <p:sldLayoutId id="2147483680" r:id="rId7"/>
  </p:sldLayoutIdLst>
  <p:hf hdr="0" ftr="0" dt="0"/>
  <p:txStyles>
    <p:titleStyle>
      <a:lvl1pPr algn="l" defTabSz="812810" rtl="0" eaLnBrk="1" latinLnBrk="0" hangingPunct="1">
        <a:spcBef>
          <a:spcPct val="0"/>
        </a:spcBef>
        <a:buNone/>
        <a:defRPr sz="6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812810" rtl="0" eaLnBrk="1" latinLnBrk="0" hangingPunct="1">
        <a:spcBef>
          <a:spcPct val="20000"/>
        </a:spcBef>
        <a:buFont typeface="Arial"/>
        <a:buNone/>
        <a:defRPr sz="4300" kern="1200">
          <a:solidFill>
            <a:schemeClr val="tx2"/>
          </a:solidFill>
          <a:latin typeface="+mn-lt"/>
          <a:ea typeface="+mn-ea"/>
          <a:cs typeface="+mn-cs"/>
        </a:defRPr>
      </a:lvl1pPr>
      <a:lvl2pPr marL="1320817" indent="-508006" algn="l" defTabSz="812810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2"/>
          </a:solidFill>
          <a:latin typeface="+mn-lt"/>
          <a:ea typeface="+mn-ea"/>
          <a:cs typeface="+mn-cs"/>
        </a:defRPr>
      </a:lvl2pPr>
      <a:lvl3pPr marL="2032025" indent="-406405" algn="l" defTabSz="812810" rtl="0" eaLnBrk="1" latinLnBrk="0" hangingPunct="1">
        <a:spcBef>
          <a:spcPct val="20000"/>
        </a:spcBef>
        <a:buFont typeface="Arial"/>
        <a:buChar char="•"/>
        <a:defRPr sz="3600" kern="1200">
          <a:solidFill>
            <a:srgbClr val="777877"/>
          </a:solidFill>
          <a:latin typeface="+mn-lt"/>
          <a:ea typeface="+mn-ea"/>
          <a:cs typeface="+mn-cs"/>
        </a:defRPr>
      </a:lvl3pPr>
      <a:lvl4pPr marL="2844836" indent="-406405" algn="l" defTabSz="812810" rtl="0" eaLnBrk="1" latinLnBrk="0" hangingPunct="1">
        <a:spcBef>
          <a:spcPct val="20000"/>
        </a:spcBef>
        <a:buFont typeface="Lucida Grande"/>
        <a:buChar char="&gt;"/>
        <a:defRPr sz="3600" kern="1200">
          <a:solidFill>
            <a:srgbClr val="777877"/>
          </a:solidFill>
          <a:latin typeface="+mn-lt"/>
          <a:ea typeface="+mn-ea"/>
          <a:cs typeface="+mn-cs"/>
        </a:defRPr>
      </a:lvl4pPr>
      <a:lvl5pPr marL="3657646" indent="-406405" algn="l" defTabSz="812810" rtl="0" eaLnBrk="1" latinLnBrk="0" hangingPunct="1">
        <a:spcBef>
          <a:spcPct val="20000"/>
        </a:spcBef>
        <a:buFont typeface="Arial"/>
        <a:buChar char="»"/>
        <a:defRPr sz="3600" kern="1200">
          <a:solidFill>
            <a:srgbClr val="777877"/>
          </a:solidFill>
          <a:latin typeface="+mn-lt"/>
          <a:ea typeface="+mn-ea"/>
          <a:cs typeface="+mn-cs"/>
        </a:defRPr>
      </a:lvl5pPr>
      <a:lvl6pPr marL="4470456" indent="-406405" algn="l" defTabSz="812810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283266" indent="-406405" algn="l" defTabSz="812810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096076" indent="-406405" algn="l" defTabSz="812810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886" indent="-406405" algn="l" defTabSz="812810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810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620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430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241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4051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861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671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481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rc.gov.au/changes-funding-rules-discovery-projects-2019" TargetMode="Externa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rc.gov.au/changes-funding-rules-discovery-early-career-researcher-award-2019" TargetMode="Externa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c.gov.au/arc-medical-research-policy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federation.edu.au/staff/business-and-communication/finance-at-feduni/finance" TargetMode="External"/><Relationship Id="rId2" Type="http://schemas.openxmlformats.org/officeDocument/2006/relationships/hyperlink" Target="http://federation.edu.au/research/support-for-current-students-and-staff/research-funding/important-funding-application-dates/arc-and-nhmrc-due-dates#Funding%20Rules" TargetMode="Externa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research.funding@federation.edu.au" TargetMode="Externa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federation.edu.au/research/support-for-current-students-and-staff/research-funding/important-arcnhmrc-workshop-dates" TargetMode="External"/><Relationship Id="rId2" Type="http://schemas.openxmlformats.org/officeDocument/2006/relationships/hyperlink" Target="mailto:research.funding@federation.edu.au" TargetMode="Externa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ms.arc.gov.au/RMS/ActionCentre/Account/Login?ReturnUrl=/RMS/ActionCentre/" TargetMode="External"/><Relationship Id="rId2" Type="http://schemas.openxmlformats.org/officeDocument/2006/relationships/hyperlink" Target="http://federation.edu.au/research/research-funding/finance" TargetMode="Externa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7.jpeg"/><Relationship Id="rId5" Type="http://schemas.openxmlformats.org/officeDocument/2006/relationships/hyperlink" Target="mailto:research.funding@federation.edu.au" TargetMode="External"/><Relationship Id="rId4" Type="http://schemas.openxmlformats.org/officeDocument/2006/relationships/hyperlink" Target="https://www.nhmrc.gov.au/grants-funding/research-grants-management-system-rgm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mailto:research.funding@federation.edu.au" TargetMode="Externa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federation.edu.au/research/support-for-current-students-and-staff/research-funding/important-funding-application-dates/arc-and-nhmrc-due-dates#Funding%20Rules" TargetMode="External"/><Relationship Id="rId2" Type="http://schemas.openxmlformats.org/officeDocument/2006/relationships/hyperlink" Target="http://federation.edu.au/research/research-support/grants-forms" TargetMode="Externa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7.jpeg"/><Relationship Id="rId4" Type="http://schemas.openxmlformats.org/officeDocument/2006/relationships/hyperlink" Target="mailto:research.funding@federation.edu.au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80" y="2269065"/>
            <a:ext cx="14631829" cy="1209859"/>
          </a:xfrm>
        </p:spPr>
        <p:txBody>
          <a:bodyPr>
            <a:normAutofit fontScale="90000"/>
          </a:bodyPr>
          <a:lstStyle/>
          <a:p>
            <a:r>
              <a:rPr lang="en-AU" sz="6600" dirty="0" smtClean="0">
                <a:solidFill>
                  <a:schemeClr val="bg1"/>
                </a:solidFill>
                <a:latin typeface="Calibri Light"/>
                <a:ea typeface="Times New Roman" pitchFamily="18" charset="0"/>
                <a:cs typeface="Times New Roman" pitchFamily="18" charset="0"/>
              </a:rPr>
              <a:t>ARC DP19 &amp; DE19 application process 2017/18</a:t>
            </a:r>
            <a:r>
              <a:rPr lang="en-AU" dirty="0"/>
              <a:t/>
            </a:r>
            <a:br>
              <a:rPr lang="en-AU" dirty="0"/>
            </a:br>
            <a:r>
              <a:rPr lang="en-AU" dirty="0"/>
              <a:t/>
            </a:r>
            <a:br>
              <a:rPr lang="en-AU" dirty="0"/>
            </a:br>
            <a:r>
              <a:rPr lang="en-AU" dirty="0"/>
              <a:t/>
            </a:r>
            <a:br>
              <a:rPr lang="en-AU" dirty="0"/>
            </a:br>
            <a:r>
              <a:rPr lang="en-AU" dirty="0"/>
              <a:t/>
            </a:r>
            <a:br>
              <a:rPr lang="en-AU" dirty="0"/>
            </a:br>
            <a:r>
              <a:rPr lang="en-AU" sz="2700" dirty="0" smtClean="0"/>
              <a:t>Research Funding Team</a:t>
            </a:r>
            <a:r>
              <a:rPr lang="en-AU" sz="2700" dirty="0"/>
              <a:t/>
            </a:r>
            <a:br>
              <a:rPr lang="en-AU" sz="2700" dirty="0"/>
            </a:br>
            <a:r>
              <a:rPr lang="en-AU" sz="2700" dirty="0"/>
              <a:t>Research Services</a:t>
            </a:r>
            <a:br>
              <a:rPr lang="en-AU" sz="2700" dirty="0"/>
            </a:br>
            <a:r>
              <a:rPr lang="en-AU" sz="2700" dirty="0" smtClean="0"/>
              <a:t>Oct 2017</a:t>
            </a:r>
            <a:endParaRPr lang="en-AU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B-D82B-AB45-8F97-CE85449579E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81232" y="4330262"/>
            <a:ext cx="14631829" cy="756745"/>
          </a:xfrm>
          <a:prstGeom prst="rect">
            <a:avLst/>
          </a:prstGeom>
        </p:spPr>
        <p:txBody>
          <a:bodyPr vert="horz" lIns="162562" tIns="81281" rIns="162562" bIns="81281" rtlCol="0" anchor="t">
            <a:normAutofit fontScale="25000" lnSpcReduction="20000"/>
          </a:bodyPr>
          <a:lstStyle>
            <a:lvl1pPr algn="l" defTabSz="812810" rtl="0" eaLnBrk="1" latinLnBrk="0" hangingPunct="1">
              <a:spcBef>
                <a:spcPct val="0"/>
              </a:spcBef>
              <a:buNone/>
              <a:defRPr sz="64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12800" i="1" dirty="0" smtClean="0"/>
              <a:t>Admin process, due dates, general info and things to consider</a:t>
            </a:r>
            <a:r>
              <a:rPr lang="en-AU" dirty="0"/>
              <a:t/>
            </a:r>
            <a:br>
              <a:rPr lang="en-AU" dirty="0"/>
            </a:b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382767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4800" dirty="0" smtClean="0"/>
              <a:t>Changes </a:t>
            </a:r>
            <a:r>
              <a:rPr lang="en-AU" sz="4800" dirty="0"/>
              <a:t>to the </a:t>
            </a:r>
            <a:r>
              <a:rPr lang="en-AU" sz="4800" dirty="0" smtClean="0"/>
              <a:t>DP Funding </a:t>
            </a:r>
            <a:r>
              <a:rPr lang="en-AU" sz="4800" dirty="0"/>
              <a:t>Rules for funding commencing in 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79" y="2133602"/>
            <a:ext cx="14631830" cy="6034617"/>
          </a:xfrm>
        </p:spPr>
        <p:txBody>
          <a:bodyPr>
            <a:normAutofit fontScale="92500"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3200" dirty="0" smtClean="0"/>
              <a:t>New definitions in section A3.</a:t>
            </a:r>
          </a:p>
          <a:p>
            <a:endParaRPr lang="en-AU" sz="32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3200" dirty="0" smtClean="0"/>
              <a:t>The </a:t>
            </a:r>
            <a:r>
              <a:rPr lang="en-AU" sz="3200" dirty="0"/>
              <a:t>new term </a:t>
            </a:r>
            <a:r>
              <a:rPr lang="en-AU" sz="3200" b="1" dirty="0"/>
              <a:t>Active Project Assessment Date </a:t>
            </a:r>
            <a:r>
              <a:rPr lang="en-AU" sz="3200" dirty="0"/>
              <a:t>(the date on which Active Project eligibility will be considered), has been introduced into the Definitions, and referenced at subsections A6.1 and A6.2. This is a scheme-specific date that changes the date when Project and Proposal limit eligibility is assessed</a:t>
            </a:r>
            <a:r>
              <a:rPr lang="en-AU" sz="3200" dirty="0" smtClean="0"/>
              <a:t>.</a:t>
            </a:r>
          </a:p>
          <a:p>
            <a:endParaRPr lang="en-AU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3200" dirty="0" smtClean="0"/>
              <a:t>Updated </a:t>
            </a:r>
            <a:r>
              <a:rPr lang="en-AU" sz="3200" b="1" dirty="0"/>
              <a:t>Request Not to Assess </a:t>
            </a:r>
            <a:r>
              <a:rPr lang="en-AU" sz="3200" dirty="0"/>
              <a:t>process to require justification to be provided when nominating a College of Experts member (A8.5</a:t>
            </a:r>
            <a:r>
              <a:rPr lang="en-AU" sz="3200" dirty="0" smtClean="0"/>
              <a:t>).</a:t>
            </a:r>
          </a:p>
          <a:p>
            <a:endParaRPr lang="en-AU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3200" dirty="0"/>
              <a:t>More info at </a:t>
            </a:r>
            <a:r>
              <a:rPr lang="en-AU" sz="3200" dirty="0">
                <a:hlinkClick r:id="rId2"/>
              </a:rPr>
              <a:t>http://</a:t>
            </a:r>
            <a:r>
              <a:rPr lang="en-AU" sz="3200" dirty="0" smtClean="0">
                <a:hlinkClick r:id="rId2"/>
              </a:rPr>
              <a:t>www.arc.gov.au/changes-funding-rules-discovery-projects-2019</a:t>
            </a:r>
            <a:r>
              <a:rPr lang="en-AU" sz="3200" dirty="0" smtClean="0"/>
              <a:t> </a:t>
            </a:r>
            <a:endParaRPr lang="en-AU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A965-BE18-DA4B-B9B1-3D3097AE788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327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6266" y="1872866"/>
            <a:ext cx="15005053" cy="6675929"/>
          </a:xfrm>
        </p:spPr>
        <p:txBody>
          <a:bodyPr>
            <a:normAutofit fontScale="55000" lnSpcReduction="20000"/>
          </a:bodyPr>
          <a:lstStyle/>
          <a:p>
            <a:pPr lvl="0" indent="354013">
              <a:lnSpc>
                <a:spcPct val="16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AU" sz="4400" b="1" dirty="0" smtClean="0"/>
              <a:t>Must nominate one DECRA Candidate (CI) </a:t>
            </a:r>
            <a:endParaRPr lang="en-AU" sz="4400" b="1" dirty="0"/>
          </a:p>
          <a:p>
            <a:pPr lvl="0" indent="354013">
              <a:lnSpc>
                <a:spcPct val="16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AU" sz="4400" b="1" dirty="0" smtClean="0"/>
              <a:t>Conferred PhD on or after 1 March 2013 (or commensurate Career Interruption)</a:t>
            </a:r>
          </a:p>
          <a:p>
            <a:pPr lvl="0" indent="354013">
              <a:lnSpc>
                <a:spcPct val="16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AU" sz="4400" b="1" dirty="0" smtClean="0"/>
              <a:t>Employed for the duration of the project</a:t>
            </a:r>
          </a:p>
          <a:p>
            <a:pPr lvl="1" indent="354013">
              <a:lnSpc>
                <a:spcPct val="16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AU" sz="4400" b="1" dirty="0"/>
              <a:t>M</a:t>
            </a:r>
            <a:r>
              <a:rPr lang="en-AU" sz="4400" b="1" dirty="0" smtClean="0"/>
              <a:t>inimum of 0.8FTE on research activities  </a:t>
            </a:r>
          </a:p>
          <a:p>
            <a:pPr lvl="1" indent="354013">
              <a:lnSpc>
                <a:spcPct val="16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AU" sz="4400" b="1" dirty="0" smtClean="0"/>
              <a:t>Expected a minimum of 0.2FTE on Admin. Org activities </a:t>
            </a:r>
            <a:r>
              <a:rPr lang="en-AU" sz="4400" b="1" dirty="0" err="1" smtClean="0"/>
              <a:t>inc.</a:t>
            </a:r>
            <a:r>
              <a:rPr lang="en-AU" sz="4400" b="1" dirty="0" smtClean="0"/>
              <a:t> teaching</a:t>
            </a:r>
          </a:p>
          <a:p>
            <a:pPr lvl="1" indent="354013">
              <a:lnSpc>
                <a:spcPct val="16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AU" sz="4400" b="1" dirty="0" smtClean="0"/>
              <a:t>3 years full-time or </a:t>
            </a:r>
            <a:r>
              <a:rPr lang="en-AU" sz="4400" b="1" dirty="0"/>
              <a:t>a part-time basis </a:t>
            </a:r>
            <a:r>
              <a:rPr lang="en-AU" sz="4400" b="1" dirty="0" smtClean="0"/>
              <a:t>not exceeding 6 years</a:t>
            </a:r>
          </a:p>
          <a:p>
            <a:pPr indent="354013">
              <a:lnSpc>
                <a:spcPct val="16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AU" sz="4400" b="1" dirty="0" smtClean="0"/>
              <a:t>Level </a:t>
            </a:r>
            <a:r>
              <a:rPr lang="en-AU" sz="4400" b="1" dirty="0"/>
              <a:t>of funding for DEs </a:t>
            </a:r>
            <a:r>
              <a:rPr lang="en-AU" sz="4400" b="1" dirty="0" smtClean="0"/>
              <a:t>– $100,858 (2017 rate) </a:t>
            </a:r>
            <a:r>
              <a:rPr lang="en-AU" sz="4400" b="1" dirty="0"/>
              <a:t>per </a:t>
            </a:r>
            <a:r>
              <a:rPr lang="en-AU" sz="4400" b="1" dirty="0" smtClean="0"/>
              <a:t>year plus up to $40,000 project funding per year</a:t>
            </a:r>
          </a:p>
          <a:p>
            <a:pPr lvl="1" indent="354013">
              <a:lnSpc>
                <a:spcPct val="16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AU" sz="4400" b="1" dirty="0" smtClean="0"/>
              <a:t>Travel – up to $50,000 over the life of the project (excludes Field Research)</a:t>
            </a:r>
          </a:p>
          <a:p>
            <a:pPr lvl="1" indent="354013">
              <a:lnSpc>
                <a:spcPct val="16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AU" sz="4400" b="1" dirty="0" smtClean="0"/>
              <a:t>Up to 1 HDR stipend per proposal</a:t>
            </a:r>
            <a:endParaRPr lang="en-AU" sz="44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A965-BE18-DA4B-B9B1-3D3097AE788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12879" y="366185"/>
            <a:ext cx="14631829" cy="754520"/>
          </a:xfrm>
          <a:prstGeom prst="rect">
            <a:avLst/>
          </a:prstGeom>
        </p:spPr>
        <p:txBody>
          <a:bodyPr vert="horz" lIns="162562" tIns="81281" rIns="162562" bIns="81281" rtlCol="0" anchor="t">
            <a:noAutofit/>
          </a:bodyPr>
          <a:lstStyle>
            <a:lvl1pPr algn="l" defTabSz="812810" rtl="0" eaLnBrk="1" latinLnBrk="0" hangingPunct="1">
              <a:spcBef>
                <a:spcPct val="0"/>
              </a:spcBef>
              <a:buNone/>
              <a:defRPr sz="6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5400" dirty="0" smtClean="0"/>
              <a:t>General Information for DECRA DE19</a:t>
            </a:r>
          </a:p>
          <a:p>
            <a:r>
              <a:rPr lang="en-AU" sz="5400" dirty="0"/>
              <a:t>	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06588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80" y="366185"/>
            <a:ext cx="14631829" cy="1110075"/>
          </a:xfrm>
        </p:spPr>
        <p:txBody>
          <a:bodyPr>
            <a:normAutofit/>
          </a:bodyPr>
          <a:lstStyle/>
          <a:p>
            <a:r>
              <a:rPr lang="en-AU" sz="4800" dirty="0"/>
              <a:t>Statement by the Administering Organisation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79" y="2133602"/>
            <a:ext cx="14631830" cy="6034617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dirty="0" smtClean="0"/>
              <a:t>DECRA Candidate with Mentor to draft for DVCRI review and approval.  </a:t>
            </a:r>
            <a:br>
              <a:rPr lang="en-AU" dirty="0" smtClean="0"/>
            </a:br>
            <a:endParaRPr lang="en-AU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dirty="0" smtClean="0"/>
              <a:t>Research Funding Team will coordinate sign off.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AU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dirty="0" smtClean="0"/>
              <a:t>See section D8.2.1 of the DECRA DE19 funding rules.</a:t>
            </a:r>
          </a:p>
          <a:p>
            <a:endParaRPr lang="en-AU" dirty="0"/>
          </a:p>
          <a:p>
            <a:endParaRPr lang="en-A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A965-BE18-DA4B-B9B1-3D3097AE788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17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4800" dirty="0"/>
              <a:t>Changes to the </a:t>
            </a:r>
            <a:r>
              <a:rPr lang="en-AU" sz="4800" dirty="0" smtClean="0"/>
              <a:t>DE </a:t>
            </a:r>
            <a:r>
              <a:rPr lang="en-AU" sz="4800" dirty="0"/>
              <a:t>Funding Rules for funding commencing in 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79" y="2133602"/>
            <a:ext cx="14631830" cy="6034617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3000" dirty="0" smtClean="0"/>
              <a:t>Similar to DP changes</a:t>
            </a:r>
          </a:p>
          <a:p>
            <a:endParaRPr lang="en-AU" sz="30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3000" dirty="0" smtClean="0"/>
              <a:t>Additionally, adjusted </a:t>
            </a:r>
            <a:r>
              <a:rPr lang="en-AU" sz="3000" dirty="0"/>
              <a:t>Selection Criteria weightings to be consistent across Fellowships/Awards and Project-based schemes. Fellowship/Award schemes have a higher weighting for the Individual researcher and Project-based schemes have a higher weighting for the Project (D8.1</a:t>
            </a:r>
            <a:r>
              <a:rPr lang="en-AU" sz="3000" dirty="0" smtClean="0"/>
              <a:t>).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AU" sz="3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2800" dirty="0"/>
              <a:t>More info at </a:t>
            </a:r>
            <a:r>
              <a:rPr lang="en-AU" sz="2800" dirty="0">
                <a:hlinkClick r:id="rId2"/>
              </a:rPr>
              <a:t>http://</a:t>
            </a:r>
            <a:r>
              <a:rPr lang="en-AU" sz="2800" dirty="0" smtClean="0">
                <a:hlinkClick r:id="rId2"/>
              </a:rPr>
              <a:t>www.arc.gov.au/changes-funding-rules-discovery-early-career-researcher-award-2019</a:t>
            </a:r>
            <a:r>
              <a:rPr lang="en-AU" sz="2800" dirty="0" smtClean="0"/>
              <a:t> </a:t>
            </a:r>
            <a:endParaRPr lang="en-AU" sz="3000" dirty="0"/>
          </a:p>
          <a:p>
            <a:pPr marL="1892317" lvl="1" indent="-571500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1892317" lvl="1" indent="-57150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A965-BE18-DA4B-B9B1-3D3097AE788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760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80" y="366185"/>
            <a:ext cx="14631829" cy="779863"/>
          </a:xfrm>
        </p:spPr>
        <p:txBody>
          <a:bodyPr>
            <a:normAutofit fontScale="90000"/>
          </a:bodyPr>
          <a:lstStyle/>
          <a:p>
            <a:r>
              <a:rPr lang="en-AU" sz="5300" dirty="0" smtClean="0"/>
              <a:t>Before you start - </a:t>
            </a:r>
            <a:r>
              <a:rPr lang="en-AU" sz="5300" i="1" dirty="0" smtClean="0"/>
              <a:t>PLEASE</a:t>
            </a:r>
            <a:r>
              <a:rPr lang="en-AU" sz="4000" dirty="0" smtClean="0"/>
              <a:t/>
            </a:r>
            <a:br>
              <a:rPr lang="en-AU" sz="4000" dirty="0" smtClean="0"/>
            </a:br>
            <a:endParaRPr lang="en-AU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337" y="1146048"/>
            <a:ext cx="15435072" cy="2523744"/>
          </a:xfrm>
        </p:spPr>
        <p:txBody>
          <a:bodyPr>
            <a:normAutofit fontScale="47500" lnSpcReduction="20000"/>
          </a:bodyPr>
          <a:lstStyle/>
          <a:p>
            <a:pPr>
              <a:tabLst>
                <a:tab pos="2511425" algn="l"/>
              </a:tabLst>
            </a:pPr>
            <a:r>
              <a:rPr lang="en-AU" sz="11000" b="1" dirty="0" smtClean="0">
                <a:solidFill>
                  <a:schemeClr val="accent5"/>
                </a:solidFill>
              </a:rPr>
              <a:t>Read: 	Funding Rules </a:t>
            </a:r>
            <a:r>
              <a:rPr lang="en-AU" sz="7600" b="1" dirty="0" smtClean="0">
                <a:solidFill>
                  <a:schemeClr val="accent5"/>
                </a:solidFill>
              </a:rPr>
              <a:t>(Part A + F for DP19 or D for DE19)</a:t>
            </a:r>
            <a:r>
              <a:rPr lang="en-AU" sz="14100" b="1" dirty="0" smtClean="0">
                <a:solidFill>
                  <a:schemeClr val="accent5"/>
                </a:solidFill>
              </a:rPr>
              <a:t> </a:t>
            </a:r>
            <a:r>
              <a:rPr lang="en-AU" sz="11000" b="1" dirty="0" smtClean="0">
                <a:solidFill>
                  <a:schemeClr val="accent5"/>
                </a:solidFill>
              </a:rPr>
              <a:t>	Instructions to Applicants </a:t>
            </a:r>
          </a:p>
          <a:p>
            <a:pPr>
              <a:tabLst>
                <a:tab pos="2511425" algn="l"/>
              </a:tabLst>
            </a:pPr>
            <a:r>
              <a:rPr lang="en-AU" sz="11000" b="1" dirty="0" smtClean="0">
                <a:solidFill>
                  <a:schemeClr val="accent5"/>
                </a:solidFill>
              </a:rPr>
              <a:t> 	FAQ </a:t>
            </a:r>
            <a:r>
              <a:rPr lang="en-AU" sz="7000" b="1" i="1" dirty="0" smtClean="0">
                <a:solidFill>
                  <a:schemeClr val="accent5"/>
                </a:solidFill>
              </a:rPr>
              <a:t>(regularly updated on ARC website) </a:t>
            </a:r>
          </a:p>
          <a:p>
            <a:pPr>
              <a:tabLst>
                <a:tab pos="2511425" algn="l"/>
              </a:tabLst>
            </a:pPr>
            <a:endParaRPr lang="en-AU" sz="3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A965-BE18-DA4B-B9B1-3D3097AE788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0986" y="4181857"/>
            <a:ext cx="152156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Guidelines, rules and proposal forms do change from year to year – </a:t>
            </a:r>
            <a:r>
              <a:rPr lang="en-AU" sz="2400" dirty="0" smtClean="0"/>
              <a:t>please make sure you are using the latest version.</a:t>
            </a:r>
          </a:p>
          <a:p>
            <a:r>
              <a:rPr lang="en-AU" sz="2400" b="1" dirty="0" smtClean="0"/>
              <a:t> </a:t>
            </a:r>
            <a:endParaRPr lang="en-AU" sz="2400" dirty="0" smtClean="0"/>
          </a:p>
          <a:p>
            <a:pPr lvl="0"/>
            <a:r>
              <a:rPr lang="en-AU" sz="2400" dirty="0" smtClean="0"/>
              <a:t>Pay close attention to the selection criteria and weightings.</a:t>
            </a:r>
          </a:p>
          <a:p>
            <a:pPr lvl="0"/>
            <a:endParaRPr lang="en-AU" sz="2400" dirty="0" smtClean="0"/>
          </a:p>
          <a:p>
            <a:pPr lvl="0"/>
            <a:r>
              <a:rPr lang="en-AU" sz="2400" dirty="0" smtClean="0"/>
              <a:t>Make contact with your peers, mentors and reviewers – discuss your project with them.  </a:t>
            </a:r>
          </a:p>
          <a:p>
            <a:pPr lvl="1"/>
            <a:r>
              <a:rPr lang="en-AU" sz="2400" dirty="0" smtClean="0"/>
              <a:t>Set up times for them to review your proposal</a:t>
            </a:r>
          </a:p>
          <a:p>
            <a:endParaRPr lang="en-AU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80" y="366185"/>
            <a:ext cx="14631829" cy="1072471"/>
          </a:xfrm>
        </p:spPr>
        <p:txBody>
          <a:bodyPr>
            <a:normAutofit fontScale="90000"/>
          </a:bodyPr>
          <a:lstStyle/>
          <a:p>
            <a:r>
              <a:rPr lang="en-AU" sz="6000" dirty="0" smtClean="0"/>
              <a:t>Getting</a:t>
            </a:r>
            <a:r>
              <a:rPr lang="en-AU" u="sng" dirty="0" smtClean="0"/>
              <a:t> started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79" y="1609344"/>
            <a:ext cx="14631830" cy="6558875"/>
          </a:xfrm>
        </p:spPr>
        <p:txBody>
          <a:bodyPr>
            <a:normAutofit/>
          </a:bodyPr>
          <a:lstStyle/>
          <a:p>
            <a:r>
              <a:rPr lang="en-AU" b="1" dirty="0" smtClean="0"/>
              <a:t>Check you and your co CIs and PIs are eligible </a:t>
            </a:r>
            <a:endParaRPr lang="en-AU" b="1" dirty="0"/>
          </a:p>
          <a:p>
            <a:r>
              <a:rPr lang="en-AU" dirty="0" smtClean="0"/>
              <a:t> </a:t>
            </a:r>
          </a:p>
          <a:p>
            <a:r>
              <a:rPr lang="en-AU" b="1" dirty="0" smtClean="0"/>
              <a:t>Is the project/research eligible for ARC Funding.  Does your project adhere to the ARC Medical Research Policy? </a:t>
            </a:r>
            <a:r>
              <a:rPr lang="en-AU" sz="3200" u="sng" dirty="0" smtClean="0">
                <a:hlinkClick r:id="rId3"/>
              </a:rPr>
              <a:t>http://www.arc.gov.au/arc-medical-research-policy</a:t>
            </a:r>
            <a:r>
              <a:rPr lang="en-AU" sz="3200" dirty="0" smtClean="0"/>
              <a:t> </a:t>
            </a:r>
          </a:p>
          <a:p>
            <a:r>
              <a:rPr lang="en-AU" b="1" dirty="0" smtClean="0"/>
              <a:t> </a:t>
            </a:r>
            <a:endParaRPr lang="en-AU" dirty="0" smtClean="0"/>
          </a:p>
          <a:p>
            <a:r>
              <a:rPr lang="en-AU" b="1" dirty="0" smtClean="0"/>
              <a:t>RMS accounts – </a:t>
            </a:r>
            <a:r>
              <a:rPr lang="en-AU" dirty="0"/>
              <a:t>Do you have one</a:t>
            </a:r>
            <a:r>
              <a:rPr lang="en-AU" dirty="0" smtClean="0"/>
              <a:t>? Is it up to date?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A965-BE18-DA4B-B9B1-3D3097AE788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19562" y="7657806"/>
            <a:ext cx="13618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i="1" dirty="0" smtClean="0">
                <a:solidFill>
                  <a:srgbClr val="00B050"/>
                </a:solidFill>
              </a:rPr>
              <a:t>Have you read the Funding Rules?  Instructions to Applicants?  FAQs?</a:t>
            </a:r>
            <a:endParaRPr lang="en-AU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80" y="366185"/>
            <a:ext cx="14631829" cy="1072471"/>
          </a:xfrm>
        </p:spPr>
        <p:txBody>
          <a:bodyPr>
            <a:normAutofit fontScale="90000"/>
          </a:bodyPr>
          <a:lstStyle/>
          <a:p>
            <a:r>
              <a:rPr lang="en-AU" sz="4000" u="sng" dirty="0" smtClean="0"/>
              <a:t>Getting started - 2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79" y="1438656"/>
            <a:ext cx="14631830" cy="6729563"/>
          </a:xfrm>
        </p:spPr>
        <p:txBody>
          <a:bodyPr>
            <a:normAutofit/>
          </a:bodyPr>
          <a:lstStyle/>
          <a:p>
            <a:r>
              <a:rPr lang="en-AU" b="1" dirty="0" smtClean="0"/>
              <a:t>Get your co CIs and PIs on board early </a:t>
            </a:r>
          </a:p>
          <a:p>
            <a:r>
              <a:rPr lang="en-AU" dirty="0" smtClean="0"/>
              <a:t>Are they aware of what is required from them and the time it takes?</a:t>
            </a:r>
            <a:endParaRPr lang="en-AU" sz="3900" b="1" dirty="0"/>
          </a:p>
          <a:p>
            <a:pPr marL="622300" indent="-354013">
              <a:buFont typeface="Arial" pitchFamily="34" charset="0"/>
              <a:buChar char="•"/>
            </a:pPr>
            <a:r>
              <a:rPr lang="en-AU" sz="3600" b="1" dirty="0"/>
              <a:t>Provide documentation</a:t>
            </a:r>
            <a:r>
              <a:rPr lang="en-AU" sz="3600" b="1" dirty="0" smtClean="0"/>
              <a:t>.</a:t>
            </a:r>
          </a:p>
          <a:p>
            <a:pPr marL="622300" lvl="0" indent="-354013">
              <a:buFont typeface="Arial" pitchFamily="34" charset="0"/>
              <a:buChar char="•"/>
            </a:pPr>
            <a:r>
              <a:rPr lang="en-AU" sz="3600" b="1" dirty="0" smtClean="0"/>
              <a:t>Setting up RMS accounts – </a:t>
            </a:r>
            <a:r>
              <a:rPr lang="en-AU" sz="3600" dirty="0" smtClean="0"/>
              <a:t>invite them onto the proposal as soon as possible</a:t>
            </a:r>
          </a:p>
          <a:p>
            <a:pPr marL="622300" lvl="0" indent="-354013">
              <a:buFont typeface="Arial" pitchFamily="34" charset="0"/>
              <a:buChar char="•"/>
            </a:pPr>
            <a:r>
              <a:rPr lang="en-AU" sz="3600" b="1" dirty="0" smtClean="0"/>
              <a:t>Sections to complete</a:t>
            </a:r>
            <a:endParaRPr lang="en-AU" sz="3600" dirty="0" smtClean="0"/>
          </a:p>
          <a:p>
            <a:pPr marL="622300" lvl="0" indent="-354013">
              <a:buFont typeface="Arial" pitchFamily="34" charset="0"/>
              <a:buChar char="•"/>
            </a:pPr>
            <a:r>
              <a:rPr lang="en-AU" sz="3600" b="1" dirty="0" smtClean="0"/>
              <a:t>Budgets </a:t>
            </a:r>
            <a:r>
              <a:rPr lang="en-AU" sz="3600" dirty="0" smtClean="0"/>
              <a:t>– how much will they contribute – cash and in-kind</a:t>
            </a:r>
          </a:p>
          <a:p>
            <a:pPr marL="622300" lvl="0" indent="-354013">
              <a:buFont typeface="Arial" pitchFamily="34" charset="0"/>
              <a:buChar char="•"/>
            </a:pPr>
            <a:r>
              <a:rPr lang="en-AU" sz="3600" b="1" dirty="0" smtClean="0"/>
              <a:t>Certification forms and required signatures</a:t>
            </a:r>
            <a:endParaRPr lang="en-AU" sz="3600" dirty="0" smtClean="0"/>
          </a:p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A965-BE18-DA4B-B9B1-3D3097AE788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4800" dirty="0" smtClean="0"/>
              <a:t>Top 10 Common mistakes – errors – omissions – bloopers  </a:t>
            </a:r>
            <a:r>
              <a:rPr lang="en-AU" sz="3200" dirty="0" smtClean="0"/>
              <a:t>–  from an Administrator/compliance perspective:</a:t>
            </a:r>
            <a:r>
              <a:rPr lang="en-AU" sz="4800" dirty="0" smtClean="0"/>
              <a:t/>
            </a:r>
            <a:br>
              <a:rPr lang="en-AU" sz="4800" dirty="0" smtClean="0"/>
            </a:br>
            <a:r>
              <a:rPr lang="en-AU" sz="4800" dirty="0" smtClean="0"/>
              <a:t/>
            </a:r>
            <a:br>
              <a:rPr lang="en-AU" sz="4800" dirty="0" smtClean="0"/>
            </a:br>
            <a:endParaRPr lang="en-AU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79" y="2133602"/>
            <a:ext cx="14631830" cy="6034617"/>
          </a:xfrm>
        </p:spPr>
        <p:txBody>
          <a:bodyPr>
            <a:normAutofit fontScale="55000" lnSpcReduction="20000"/>
          </a:bodyPr>
          <a:lstStyle/>
          <a:p>
            <a:pPr marL="354013" lvl="0" indent="-354013">
              <a:buFont typeface="Arial" pitchFamily="34" charset="0"/>
              <a:buChar char="•"/>
            </a:pPr>
            <a:r>
              <a:rPr lang="en-AU" sz="4800" dirty="0" smtClean="0"/>
              <a:t>Well organised and well presented proposal – keep it clear and concise.  What are you planning to do, why is it important, and how do you plan to achieve this?  </a:t>
            </a:r>
          </a:p>
          <a:p>
            <a:pPr marL="354013" lvl="0" indent="-354013">
              <a:buFont typeface="Arial" pitchFamily="34" charset="0"/>
              <a:buChar char="•"/>
            </a:pPr>
            <a:r>
              <a:rPr lang="en-AU" sz="4800" dirty="0" smtClean="0"/>
              <a:t>Spelling and grammar check – please, please, please review everything; ask others to proof read and provide critical feedback</a:t>
            </a:r>
          </a:p>
          <a:p>
            <a:pPr marL="354013" lvl="0" indent="-354013">
              <a:buFont typeface="Arial" pitchFamily="34" charset="0"/>
              <a:buChar char="•"/>
            </a:pPr>
            <a:r>
              <a:rPr lang="en-AU" sz="4800" dirty="0" smtClean="0"/>
              <a:t>Use Aust English spelling </a:t>
            </a:r>
            <a:r>
              <a:rPr lang="en-AU" sz="2900" dirty="0" smtClean="0"/>
              <a:t>(A4 ITA)</a:t>
            </a:r>
          </a:p>
          <a:p>
            <a:pPr marL="354013" lvl="0" indent="-354013">
              <a:buFont typeface="Arial" pitchFamily="34" charset="0"/>
              <a:buChar char="•"/>
            </a:pPr>
            <a:r>
              <a:rPr lang="en-AU" sz="4800" dirty="0" smtClean="0"/>
              <a:t>Be careful about using jargon and technical terms – anyone should be able to read the proposal and have an idea of what you are trying to achieve</a:t>
            </a:r>
          </a:p>
          <a:p>
            <a:pPr marL="354013" lvl="0" indent="-354013">
              <a:buFont typeface="Arial" pitchFamily="34" charset="0"/>
              <a:buChar char="•"/>
            </a:pPr>
            <a:r>
              <a:rPr lang="en-AU" sz="4800" dirty="0" smtClean="0"/>
              <a:t>Format requirements  - </a:t>
            </a:r>
            <a:r>
              <a:rPr lang="en-AU" sz="2900" dirty="0" smtClean="0"/>
              <a:t>(Appendix B – ITA)  </a:t>
            </a:r>
            <a:r>
              <a:rPr lang="en-AU" sz="4800" dirty="0" smtClean="0"/>
              <a:t>Font sizes, margins, page limits</a:t>
            </a:r>
          </a:p>
          <a:p>
            <a:pPr marL="354013" lvl="0" indent="-354013">
              <a:buFont typeface="Arial" pitchFamily="34" charset="0"/>
              <a:buChar char="•"/>
            </a:pPr>
            <a:r>
              <a:rPr lang="en-AU" sz="4800" dirty="0" smtClean="0"/>
              <a:t>Colour diagrams, graphs, etc  – allowable but be careful</a:t>
            </a:r>
          </a:p>
          <a:p>
            <a:pPr marL="354013" lvl="0" indent="-354013">
              <a:buFont typeface="Arial" pitchFamily="34" charset="0"/>
              <a:buChar char="•"/>
            </a:pPr>
            <a:r>
              <a:rPr lang="en-AU" sz="4800" dirty="0" smtClean="0"/>
              <a:t>Part D – Project Cost (Budget)</a:t>
            </a:r>
          </a:p>
          <a:p>
            <a:pPr marL="354013" lvl="0" indent="-354013">
              <a:buFont typeface="Arial" pitchFamily="34" charset="0"/>
              <a:buChar char="•"/>
            </a:pPr>
            <a:r>
              <a:rPr lang="en-AU" sz="4800" dirty="0" smtClean="0"/>
              <a:t>Part E – Budget Justification</a:t>
            </a:r>
          </a:p>
          <a:p>
            <a:pPr marL="354013" lvl="0" indent="-354013">
              <a:buFont typeface="Arial" pitchFamily="34" charset="0"/>
              <a:buChar char="•"/>
            </a:pPr>
            <a:r>
              <a:rPr lang="en-AU" sz="4800" dirty="0" smtClean="0"/>
              <a:t>Part F – Personnel and ROPE</a:t>
            </a:r>
          </a:p>
          <a:p>
            <a:pPr marL="354013" lvl="0" indent="-354013">
              <a:buFont typeface="Arial" pitchFamily="34" charset="0"/>
              <a:buChar char="•"/>
            </a:pPr>
            <a:r>
              <a:rPr lang="en-AU" sz="4800" dirty="0" smtClean="0"/>
              <a:t>Part G – Research Support</a:t>
            </a:r>
          </a:p>
          <a:p>
            <a:r>
              <a:rPr lang="en-AU" sz="4800" b="1" dirty="0" smtClean="0"/>
              <a:t> &amp; Timely submission – final draft for review, Certification Forms, Internal Forms – GAC, Budget Pro-forma</a:t>
            </a:r>
            <a:endParaRPr lang="en-AU" sz="4800" b="1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A965-BE18-DA4B-B9B1-3D3097AE788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63168" y="7906609"/>
            <a:ext cx="13618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i="1" dirty="0" smtClean="0">
                <a:solidFill>
                  <a:srgbClr val="00B050"/>
                </a:solidFill>
              </a:rPr>
              <a:t>Have you read the Funding Rules?  Instructions to Applicants?  FAQs?</a:t>
            </a:r>
            <a:endParaRPr lang="en-AU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5400" u="sng" dirty="0" smtClean="0"/>
              <a:t>Things to consider/pay attention to:</a:t>
            </a:r>
            <a:endParaRPr lang="en-AU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79" y="2551260"/>
            <a:ext cx="14631830" cy="5616959"/>
          </a:xfrm>
        </p:spPr>
        <p:txBody>
          <a:bodyPr>
            <a:normAutofit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4000" b="1" dirty="0" smtClean="0"/>
              <a:t>Working Title (~10 words)</a:t>
            </a:r>
            <a:endParaRPr lang="en-AU" sz="40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4000" b="1" dirty="0"/>
              <a:t>Summary (~100 words)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4000" b="1" dirty="0"/>
              <a:t>FOR &amp; SEO CODES – choose these appropriately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4000" b="1" dirty="0"/>
              <a:t>Part D &amp; E: Budget and Justification</a:t>
            </a:r>
            <a:r>
              <a:rPr lang="en-AU" dirty="0" smtClean="0"/>
              <a:t> - </a:t>
            </a:r>
            <a:r>
              <a:rPr lang="en-AU" sz="3200" dirty="0" smtClean="0"/>
              <a:t>Absolutely </a:t>
            </a:r>
            <a:r>
              <a:rPr lang="en-AU" sz="3200" dirty="0"/>
              <a:t>important that this is right -- - </a:t>
            </a:r>
            <a:r>
              <a:rPr lang="en-AU" sz="3200" u="sng" dirty="0"/>
              <a:t>MUST</a:t>
            </a:r>
            <a:r>
              <a:rPr lang="en-AU" sz="3200" dirty="0"/>
              <a:t> be fully </a:t>
            </a:r>
            <a:r>
              <a:rPr lang="en-AU" sz="3200" dirty="0" smtClean="0"/>
              <a:t>justified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4000" b="1" dirty="0"/>
              <a:t>Part F – Personnel and ROPE</a:t>
            </a:r>
            <a:r>
              <a:rPr lang="en-AU" sz="4000" dirty="0"/>
              <a:t> </a:t>
            </a:r>
            <a:r>
              <a:rPr lang="en-AU" sz="3200" dirty="0"/>
              <a:t>– </a:t>
            </a:r>
            <a:r>
              <a:rPr lang="en-AU" sz="3200" i="1" dirty="0"/>
              <a:t>please</a:t>
            </a:r>
            <a:r>
              <a:rPr lang="en-AU" sz="3200" dirty="0"/>
              <a:t> pay attention </a:t>
            </a:r>
            <a:r>
              <a:rPr lang="en-AU" sz="3200" dirty="0" smtClean="0"/>
              <a:t>to instructions </a:t>
            </a:r>
            <a:r>
              <a:rPr lang="en-AU" sz="3200" dirty="0"/>
              <a:t>and format </a:t>
            </a:r>
            <a:r>
              <a:rPr lang="en-AU" sz="3200" dirty="0" smtClean="0"/>
              <a:t>requirements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4000" b="1" dirty="0"/>
              <a:t>Part G – Research Support </a:t>
            </a:r>
            <a:r>
              <a:rPr lang="en-AU" sz="3200" dirty="0"/>
              <a:t>– pay attention to instructions and format requirements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AU" sz="3200" dirty="0"/>
          </a:p>
          <a:p>
            <a:endParaRPr lang="en-AU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A965-BE18-DA4B-B9B1-3D3097AE788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72896" y="1597153"/>
            <a:ext cx="13618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i="1" dirty="0" smtClean="0">
                <a:solidFill>
                  <a:srgbClr val="00B050"/>
                </a:solidFill>
              </a:rPr>
              <a:t>Have you read the Funding Rules?  Instructions to Applicants?  FAQs?</a:t>
            </a:r>
            <a:endParaRPr lang="en-AU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ARC FedUni internal forms &amp; templates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79" y="1524000"/>
            <a:ext cx="14439313" cy="6644219"/>
          </a:xfrm>
        </p:spPr>
        <p:txBody>
          <a:bodyPr/>
          <a:lstStyle/>
          <a:p>
            <a:r>
              <a:rPr lang="en-AU" dirty="0" smtClean="0"/>
              <a:t>REQUIRED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3200" b="1" dirty="0" smtClean="0"/>
              <a:t>Written Certification Form </a:t>
            </a:r>
            <a:r>
              <a:rPr lang="en-AU" sz="3200" dirty="0" smtClean="0"/>
              <a:t>for DP and DE found </a:t>
            </a:r>
            <a:r>
              <a:rPr lang="en-AU" sz="3200" dirty="0"/>
              <a:t>at </a:t>
            </a:r>
            <a:r>
              <a:rPr lang="en-AU" sz="2000" dirty="0">
                <a:hlinkClick r:id="rId2"/>
              </a:rPr>
              <a:t>http://</a:t>
            </a:r>
            <a:r>
              <a:rPr lang="en-AU" sz="2000" dirty="0" smtClean="0">
                <a:hlinkClick r:id="rId2"/>
              </a:rPr>
              <a:t>federation.edu.au/research/support-for-current-students-and-staff/research-funding/important-funding-application-dates/arc-and-nhmrc-due-dates#Funding%20Rules</a:t>
            </a:r>
            <a:r>
              <a:rPr lang="en-AU" sz="2000" dirty="0" smtClean="0"/>
              <a:t> </a:t>
            </a:r>
          </a:p>
          <a:p>
            <a:endParaRPr lang="en-AU" sz="2000" dirty="0" smtClean="0"/>
          </a:p>
          <a:p>
            <a:r>
              <a:rPr lang="en-AU" dirty="0" smtClean="0"/>
              <a:t>AVAILABLE</a:t>
            </a:r>
            <a:endParaRPr lang="en-AU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3200" b="1" dirty="0" smtClean="0"/>
              <a:t>DP19 and DE19 proposal template </a:t>
            </a:r>
            <a:r>
              <a:rPr lang="en-AU" sz="3200" dirty="0" smtClean="0"/>
              <a:t>– for drafting and internal and external reviews found at </a:t>
            </a:r>
            <a:r>
              <a:rPr lang="en-AU" sz="2000" dirty="0">
                <a:hlinkClick r:id="rId2"/>
              </a:rPr>
              <a:t>http://federation.edu.au/research/support-for-current-students-and-staff/research-funding/important-funding-application-dates/arc-and-nhmrc-due-dates#Funding%20Rules</a:t>
            </a:r>
            <a:r>
              <a:rPr lang="en-AU" sz="2000" dirty="0"/>
              <a:t> </a:t>
            </a:r>
            <a:endParaRPr lang="en-AU" sz="20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3200" b="1" dirty="0" smtClean="0"/>
              <a:t>DP19 and DE19 Costing Pro </a:t>
            </a:r>
            <a:r>
              <a:rPr lang="en-AU" sz="3200" b="1" dirty="0"/>
              <a:t>Forma </a:t>
            </a:r>
            <a:r>
              <a:rPr lang="en-AU" sz="3200" dirty="0"/>
              <a:t>found at </a:t>
            </a:r>
            <a:r>
              <a:rPr lang="en-AU" sz="2000" dirty="0">
                <a:hlinkClick r:id="rId3"/>
              </a:rPr>
              <a:t>http://</a:t>
            </a:r>
            <a:r>
              <a:rPr lang="en-AU" sz="2000" dirty="0" smtClean="0">
                <a:hlinkClick r:id="rId3"/>
              </a:rPr>
              <a:t>federation.edu.au/staff/business-and-communication/finance-at-feduni/finance</a:t>
            </a:r>
            <a:r>
              <a:rPr lang="en-AU" sz="2000" dirty="0" smtClean="0"/>
              <a:t> </a:t>
            </a:r>
            <a:endParaRPr lang="en-AU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A965-BE18-DA4B-B9B1-3D3097AE788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35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80" y="366185"/>
            <a:ext cx="14631829" cy="1021940"/>
          </a:xfrm>
        </p:spPr>
        <p:txBody>
          <a:bodyPr>
            <a:normAutofit fontScale="90000"/>
          </a:bodyPr>
          <a:lstStyle/>
          <a:p>
            <a:pPr lvl="0" algn="ctr" defTabSz="914400" fontAlgn="base">
              <a:spcAft>
                <a:spcPct val="0"/>
              </a:spcAft>
            </a:pPr>
            <a:r>
              <a:rPr lang="en-AU" sz="5300" dirty="0" smtClean="0">
                <a:solidFill>
                  <a:srgbClr val="5B9BD5"/>
                </a:solidFill>
                <a:latin typeface="Calibri Light"/>
                <a:ea typeface="Times New Roman" pitchFamily="18" charset="0"/>
                <a:cs typeface="Times New Roman" pitchFamily="18" charset="0"/>
              </a:rPr>
              <a:t>ARC &amp; NHMRC application &amp; review process 2017/18</a:t>
            </a:r>
            <a:r>
              <a:rPr lang="en-AU" sz="6600" b="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/>
            </a:r>
            <a:br>
              <a:rPr lang="en-AU" sz="6600" b="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</a:b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A965-BE18-DA4B-B9B1-3D3097AE788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76183" y="2329686"/>
            <a:ext cx="14276009" cy="52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reasons for undergoing both the EOI and application review procedures are: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 ensure that applicants are provided with appropriate support to develop their applications.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A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 ensure that applications are reviewed appropriately to ensure that, if they are to be submitted, they are of competitive quality.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A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To ensure that our reputation is not compromised by the submission of non-competitive applications, nor that undue time is spent on developing applications that are unlikely to be competitive.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A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It is important to emphasise that before going to either the external reviewer or the internal reviewer, all ARC and NHMRC applications will have been reviewed by at least two peer reviewers,</a:t>
            </a:r>
            <a:r>
              <a:rPr kumimoji="0" lang="en-A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 be in a completed draft stage.</a:t>
            </a:r>
            <a:endParaRPr kumimoji="0" lang="en-A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79" y="536448"/>
            <a:ext cx="14232049" cy="7631771"/>
          </a:xfrm>
        </p:spPr>
        <p:txBody>
          <a:bodyPr>
            <a:normAutofit fontScale="55000" lnSpcReduction="20000"/>
          </a:bodyPr>
          <a:lstStyle/>
          <a:p>
            <a:r>
              <a:rPr lang="en-AU" sz="6700" b="1" dirty="0" smtClean="0"/>
              <a:t>Questions</a:t>
            </a:r>
            <a:r>
              <a:rPr lang="en-AU" sz="6700" dirty="0" smtClean="0"/>
              <a:t>: For clarification of funding rules, budget, ITAs, setting up RMS accounts, how to complete the proposal and other ARC admin/compliance queries – </a:t>
            </a:r>
            <a:r>
              <a:rPr lang="en-AU" sz="6700" b="1" dirty="0" smtClean="0"/>
              <a:t>Please contact us</a:t>
            </a:r>
            <a:r>
              <a:rPr lang="en-AU" sz="6700" dirty="0" smtClean="0"/>
              <a:t>.</a:t>
            </a:r>
          </a:p>
          <a:p>
            <a:endParaRPr lang="en-AU" sz="5100" dirty="0"/>
          </a:p>
          <a:p>
            <a:r>
              <a:rPr lang="en-AU" sz="5100" dirty="0" smtClean="0"/>
              <a:t>The ARC does not respond to queries from individual Participants.  </a:t>
            </a:r>
          </a:p>
          <a:p>
            <a:r>
              <a:rPr lang="en-AU" sz="4400" dirty="0" smtClean="0"/>
              <a:t> </a:t>
            </a:r>
          </a:p>
          <a:p>
            <a:r>
              <a:rPr lang="en-AU" sz="4400" dirty="0" smtClean="0"/>
              <a:t> </a:t>
            </a:r>
          </a:p>
          <a:p>
            <a:r>
              <a:rPr lang="en-AU" sz="6700" b="1" u="sng" dirty="0" smtClean="0"/>
              <a:t>Contact us:</a:t>
            </a:r>
            <a:endParaRPr lang="en-AU" sz="6700" dirty="0" smtClean="0"/>
          </a:p>
          <a:p>
            <a:r>
              <a:rPr lang="en-AU" sz="4400" b="1" dirty="0" smtClean="0"/>
              <a:t> </a:t>
            </a:r>
            <a:endParaRPr lang="en-AU" sz="3600" dirty="0" smtClean="0"/>
          </a:p>
          <a:p>
            <a:r>
              <a:rPr lang="en-AU" sz="6700" dirty="0" smtClean="0"/>
              <a:t>Research Funding Team:    </a:t>
            </a:r>
            <a:r>
              <a:rPr lang="en-AU" sz="7600" u="sng" dirty="0" smtClean="0">
                <a:hlinkClick r:id="rId2"/>
              </a:rPr>
              <a:t>research.funding@federation.edu.au</a:t>
            </a:r>
            <a:r>
              <a:rPr lang="en-AU" sz="7600" dirty="0" smtClean="0"/>
              <a:t> </a:t>
            </a:r>
          </a:p>
          <a:p>
            <a:r>
              <a:rPr lang="en-AU" sz="6700" dirty="0" smtClean="0"/>
              <a:t> </a:t>
            </a:r>
          </a:p>
          <a:p>
            <a:pPr lvl="0"/>
            <a:r>
              <a:rPr lang="en-AU" sz="5100" dirty="0" smtClean="0"/>
              <a:t>Tina D’Urbano – 5122 6872</a:t>
            </a:r>
          </a:p>
          <a:p>
            <a:pPr lvl="0"/>
            <a:r>
              <a:rPr lang="en-AU" sz="5100" dirty="0" smtClean="0"/>
              <a:t>Jane </a:t>
            </a:r>
            <a:r>
              <a:rPr lang="en-AU" sz="5100" dirty="0" err="1" smtClean="0"/>
              <a:t>Eltringham</a:t>
            </a:r>
            <a:r>
              <a:rPr lang="en-AU" sz="5100" dirty="0" smtClean="0"/>
              <a:t> - 5327 6735</a:t>
            </a:r>
          </a:p>
          <a:p>
            <a:r>
              <a:rPr lang="en-AU" sz="5100" dirty="0" smtClean="0"/>
              <a:t>Tara Harle – Research Finance (for budget support) – 5122 6360</a:t>
            </a:r>
          </a:p>
          <a:p>
            <a:endParaRPr lang="en-AU" sz="29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A965-BE18-DA4B-B9B1-3D3097AE788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80" y="366185"/>
            <a:ext cx="14631829" cy="933805"/>
          </a:xfrm>
        </p:spPr>
        <p:txBody>
          <a:bodyPr>
            <a:noAutofit/>
          </a:bodyPr>
          <a:lstStyle/>
          <a:p>
            <a:r>
              <a:rPr lang="en-AU" sz="4400" dirty="0" smtClean="0"/>
              <a:t>ARC DP19 and DE19 - 2017/18 Admin Timelines</a:t>
            </a:r>
            <a:endParaRPr lang="en-AU" sz="4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A965-BE18-DA4B-B9B1-3D3097AE788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91587" y="1105636"/>
            <a:ext cx="96276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800" b="1" i="1" dirty="0" smtClean="0"/>
              <a:t>For Internal </a:t>
            </a:r>
            <a:r>
              <a:rPr lang="en-AU" sz="2800" b="1" i="1" dirty="0" err="1" smtClean="0"/>
              <a:t>FedUni</a:t>
            </a:r>
            <a:r>
              <a:rPr lang="en-AU" sz="2800" b="1" i="1" dirty="0" smtClean="0"/>
              <a:t> Administered Applications</a:t>
            </a:r>
            <a:r>
              <a:rPr lang="en-AU" sz="2800" dirty="0" smtClean="0"/>
              <a:t> </a:t>
            </a:r>
            <a:endParaRPr lang="en-AU" sz="28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485168"/>
              </p:ext>
            </p:extLst>
          </p:nvPr>
        </p:nvGraphicFramePr>
        <p:xfrm>
          <a:off x="1052576" y="2560320"/>
          <a:ext cx="14138656" cy="5520746"/>
        </p:xfrm>
        <a:graphic>
          <a:graphicData uri="http://schemas.openxmlformats.org/drawingml/2006/table">
            <a:tbl>
              <a:tblPr/>
              <a:tblGrid>
                <a:gridCol w="3279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0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183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3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3712">
                <a:tc gridSpan="2">
                  <a:txBody>
                    <a:bodyPr/>
                    <a:lstStyle/>
                    <a:p>
                      <a:pPr marL="36195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28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Due date</a:t>
                      </a:r>
                      <a:endParaRPr lang="en-A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28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Stage</a:t>
                      </a:r>
                      <a:endParaRPr lang="en-A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6322"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en-AU" sz="2800" b="1" u="sng" dirty="0" smtClean="0">
                          <a:solidFill>
                            <a:srgbClr val="222222"/>
                          </a:solidFill>
                          <a:latin typeface="Calibri"/>
                          <a:ea typeface="Calibri"/>
                          <a:cs typeface="Times New Roman"/>
                        </a:rPr>
                        <a:t>ARC DP19</a:t>
                      </a:r>
                      <a:endParaRPr lang="en-A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0" lvl="0" indent="0" algn="ctr" defTabSz="812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800" b="1" u="sng" kern="1200" dirty="0" smtClean="0">
                          <a:solidFill>
                            <a:srgbClr val="222222"/>
                          </a:solidFill>
                          <a:latin typeface="Calibri"/>
                          <a:ea typeface="Calibri"/>
                          <a:cs typeface="Times New Roman"/>
                        </a:rPr>
                        <a:t>ARC DE19</a:t>
                      </a:r>
                    </a:p>
                    <a:p>
                      <a:endParaRPr lang="en-AU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A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28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2480">
                <a:tc>
                  <a:txBody>
                    <a:bodyPr/>
                    <a:lstStyle/>
                    <a:p>
                      <a:pPr marL="36195" marR="476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 Oct 2017 (10am)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476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 Oct 2017 (10am)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Completed EOI and supporting documentation submitted to </a:t>
                      </a:r>
                      <a:r>
                        <a:rPr lang="en-AU" sz="2400" u="sng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"/>
                        </a:rPr>
                        <a:t>research.funding@federation.edu.au</a:t>
                      </a:r>
                      <a:r>
                        <a:rPr lang="en-AU" sz="240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(one week turnaround)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28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0852">
                <a:tc>
                  <a:txBody>
                    <a:bodyPr/>
                    <a:lstStyle/>
                    <a:p>
                      <a:pPr marL="36195" marR="476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Oct 2017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476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Oct 2017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Applicants advised of approval to develop proposal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28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0852">
                <a:tc>
                  <a:txBody>
                    <a:bodyPr/>
                    <a:lstStyle/>
                    <a:p>
                      <a:pPr marL="36195" marR="476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b="1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Oct 2017 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6195" marR="476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b="1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(1-4pm)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476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b="1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Oct 2017 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6195" marR="476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b="1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(1-4pm)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b="1" u="sng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ARC &amp; Discovery (DP19) Workshop 2017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 compulsory for DP19 &amp; DE19 applicants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solidFill>
                            <a:srgbClr val="222222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28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" name="Picture 9" descr="Image result for cadbury chocolate fro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78585" y="6967881"/>
            <a:ext cx="640334" cy="6403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80" y="366185"/>
            <a:ext cx="14631829" cy="572599"/>
          </a:xfrm>
        </p:spPr>
        <p:txBody>
          <a:bodyPr>
            <a:noAutofit/>
          </a:bodyPr>
          <a:lstStyle/>
          <a:p>
            <a:r>
              <a:rPr lang="en-AU" sz="3200" dirty="0" smtClean="0"/>
              <a:t>Admin Timelines - 2</a:t>
            </a:r>
            <a:endParaRPr lang="en-AU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A965-BE18-DA4B-B9B1-3D3097AE7885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957278"/>
              </p:ext>
            </p:extLst>
          </p:nvPr>
        </p:nvGraphicFramePr>
        <p:xfrm>
          <a:off x="1052575" y="1182624"/>
          <a:ext cx="14392133" cy="6180686"/>
        </p:xfrm>
        <a:graphic>
          <a:graphicData uri="http://schemas.openxmlformats.org/drawingml/2006/table">
            <a:tbl>
              <a:tblPr/>
              <a:tblGrid>
                <a:gridCol w="3178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5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956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2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3712">
                <a:tc gridSpan="2">
                  <a:txBody>
                    <a:bodyPr/>
                    <a:lstStyle/>
                    <a:p>
                      <a:pPr marL="36195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28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Due date</a:t>
                      </a:r>
                      <a:endParaRPr lang="en-A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28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Stage</a:t>
                      </a:r>
                      <a:endParaRPr lang="en-A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6322"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en-AU" sz="2800" b="1" u="sng" dirty="0" smtClean="0">
                          <a:solidFill>
                            <a:srgbClr val="222222"/>
                          </a:solidFill>
                          <a:latin typeface="Calibri"/>
                          <a:ea typeface="Calibri"/>
                          <a:cs typeface="Times New Roman"/>
                        </a:rPr>
                        <a:t>ARC DP19</a:t>
                      </a:r>
                      <a:endParaRPr lang="en-A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0" lvl="0" indent="0" algn="ctr" defTabSz="812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800" b="1" u="sng" kern="1200" dirty="0" smtClean="0">
                          <a:solidFill>
                            <a:srgbClr val="222222"/>
                          </a:solidFill>
                          <a:latin typeface="Calibri"/>
                          <a:ea typeface="Calibri"/>
                          <a:cs typeface="Times New Roman"/>
                        </a:rPr>
                        <a:t>ARC DE19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A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28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9054">
                <a:tc>
                  <a:txBody>
                    <a:bodyPr/>
                    <a:lstStyle/>
                    <a:p>
                      <a:pPr marL="36195" marR="476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Oct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476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u="sng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"/>
                        </a:rPr>
                        <a:t>Budget Proforma</a:t>
                      </a:r>
                      <a:r>
                        <a:rPr lang="en-AU" sz="240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available  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28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8096">
                <a:tc>
                  <a:txBody>
                    <a:bodyPr/>
                    <a:lstStyle/>
                    <a:p>
                      <a:pPr marL="36195" marR="476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Oct-Nov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476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Oct-Nov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Internal Review: Lead CI to send draft application to 2 x Internal Reviewers for feedback (as per </a:t>
                      </a:r>
                      <a:r>
                        <a:rPr lang="en-AU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EoI</a:t>
                      </a:r>
                      <a:r>
                        <a:rPr lang="en-A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).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28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1644">
                <a:tc>
                  <a:txBody>
                    <a:bodyPr/>
                    <a:lstStyle/>
                    <a:p>
                      <a:pPr marL="36195" marR="476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i="1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 Nov 2017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476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i="1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Jan 2018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i="1" dirty="0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 Applications open on </a:t>
                      </a:r>
                      <a:r>
                        <a:rPr lang="en-AU" sz="2400" i="1" u="sng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RMS</a:t>
                      </a:r>
                      <a:r>
                        <a:rPr lang="en-AU" sz="2400" i="1" dirty="0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n-AU" sz="2400" i="1" u="sng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RGMS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A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40852">
                <a:tc>
                  <a:txBody>
                    <a:bodyPr/>
                    <a:lstStyle/>
                    <a:p>
                      <a:pPr marL="36195" marR="476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b="1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 Nov 2017 (12pm)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6195" marR="476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b="1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6195" marR="476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b="1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476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b="1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 Dec 2017 (12pm)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6195" marR="476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b="1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6195" marR="476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b="1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b="1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External Review: 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b="1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Submission-ready draft &amp; indicative budget submitted to </a:t>
                      </a:r>
                      <a:r>
                        <a:rPr lang="en-AU" sz="2400" b="1" u="sng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5"/>
                        </a:rPr>
                        <a:t>research.funding@federation.edu.au</a:t>
                      </a:r>
                      <a:r>
                        <a:rPr lang="en-AU" sz="2400" b="1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i="1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u="sng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Late submissions will not be accepted.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28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" name="Picture 9" descr="Image result for cadbury chocolate fro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33499" y="6302372"/>
            <a:ext cx="640334" cy="6403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80" y="366185"/>
            <a:ext cx="14631829" cy="596983"/>
          </a:xfrm>
        </p:spPr>
        <p:txBody>
          <a:bodyPr>
            <a:noAutofit/>
          </a:bodyPr>
          <a:lstStyle/>
          <a:p>
            <a:r>
              <a:rPr lang="en-AU" sz="3200" dirty="0" smtClean="0"/>
              <a:t>Admin Timelines - 3</a:t>
            </a:r>
            <a:endParaRPr lang="en-AU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A965-BE18-DA4B-B9B1-3D3097AE7885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268165"/>
              </p:ext>
            </p:extLst>
          </p:nvPr>
        </p:nvGraphicFramePr>
        <p:xfrm>
          <a:off x="1052575" y="1182624"/>
          <a:ext cx="14392133" cy="6093293"/>
        </p:xfrm>
        <a:graphic>
          <a:graphicData uri="http://schemas.openxmlformats.org/drawingml/2006/table">
            <a:tbl>
              <a:tblPr/>
              <a:tblGrid>
                <a:gridCol w="3178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5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956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2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3712">
                <a:tc gridSpan="2">
                  <a:txBody>
                    <a:bodyPr/>
                    <a:lstStyle/>
                    <a:p>
                      <a:pPr marL="36195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28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Due date</a:t>
                      </a:r>
                      <a:endParaRPr lang="en-A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28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Stage</a:t>
                      </a:r>
                      <a:endParaRPr lang="en-A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6322"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en-AU" sz="2800" b="1" u="sng" dirty="0" smtClean="0">
                          <a:solidFill>
                            <a:srgbClr val="222222"/>
                          </a:solidFill>
                          <a:latin typeface="Calibri"/>
                          <a:ea typeface="Calibri"/>
                          <a:cs typeface="Times New Roman"/>
                        </a:rPr>
                        <a:t>ARC DP19</a:t>
                      </a:r>
                      <a:endParaRPr lang="en-A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0" lvl="0" indent="0" algn="ctr" defTabSz="812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800" b="1" u="sng" kern="1200" dirty="0" smtClean="0">
                          <a:solidFill>
                            <a:srgbClr val="222222"/>
                          </a:solidFill>
                          <a:latin typeface="Calibri"/>
                          <a:ea typeface="Calibri"/>
                          <a:cs typeface="Times New Roman"/>
                        </a:rPr>
                        <a:t>ARC DE19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A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28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9054">
                <a:tc>
                  <a:txBody>
                    <a:bodyPr/>
                    <a:lstStyle/>
                    <a:p>
                      <a:pPr marL="36195" marR="476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 Dec 2017 *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476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Jan 2018 *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External Reviewer returns feedback to research funding; to be forwarded to applicants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28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1644">
                <a:tc>
                  <a:txBody>
                    <a:bodyPr/>
                    <a:lstStyle/>
                    <a:p>
                      <a:pPr marL="36195" marR="476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b="1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 Jan 2018  (12pm)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476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b="1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Feb 2018  (12pm)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b="1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Internal Compliance and Budget Review:  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2400" b="1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Submission-ready draft, 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2400" b="1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finalised budget and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2400" b="1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reviewer comments (internal and external) 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b="1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submitted to </a:t>
                      </a:r>
                      <a:r>
                        <a:rPr lang="en-AU" sz="2400" b="1" u="sng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"/>
                        </a:rPr>
                        <a:t>research.funding@federation.edu.au</a:t>
                      </a:r>
                      <a:r>
                        <a:rPr lang="en-AU" sz="2400" b="1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for compliance and budget review (one week turnaround)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A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0852">
                <a:tc>
                  <a:txBody>
                    <a:bodyPr/>
                    <a:lstStyle/>
                    <a:p>
                      <a:pPr marL="36195" marR="476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 Jan 2018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476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 Feb2018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Compliance and Budget review returned to researcher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28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" name="Picture 9" descr="Image result for cadbury chocolate fro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5713" y="4022559"/>
            <a:ext cx="640334" cy="64033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88883" y="7408683"/>
            <a:ext cx="5686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/>
              <a:t>* </a:t>
            </a:r>
            <a:r>
              <a:rPr lang="en-AU" sz="1600" dirty="0"/>
              <a:t>Continuous feedback up to Final Internal Submission</a:t>
            </a:r>
          </a:p>
          <a:p>
            <a:endParaRPr lang="en-A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80" y="366185"/>
            <a:ext cx="14631829" cy="596983"/>
          </a:xfrm>
        </p:spPr>
        <p:txBody>
          <a:bodyPr>
            <a:noAutofit/>
          </a:bodyPr>
          <a:lstStyle/>
          <a:p>
            <a:r>
              <a:rPr lang="en-AU" sz="3200" dirty="0" smtClean="0"/>
              <a:t>Admin Timelines - 4</a:t>
            </a:r>
            <a:endParaRPr lang="en-AU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A965-BE18-DA4B-B9B1-3D3097AE7885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194759"/>
              </p:ext>
            </p:extLst>
          </p:nvPr>
        </p:nvGraphicFramePr>
        <p:xfrm>
          <a:off x="1052575" y="1182624"/>
          <a:ext cx="14392133" cy="5052441"/>
        </p:xfrm>
        <a:graphic>
          <a:graphicData uri="http://schemas.openxmlformats.org/drawingml/2006/table">
            <a:tbl>
              <a:tblPr/>
              <a:tblGrid>
                <a:gridCol w="3178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5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956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2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3712">
                <a:tc gridSpan="2">
                  <a:txBody>
                    <a:bodyPr/>
                    <a:lstStyle/>
                    <a:p>
                      <a:pPr marL="36195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28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Due date</a:t>
                      </a:r>
                      <a:endParaRPr lang="en-A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28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Stage</a:t>
                      </a:r>
                      <a:endParaRPr lang="en-A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6322"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en-AU" sz="2800" b="1" u="sng" dirty="0" smtClean="0">
                          <a:solidFill>
                            <a:srgbClr val="222222"/>
                          </a:solidFill>
                          <a:latin typeface="Calibri"/>
                          <a:ea typeface="Calibri"/>
                          <a:cs typeface="Times New Roman"/>
                        </a:rPr>
                        <a:t>ARC DP19</a:t>
                      </a:r>
                      <a:endParaRPr lang="en-A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0" lvl="0" indent="0" algn="ctr" defTabSz="812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800" b="1" u="sng" kern="1200" dirty="0" smtClean="0">
                          <a:solidFill>
                            <a:srgbClr val="222222"/>
                          </a:solidFill>
                          <a:latin typeface="Calibri"/>
                          <a:ea typeface="Calibri"/>
                          <a:cs typeface="Times New Roman"/>
                        </a:rPr>
                        <a:t>ARC DE19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A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28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9054">
                <a:tc>
                  <a:txBody>
                    <a:bodyPr/>
                    <a:lstStyle/>
                    <a:p>
                      <a:pPr marL="36195" marR="476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i="1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Feb 2018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476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i="1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 Feb 2018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i="1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ARC Request not to Assess Close 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i="1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NHMRC Project Application RGMS minimum data deadline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28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0852">
                <a:tc>
                  <a:txBody>
                    <a:bodyPr/>
                    <a:lstStyle/>
                    <a:p>
                      <a:pPr marL="36195" marR="476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b="1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Feb 2018  (12pm)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476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b="1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March 2018  (12pm)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b="1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Final Internal Submission:   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2400" b="1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Application,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2400" b="1" u="sng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"/>
                        </a:rPr>
                        <a:t>Grant Approval Coversheet (GAC)</a:t>
                      </a:r>
                      <a:r>
                        <a:rPr lang="en-AU" sz="2400" b="1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400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en-AU" sz="2400" b="1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2400" b="1" u="sng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‘DP19 – DE19 Certification Form(s)’ / ‘NHMRC endorsement emails’</a:t>
                      </a:r>
                      <a:r>
                        <a:rPr lang="en-AU" sz="2400" i="1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 </a:t>
                      </a:r>
                      <a:r>
                        <a:rPr lang="en-AU" sz="2400" i="1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(Scroll down page)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b="1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submitted to </a:t>
                      </a:r>
                      <a:r>
                        <a:rPr lang="en-AU" sz="2400" b="1" u="sng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research.funding@federation.edu.au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28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" name="Picture 9" descr="Image result for cadbury chocolate fro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031983" y="3974084"/>
            <a:ext cx="640334" cy="6403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80" y="366185"/>
            <a:ext cx="14631829" cy="596983"/>
          </a:xfrm>
        </p:spPr>
        <p:txBody>
          <a:bodyPr>
            <a:noAutofit/>
          </a:bodyPr>
          <a:lstStyle/>
          <a:p>
            <a:r>
              <a:rPr lang="en-AU" sz="3200" dirty="0" smtClean="0"/>
              <a:t>Admin Timelines - 5</a:t>
            </a:r>
            <a:endParaRPr lang="en-AU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A965-BE18-DA4B-B9B1-3D3097AE7885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119402"/>
              </p:ext>
            </p:extLst>
          </p:nvPr>
        </p:nvGraphicFramePr>
        <p:xfrm>
          <a:off x="1052575" y="1182624"/>
          <a:ext cx="14392133" cy="5196142"/>
        </p:xfrm>
        <a:graphic>
          <a:graphicData uri="http://schemas.openxmlformats.org/drawingml/2006/table">
            <a:tbl>
              <a:tblPr/>
              <a:tblGrid>
                <a:gridCol w="3178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5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956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2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5236">
                <a:tc gridSpan="2">
                  <a:txBody>
                    <a:bodyPr/>
                    <a:lstStyle/>
                    <a:p>
                      <a:pPr marL="36195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28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Due date</a:t>
                      </a:r>
                      <a:endParaRPr lang="en-A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28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Stage</a:t>
                      </a:r>
                      <a:endParaRPr lang="en-A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804"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en-AU" sz="2800" b="1" u="sng" dirty="0" smtClean="0">
                          <a:solidFill>
                            <a:srgbClr val="222222"/>
                          </a:solidFill>
                          <a:latin typeface="Calibri"/>
                          <a:ea typeface="Calibri"/>
                          <a:cs typeface="Times New Roman"/>
                        </a:rPr>
                        <a:t>ARC DP19</a:t>
                      </a:r>
                      <a:endParaRPr lang="en-A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0" lvl="0" indent="0" algn="ctr" defTabSz="812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800" b="1" u="sng" kern="1200" dirty="0" smtClean="0">
                          <a:solidFill>
                            <a:srgbClr val="222222"/>
                          </a:solidFill>
                          <a:latin typeface="Calibri"/>
                          <a:ea typeface="Calibri"/>
                          <a:cs typeface="Times New Roman"/>
                        </a:rPr>
                        <a:t>ARC DE19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A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28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3166">
                <a:tc>
                  <a:txBody>
                    <a:bodyPr/>
                    <a:lstStyle/>
                    <a:p>
                      <a:pPr marL="36195" marR="476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i="1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476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i="1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i="1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Research Funding Team final check; arrange for DVCRI approval and sign off; System Certification of final application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28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9936">
                <a:tc>
                  <a:txBody>
                    <a:bodyPr/>
                    <a:lstStyle/>
                    <a:p>
                      <a:pPr marL="36195" marR="476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i="1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 Feb 2018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476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i="1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March 2018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i="1" dirty="0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Proposal submitted to ARC /  NHMRC by Research Funding Team   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28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5" descr="Image result for champagne emoj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7891" y="4893400"/>
            <a:ext cx="1048512" cy="1072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79" y="1681654"/>
            <a:ext cx="15005053" cy="6393399"/>
          </a:xfrm>
        </p:spPr>
        <p:txBody>
          <a:bodyPr>
            <a:normAutofit/>
          </a:bodyPr>
          <a:lstStyle/>
          <a:p>
            <a:pPr marL="812811" lvl="1" indent="0">
              <a:buNone/>
            </a:pPr>
            <a:endParaRPr lang="en-AU" sz="3300" dirty="0"/>
          </a:p>
          <a:p>
            <a:r>
              <a:rPr lang="en-AU" dirty="0"/>
              <a:t>Things to do/consider:</a:t>
            </a:r>
          </a:p>
          <a:p>
            <a:pPr lvl="1"/>
            <a:r>
              <a:rPr lang="en-AU" sz="3300" dirty="0"/>
              <a:t>Be prepared</a:t>
            </a:r>
          </a:p>
          <a:p>
            <a:pPr lvl="1"/>
            <a:r>
              <a:rPr lang="en-AU" sz="3300" dirty="0"/>
              <a:t>It’s not ……..</a:t>
            </a:r>
          </a:p>
          <a:p>
            <a:pPr lvl="1"/>
            <a:endParaRPr lang="en-AU" sz="3300" dirty="0"/>
          </a:p>
          <a:p>
            <a:pPr lvl="0"/>
            <a:endParaRPr lang="en-AU" dirty="0"/>
          </a:p>
          <a:p>
            <a:pPr marL="812811" lvl="1" indent="0">
              <a:buNone/>
            </a:pPr>
            <a:endParaRPr lang="en-AU" sz="25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5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A965-BE18-DA4B-B9B1-3D3097AE788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AutoShape 2" descr="Image result for chook lot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7" name="Picture 6" descr="Image result for chook lott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239" y="4257433"/>
            <a:ext cx="5731510" cy="38176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389888" y="865632"/>
            <a:ext cx="9674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 smtClean="0"/>
              <a:t>Applying for ARC funding</a:t>
            </a:r>
            <a:endParaRPr lang="en-AU" sz="4400" b="1" dirty="0"/>
          </a:p>
        </p:txBody>
      </p:sp>
    </p:spTree>
    <p:extLst>
      <p:ext uri="{BB962C8B-B14F-4D97-AF65-F5344CB8AC3E}">
        <p14:creationId xmlns:p14="http://schemas.microsoft.com/office/powerpoint/2010/main" val="1601891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79" y="1572768"/>
            <a:ext cx="15005053" cy="6425183"/>
          </a:xfrm>
        </p:spPr>
        <p:txBody>
          <a:bodyPr>
            <a:normAutofit/>
          </a:bodyPr>
          <a:lstStyle/>
          <a:p>
            <a:pPr lvl="0" indent="354013">
              <a:lnSpc>
                <a:spcPct val="16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AU" sz="3000" b="1" dirty="0" smtClean="0"/>
              <a:t>Must have at least one CI – first named CI is Project Leader</a:t>
            </a:r>
            <a:endParaRPr lang="en-AU" sz="3000" dirty="0" smtClean="0"/>
          </a:p>
          <a:p>
            <a:pPr lvl="0" indent="354013">
              <a:lnSpc>
                <a:spcPct val="16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AU" sz="3000" b="1" dirty="0" smtClean="0"/>
              <a:t>Employed at least 0.2FTE or hold Emeritus </a:t>
            </a:r>
            <a:r>
              <a:rPr lang="en-AU" sz="3000" b="1" dirty="0" err="1" smtClean="0"/>
              <a:t>Appt</a:t>
            </a:r>
            <a:r>
              <a:rPr lang="en-AU" sz="3000" b="1" dirty="0" smtClean="0"/>
              <a:t> for the duration of the project</a:t>
            </a:r>
            <a:endParaRPr lang="en-AU" sz="3000" dirty="0" smtClean="0"/>
          </a:p>
          <a:p>
            <a:pPr lvl="0" indent="354013">
              <a:lnSpc>
                <a:spcPct val="16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AU" sz="3000" b="1" dirty="0" smtClean="0"/>
              <a:t>Level of funding for DPs – Min $30,000 per year, Max $500,000 per year</a:t>
            </a:r>
            <a:endParaRPr lang="en-AU" sz="3000" dirty="0" smtClean="0"/>
          </a:p>
          <a:p>
            <a:pPr lvl="0" indent="354013">
              <a:lnSpc>
                <a:spcPct val="16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AU" sz="3000" b="1" dirty="0" smtClean="0"/>
              <a:t>Can apply for up to 5 years – must request funding in all years of the project</a:t>
            </a:r>
            <a:endParaRPr lang="en-AU" sz="3000" dirty="0" smtClean="0"/>
          </a:p>
          <a:p>
            <a:pPr lvl="0" indent="354013">
              <a:lnSpc>
                <a:spcPct val="16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AU" sz="3000" b="1" dirty="0" smtClean="0"/>
              <a:t>Teaching relief up to $50,000 per year per project</a:t>
            </a:r>
            <a:endParaRPr lang="en-AU" sz="3000" dirty="0" smtClean="0"/>
          </a:p>
          <a:p>
            <a:pPr lvl="0" indent="354013">
              <a:lnSpc>
                <a:spcPct val="16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AU" sz="3000" b="1" dirty="0" smtClean="0"/>
              <a:t>Travel – up to $50,000 over the life of the project (excludes Field Research)</a:t>
            </a:r>
            <a:endParaRPr lang="en-AU" sz="3000" dirty="0" smtClean="0"/>
          </a:p>
          <a:p>
            <a:pPr lvl="0" indent="354013">
              <a:lnSpc>
                <a:spcPct val="16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AU" sz="3000" b="1" dirty="0" smtClean="0"/>
              <a:t>DIAs – for up to 2 researchers (CIs or PIs)</a:t>
            </a:r>
            <a:endParaRPr lang="en-AU" sz="3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A965-BE18-DA4B-B9B1-3D3097AE788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12879" y="366185"/>
            <a:ext cx="14631829" cy="754520"/>
          </a:xfrm>
          <a:prstGeom prst="rect">
            <a:avLst/>
          </a:prstGeom>
        </p:spPr>
        <p:txBody>
          <a:bodyPr vert="horz" lIns="162562" tIns="81281" rIns="162562" bIns="81281" rtlCol="0" anchor="t">
            <a:noAutofit/>
          </a:bodyPr>
          <a:lstStyle>
            <a:lvl1pPr algn="l" defTabSz="812810" rtl="0" eaLnBrk="1" latinLnBrk="0" hangingPunct="1">
              <a:spcBef>
                <a:spcPct val="0"/>
              </a:spcBef>
              <a:buNone/>
              <a:defRPr sz="6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800" dirty="0" smtClean="0"/>
              <a:t>General Information for Discovery Projects DP19</a:t>
            </a:r>
          </a:p>
          <a:p>
            <a:r>
              <a:rPr lang="en-AU" sz="5400" dirty="0"/>
              <a:t>	</a:t>
            </a:r>
            <a:endParaRPr lang="en-US" sz="5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edU Divider A">
  <a:themeElements>
    <a:clrScheme name=" Federation University Theme">
      <a:dk1>
        <a:srgbClr val="003A6D"/>
      </a:dk1>
      <a:lt1>
        <a:sysClr val="window" lastClr="FFFFFF"/>
      </a:lt1>
      <a:dk2>
        <a:srgbClr val="004A8D"/>
      </a:dk2>
      <a:lt2>
        <a:srgbClr val="F0E9E4"/>
      </a:lt2>
      <a:accent1>
        <a:srgbClr val="777877"/>
      </a:accent1>
      <a:accent2>
        <a:srgbClr val="008791"/>
      </a:accent2>
      <a:accent3>
        <a:srgbClr val="66B042"/>
      </a:accent3>
      <a:accent4>
        <a:srgbClr val="421455"/>
      </a:accent4>
      <a:accent5>
        <a:srgbClr val="C0004D"/>
      </a:accent5>
      <a:accent6>
        <a:srgbClr val="EEA420"/>
      </a:accent6>
      <a:hlink>
        <a:srgbClr val="777877"/>
      </a:hlink>
      <a:folHlink>
        <a:srgbClr val="A5A6A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dU Cover B">
  <a:themeElements>
    <a:clrScheme name=" Federation University Theme">
      <a:dk1>
        <a:srgbClr val="003A6D"/>
      </a:dk1>
      <a:lt1>
        <a:sysClr val="window" lastClr="FFFFFF"/>
      </a:lt1>
      <a:dk2>
        <a:srgbClr val="004A8D"/>
      </a:dk2>
      <a:lt2>
        <a:srgbClr val="F0E9E4"/>
      </a:lt2>
      <a:accent1>
        <a:srgbClr val="777877"/>
      </a:accent1>
      <a:accent2>
        <a:srgbClr val="008791"/>
      </a:accent2>
      <a:accent3>
        <a:srgbClr val="66B042"/>
      </a:accent3>
      <a:accent4>
        <a:srgbClr val="421455"/>
      </a:accent4>
      <a:accent5>
        <a:srgbClr val="C0004D"/>
      </a:accent5>
      <a:accent6>
        <a:srgbClr val="EEA420"/>
      </a:accent6>
      <a:hlink>
        <a:srgbClr val="777877"/>
      </a:hlink>
      <a:folHlink>
        <a:srgbClr val="A5A6A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FedU Divider B">
  <a:themeElements>
    <a:clrScheme name=" Federation University Theme">
      <a:dk1>
        <a:srgbClr val="003A6D"/>
      </a:dk1>
      <a:lt1>
        <a:sysClr val="window" lastClr="FFFFFF"/>
      </a:lt1>
      <a:dk2>
        <a:srgbClr val="004A8D"/>
      </a:dk2>
      <a:lt2>
        <a:srgbClr val="F0E9E4"/>
      </a:lt2>
      <a:accent1>
        <a:srgbClr val="777877"/>
      </a:accent1>
      <a:accent2>
        <a:srgbClr val="008791"/>
      </a:accent2>
      <a:accent3>
        <a:srgbClr val="66B042"/>
      </a:accent3>
      <a:accent4>
        <a:srgbClr val="421455"/>
      </a:accent4>
      <a:accent5>
        <a:srgbClr val="C0004D"/>
      </a:accent5>
      <a:accent6>
        <a:srgbClr val="EEA420"/>
      </a:accent6>
      <a:hlink>
        <a:srgbClr val="777877"/>
      </a:hlink>
      <a:folHlink>
        <a:srgbClr val="A5A6A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FedU Footer A">
  <a:themeElements>
    <a:clrScheme name=" Federation University Theme">
      <a:dk1>
        <a:srgbClr val="003A6D"/>
      </a:dk1>
      <a:lt1>
        <a:sysClr val="window" lastClr="FFFFFF"/>
      </a:lt1>
      <a:dk2>
        <a:srgbClr val="004A8D"/>
      </a:dk2>
      <a:lt2>
        <a:srgbClr val="F0E9E4"/>
      </a:lt2>
      <a:accent1>
        <a:srgbClr val="777877"/>
      </a:accent1>
      <a:accent2>
        <a:srgbClr val="008791"/>
      </a:accent2>
      <a:accent3>
        <a:srgbClr val="66B042"/>
      </a:accent3>
      <a:accent4>
        <a:srgbClr val="421455"/>
      </a:accent4>
      <a:accent5>
        <a:srgbClr val="C0004D"/>
      </a:accent5>
      <a:accent6>
        <a:srgbClr val="EEA420"/>
      </a:accent6>
      <a:hlink>
        <a:srgbClr val="777877"/>
      </a:hlink>
      <a:folHlink>
        <a:srgbClr val="A5A6A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FedU Footer B">
  <a:themeElements>
    <a:clrScheme name=" Federation University Theme">
      <a:dk1>
        <a:srgbClr val="003A6D"/>
      </a:dk1>
      <a:lt1>
        <a:sysClr val="window" lastClr="FFFFFF"/>
      </a:lt1>
      <a:dk2>
        <a:srgbClr val="004A8D"/>
      </a:dk2>
      <a:lt2>
        <a:srgbClr val="F0E9E4"/>
      </a:lt2>
      <a:accent1>
        <a:srgbClr val="777877"/>
      </a:accent1>
      <a:accent2>
        <a:srgbClr val="008791"/>
      </a:accent2>
      <a:accent3>
        <a:srgbClr val="66B042"/>
      </a:accent3>
      <a:accent4>
        <a:srgbClr val="421455"/>
      </a:accent4>
      <a:accent5>
        <a:srgbClr val="C0004D"/>
      </a:accent5>
      <a:accent6>
        <a:srgbClr val="EEA420"/>
      </a:accent6>
      <a:hlink>
        <a:srgbClr val="777877"/>
      </a:hlink>
      <a:folHlink>
        <a:srgbClr val="A5A6A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FedU Footer C">
  <a:themeElements>
    <a:clrScheme name=" Federation University Theme">
      <a:dk1>
        <a:srgbClr val="003A6D"/>
      </a:dk1>
      <a:lt1>
        <a:sysClr val="window" lastClr="FFFFFF"/>
      </a:lt1>
      <a:dk2>
        <a:srgbClr val="004A8D"/>
      </a:dk2>
      <a:lt2>
        <a:srgbClr val="F0E9E4"/>
      </a:lt2>
      <a:accent1>
        <a:srgbClr val="777877"/>
      </a:accent1>
      <a:accent2>
        <a:srgbClr val="008791"/>
      </a:accent2>
      <a:accent3>
        <a:srgbClr val="66B042"/>
      </a:accent3>
      <a:accent4>
        <a:srgbClr val="421455"/>
      </a:accent4>
      <a:accent5>
        <a:srgbClr val="C0004D"/>
      </a:accent5>
      <a:accent6>
        <a:srgbClr val="EEA420"/>
      </a:accent6>
      <a:hlink>
        <a:srgbClr val="777877"/>
      </a:hlink>
      <a:folHlink>
        <a:srgbClr val="A5A6A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FedUni_16to9_HiRes_3000x1689_Template (1)</Template>
  <TotalTime>1958</TotalTime>
  <Words>1780</Words>
  <Application>Microsoft Office PowerPoint</Application>
  <PresentationFormat>Custom</PresentationFormat>
  <Paragraphs>290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Calibri</vt:lpstr>
      <vt:lpstr>Calibri Light</vt:lpstr>
      <vt:lpstr>Lucida Grande</vt:lpstr>
      <vt:lpstr>Symbol</vt:lpstr>
      <vt:lpstr>Times New Roman</vt:lpstr>
      <vt:lpstr>FedU Divider A</vt:lpstr>
      <vt:lpstr>FedU Cover B</vt:lpstr>
      <vt:lpstr>FedU Divider B</vt:lpstr>
      <vt:lpstr>FedU Footer A</vt:lpstr>
      <vt:lpstr>FedU Footer B</vt:lpstr>
      <vt:lpstr>FedU Footer C</vt:lpstr>
      <vt:lpstr>ARC DP19 &amp; DE19 application process 2017/18    Research Funding Team Research Services Oct 2017</vt:lpstr>
      <vt:lpstr>ARC &amp; NHMRC application &amp; review process 2017/18 </vt:lpstr>
      <vt:lpstr>ARC DP19 and DE19 - 2017/18 Admin Timelines</vt:lpstr>
      <vt:lpstr>Admin Timelines - 2</vt:lpstr>
      <vt:lpstr>Admin Timelines - 3</vt:lpstr>
      <vt:lpstr>Admin Timelines - 4</vt:lpstr>
      <vt:lpstr>Admin Timelines - 5</vt:lpstr>
      <vt:lpstr>PowerPoint Presentation</vt:lpstr>
      <vt:lpstr>PowerPoint Presentation</vt:lpstr>
      <vt:lpstr>Changes to the DP Funding Rules for funding commencing in 2019</vt:lpstr>
      <vt:lpstr>PowerPoint Presentation</vt:lpstr>
      <vt:lpstr>Statement by the Administering Organisation </vt:lpstr>
      <vt:lpstr>Changes to the DE Funding Rules for funding commencing in 2019</vt:lpstr>
      <vt:lpstr>Before you start - PLEASE </vt:lpstr>
      <vt:lpstr>Getting started </vt:lpstr>
      <vt:lpstr>Getting started - 2 </vt:lpstr>
      <vt:lpstr>Top 10 Common mistakes – errors – omissions – bloopers  –  from an Administrator/compliance perspective:  </vt:lpstr>
      <vt:lpstr>Things to consider/pay attention to:</vt:lpstr>
      <vt:lpstr>ARC FedUni internal forms &amp; templates</vt:lpstr>
      <vt:lpstr>PowerPoint Presentation</vt:lpstr>
    </vt:vector>
  </TitlesOfParts>
  <Company>University of Ballarat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Export Controls</dc:title>
  <dc:creator>HP-8200</dc:creator>
  <cp:lastModifiedBy>Tina D'urbano</cp:lastModifiedBy>
  <cp:revision>164</cp:revision>
  <cp:lastPrinted>2016-10-16T22:03:11Z</cp:lastPrinted>
  <dcterms:created xsi:type="dcterms:W3CDTF">2016-04-07T01:57:26Z</dcterms:created>
  <dcterms:modified xsi:type="dcterms:W3CDTF">2017-10-23T04:27:46Z</dcterms:modified>
</cp:coreProperties>
</file>